
<file path=[Content_Types].xml><?xml version="1.0" encoding="utf-8"?>
<Types xmlns="http://schemas.openxmlformats.org/package/2006/content-types">
  <Default Extension="gif" ContentType="image/gif"/>
  <Default Extension="jpeg" ContentType="image/jpeg"/>
  <Default Extension="jpg" ContentType="image/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35.jpg" ContentType="image/jpeg"/>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media/image45.jpg" ContentType="image/jpeg"/>
  <Override PartName="/ppt/tags/tag9.xml" ContentType="application/vnd.openxmlformats-officedocument.presentationml.tags+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72" r:id="rId1"/>
    <p:sldMasterId id="2147483690" r:id="rId2"/>
  </p:sldMasterIdLst>
  <p:notesMasterIdLst>
    <p:notesMasterId r:id="rId32"/>
  </p:notesMasterIdLst>
  <p:sldIdLst>
    <p:sldId id="368" r:id="rId3"/>
    <p:sldId id="4688" r:id="rId4"/>
    <p:sldId id="4691" r:id="rId5"/>
    <p:sldId id="4694" r:id="rId6"/>
    <p:sldId id="382" r:id="rId7"/>
    <p:sldId id="405" r:id="rId8"/>
    <p:sldId id="407" r:id="rId9"/>
    <p:sldId id="408" r:id="rId10"/>
    <p:sldId id="379" r:id="rId11"/>
    <p:sldId id="4695" r:id="rId12"/>
    <p:sldId id="4696" r:id="rId13"/>
    <p:sldId id="370" r:id="rId14"/>
    <p:sldId id="414" r:id="rId15"/>
    <p:sldId id="411" r:id="rId16"/>
    <p:sldId id="412" r:id="rId17"/>
    <p:sldId id="381" r:id="rId18"/>
    <p:sldId id="1088" r:id="rId19"/>
    <p:sldId id="404" r:id="rId20"/>
    <p:sldId id="4693" r:id="rId21"/>
    <p:sldId id="4670" r:id="rId22"/>
    <p:sldId id="4685" r:id="rId23"/>
    <p:sldId id="4686" r:id="rId24"/>
    <p:sldId id="1541" r:id="rId25"/>
    <p:sldId id="4260" r:id="rId26"/>
    <p:sldId id="4684" r:id="rId27"/>
    <p:sldId id="4687" r:id="rId28"/>
    <p:sldId id="4681" r:id="rId29"/>
    <p:sldId id="4527" r:id="rId30"/>
    <p:sldId id="39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gardo Fuentes" initials="EF" lastIdx="1" clrIdx="0">
    <p:extLst>
      <p:ext uri="{19B8F6BF-5375-455C-9EA6-DF929625EA0E}">
        <p15:presenceInfo xmlns:p15="http://schemas.microsoft.com/office/powerpoint/2012/main" userId="8e7785b3de5907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325D"/>
    <a:srgbClr val="3BB7D5"/>
    <a:srgbClr val="61C6DE"/>
    <a:srgbClr val="1496C9"/>
    <a:srgbClr val="25234F"/>
    <a:srgbClr val="1A98C9"/>
    <a:srgbClr val="679A33"/>
    <a:srgbClr val="14829F"/>
    <a:srgbClr val="238A3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0" autoAdjust="0"/>
    <p:restoredTop sz="88312" autoAdjust="0"/>
  </p:normalViewPr>
  <p:slideViewPr>
    <p:cSldViewPr snapToGrid="0">
      <p:cViewPr>
        <p:scale>
          <a:sx n="125" d="100"/>
          <a:sy n="125" d="100"/>
        </p:scale>
        <p:origin x="1500"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E:\COMITES\0.-%20General\100.-%20VENTAS%20Y%20ATENCI&#211;N%20AL%20CLIENTE\101.-%20Registro%20ventas%20mensuales\CALCULADORA-DE-VENTA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lineChart>
        <c:grouping val="standard"/>
        <c:varyColors val="0"/>
        <c:ser>
          <c:idx val="0"/>
          <c:order val="0"/>
          <c:tx>
            <c:v>Ventas mensuales</c:v>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Hoja1!$A$11:$A$45</c:f>
              <c:strCache>
                <c:ptCount val="35"/>
                <c:pt idx="0">
                  <c:v>DIC 19</c:v>
                </c:pt>
                <c:pt idx="1">
                  <c:v>ENE 20</c:v>
                </c:pt>
                <c:pt idx="2">
                  <c:v>FEB 20</c:v>
                </c:pt>
                <c:pt idx="3">
                  <c:v>MAR 20</c:v>
                </c:pt>
                <c:pt idx="4">
                  <c:v>MAY 20</c:v>
                </c:pt>
                <c:pt idx="5">
                  <c:v>ABR 20</c:v>
                </c:pt>
                <c:pt idx="6">
                  <c:v>MAY 20</c:v>
                </c:pt>
                <c:pt idx="7">
                  <c:v>JUN 20</c:v>
                </c:pt>
                <c:pt idx="8">
                  <c:v>JUL 20</c:v>
                </c:pt>
                <c:pt idx="9">
                  <c:v>AGO 20</c:v>
                </c:pt>
                <c:pt idx="10">
                  <c:v>SEP 20</c:v>
                </c:pt>
                <c:pt idx="11">
                  <c:v>OCT 20</c:v>
                </c:pt>
                <c:pt idx="12">
                  <c:v>NOV 20</c:v>
                </c:pt>
                <c:pt idx="13">
                  <c:v>DIC 20</c:v>
                </c:pt>
                <c:pt idx="14">
                  <c:v>ENE 21</c:v>
                </c:pt>
                <c:pt idx="15">
                  <c:v>FEB 21</c:v>
                </c:pt>
                <c:pt idx="16">
                  <c:v>MAR 21</c:v>
                </c:pt>
                <c:pt idx="17">
                  <c:v>ABR 21</c:v>
                </c:pt>
                <c:pt idx="18">
                  <c:v>MAY 21</c:v>
                </c:pt>
                <c:pt idx="19">
                  <c:v>JUN 21</c:v>
                </c:pt>
                <c:pt idx="20">
                  <c:v>JUL 21</c:v>
                </c:pt>
                <c:pt idx="21">
                  <c:v>AGO 21</c:v>
                </c:pt>
                <c:pt idx="22">
                  <c:v>SEP 21</c:v>
                </c:pt>
                <c:pt idx="23">
                  <c:v>OCT 21</c:v>
                </c:pt>
                <c:pt idx="24">
                  <c:v>NOV 21</c:v>
                </c:pt>
                <c:pt idx="25">
                  <c:v>DIC 21</c:v>
                </c:pt>
                <c:pt idx="26">
                  <c:v>ENE 22</c:v>
                </c:pt>
                <c:pt idx="27">
                  <c:v>FEB 22</c:v>
                </c:pt>
                <c:pt idx="28">
                  <c:v>MAR 22</c:v>
                </c:pt>
                <c:pt idx="29">
                  <c:v>ABR 22</c:v>
                </c:pt>
                <c:pt idx="30">
                  <c:v>MAY 22</c:v>
                </c:pt>
                <c:pt idx="31">
                  <c:v>JUN 22</c:v>
                </c:pt>
                <c:pt idx="32">
                  <c:v>JUL 22</c:v>
                </c:pt>
                <c:pt idx="33">
                  <c:v>AGO 22</c:v>
                </c:pt>
                <c:pt idx="34">
                  <c:v>SEP 22</c:v>
                </c:pt>
              </c:strCache>
            </c:strRef>
          </c:cat>
          <c:val>
            <c:numRef>
              <c:f>Hoja1!$B$11:$B$45</c:f>
              <c:numCache>
                <c:formatCode>_("$"* #,##0_);_("$"* \(#,##0\);_("$"* "-"_);_(@_)</c:formatCode>
                <c:ptCount val="35"/>
                <c:pt idx="0">
                  <c:v>930484.21052631573</c:v>
                </c:pt>
                <c:pt idx="1">
                  <c:v>974105.26315789472</c:v>
                </c:pt>
                <c:pt idx="2">
                  <c:v>467105.26315789472</c:v>
                </c:pt>
                <c:pt idx="3">
                  <c:v>1476978.9473684211</c:v>
                </c:pt>
                <c:pt idx="4">
                  <c:v>888647.36842105258</c:v>
                </c:pt>
                <c:pt idx="5">
                  <c:v>761126.26315789472</c:v>
                </c:pt>
                <c:pt idx="6">
                  <c:v>599405.26315789472</c:v>
                </c:pt>
                <c:pt idx="7">
                  <c:v>608215.78947368416</c:v>
                </c:pt>
                <c:pt idx="8">
                  <c:v>1091545.7894736843</c:v>
                </c:pt>
                <c:pt idx="9">
                  <c:v>1550554.7368421052</c:v>
                </c:pt>
                <c:pt idx="10">
                  <c:v>2327289.4736842103</c:v>
                </c:pt>
                <c:pt idx="11">
                  <c:v>7836194.7368421052</c:v>
                </c:pt>
                <c:pt idx="12">
                  <c:v>6815955</c:v>
                </c:pt>
                <c:pt idx="13">
                  <c:v>3459495</c:v>
                </c:pt>
                <c:pt idx="14">
                  <c:v>11485094.421052631</c:v>
                </c:pt>
                <c:pt idx="15">
                  <c:v>11859326.842105264</c:v>
                </c:pt>
                <c:pt idx="16">
                  <c:v>2348035.3684210526</c:v>
                </c:pt>
                <c:pt idx="17">
                  <c:v>6098975.9473684207</c:v>
                </c:pt>
                <c:pt idx="18">
                  <c:v>8643861.4736842103</c:v>
                </c:pt>
                <c:pt idx="19">
                  <c:v>7163673.9473684207</c:v>
                </c:pt>
                <c:pt idx="20">
                  <c:v>10570528.315789474</c:v>
                </c:pt>
                <c:pt idx="21">
                  <c:v>8976582.9473684207</c:v>
                </c:pt>
                <c:pt idx="22">
                  <c:v>11334246</c:v>
                </c:pt>
                <c:pt idx="23">
                  <c:v>12227338.210526315</c:v>
                </c:pt>
                <c:pt idx="24">
                  <c:v>13635664.52631579</c:v>
                </c:pt>
                <c:pt idx="25">
                  <c:v>13873419.52631579</c:v>
                </c:pt>
                <c:pt idx="26">
                  <c:v>10487576</c:v>
                </c:pt>
                <c:pt idx="27">
                  <c:v>10760514.947368421</c:v>
                </c:pt>
                <c:pt idx="28">
                  <c:v>11061786.105263159</c:v>
                </c:pt>
                <c:pt idx="29">
                  <c:v>11476522.105263159</c:v>
                </c:pt>
                <c:pt idx="30">
                  <c:v>14397278.157894736</c:v>
                </c:pt>
                <c:pt idx="31">
                  <c:v>15949236.052631579</c:v>
                </c:pt>
                <c:pt idx="32">
                  <c:v>13022168.157894736</c:v>
                </c:pt>
                <c:pt idx="33">
                  <c:v>13244790.157894736</c:v>
                </c:pt>
                <c:pt idx="34">
                  <c:v>20217015</c:v>
                </c:pt>
              </c:numCache>
            </c:numRef>
          </c:val>
          <c:smooth val="0"/>
          <c:extLst>
            <c:ext xmlns:c16="http://schemas.microsoft.com/office/drawing/2014/chart" uri="{C3380CC4-5D6E-409C-BE32-E72D297353CC}">
              <c16:uniqueId val="{00000000-1148-496C-9F29-5BC96E0BE502}"/>
            </c:ext>
          </c:extLst>
        </c:ser>
        <c:dLbls>
          <c:showLegendKey val="0"/>
          <c:showVal val="0"/>
          <c:showCatName val="0"/>
          <c:showSerName val="0"/>
          <c:showPercent val="0"/>
          <c:showBubbleSize val="0"/>
        </c:dLbls>
        <c:marker val="1"/>
        <c:smooth val="0"/>
        <c:axId val="1456790479"/>
        <c:axId val="1456787567"/>
      </c:lineChart>
      <c:catAx>
        <c:axId val="1456790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456787567"/>
        <c:crosses val="autoZero"/>
        <c:auto val="1"/>
        <c:lblAlgn val="ctr"/>
        <c:lblOffset val="100"/>
        <c:noMultiLvlLbl val="0"/>
      </c:catAx>
      <c:valAx>
        <c:axId val="1456787567"/>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456790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B6DB3-5C6A-46D4-987C-009F3487C876}" type="datetimeFigureOut">
              <a:rPr lang="es-ES" smtClean="0"/>
              <a:pPr/>
              <a:t>11/01/2023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E213E-6399-4CEB-8D8F-5F663EEA9411}" type="slidenum">
              <a:rPr lang="es-ES" smtClean="0"/>
              <a:pPr/>
              <a:t>‹Nº›</a:t>
            </a:fld>
            <a:endParaRPr lang="es-ES"/>
          </a:p>
        </p:txBody>
      </p:sp>
    </p:spTree>
    <p:extLst>
      <p:ext uri="{BB962C8B-B14F-4D97-AF65-F5344CB8AC3E}">
        <p14:creationId xmlns:p14="http://schemas.microsoft.com/office/powerpoint/2010/main" val="69645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dirty="0"/>
              <a:t>Buenas tardes, soy Victor Reyes, Socio fundador de APR Software, un sistema de administración y gestión eficiente para APRs.</a:t>
            </a: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a:t>
            </a:fld>
            <a:endParaRPr lang="es-ES" dirty="0"/>
          </a:p>
        </p:txBody>
      </p:sp>
    </p:spTree>
    <p:extLst>
      <p:ext uri="{BB962C8B-B14F-4D97-AF65-F5344CB8AC3E}">
        <p14:creationId xmlns:p14="http://schemas.microsoft.com/office/powerpoint/2010/main" val="275769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baseline="0" dirty="0">
                <a:solidFill>
                  <a:srgbClr val="49535D"/>
                </a:solidFill>
                <a:latin typeface="OpenSansRegular"/>
              </a:rPr>
              <a:t>Además integramos una aplicación móvil para facilitar el proceso de toma lecturas, </a:t>
            </a:r>
            <a:endParaRPr lang="es-CL"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10</a:t>
            </a:fld>
            <a:endParaRPr lang="es-ES"/>
          </a:p>
        </p:txBody>
      </p:sp>
    </p:spTree>
    <p:extLst>
      <p:ext uri="{BB962C8B-B14F-4D97-AF65-F5344CB8AC3E}">
        <p14:creationId xmlns:p14="http://schemas.microsoft.com/office/powerpoint/2010/main" val="405646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sz="1800" b="0" i="0" u="none" strike="noStrike" baseline="0" dirty="0">
                <a:solidFill>
                  <a:srgbClr val="000000"/>
                </a:solidFill>
                <a:latin typeface="Calibri" panose="020F0502020204030204" pitchFamily="34" charset="0"/>
              </a:rPr>
              <a:t>- Otra solución parcial es la emisión de boletas y facturas por medio de la aplicación gratuita del Sii e-boleta. </a:t>
            </a:r>
          </a:p>
          <a:p>
            <a:r>
              <a:rPr lang="es-CL" sz="1800" b="0" i="0" u="none" strike="noStrike" baseline="0" dirty="0">
                <a:solidFill>
                  <a:srgbClr val="000000"/>
                </a:solidFill>
                <a:latin typeface="Calibri" panose="020F0502020204030204" pitchFamily="34" charset="0"/>
              </a:rPr>
              <a:t>- Sin embargo, estos documentos no cumplen con los </a:t>
            </a:r>
            <a:r>
              <a:rPr lang="es-CL" sz="1800" b="0" i="0" u="none" strike="noStrike" baseline="0" dirty="0" err="1">
                <a:solidFill>
                  <a:srgbClr val="000000"/>
                </a:solidFill>
                <a:latin typeface="Calibri" panose="020F0502020204030204" pitchFamily="34" charset="0"/>
              </a:rPr>
              <a:t>requIsitos</a:t>
            </a:r>
            <a:r>
              <a:rPr lang="es-CL" sz="1800" b="0" i="0" u="none" strike="noStrike" baseline="0" dirty="0">
                <a:solidFill>
                  <a:srgbClr val="000000"/>
                </a:solidFill>
                <a:latin typeface="Calibri" panose="020F0502020204030204" pitchFamily="34" charset="0"/>
              </a:rPr>
              <a:t> mínimos establecidos por el manual de facturación de la </a:t>
            </a:r>
            <a:r>
              <a:rPr lang="es-CL" sz="1800" b="0" i="0" u="none" strike="noStrike" baseline="0" dirty="0" err="1">
                <a:solidFill>
                  <a:srgbClr val="000000"/>
                </a:solidFill>
                <a:latin typeface="Calibri" panose="020F0502020204030204" pitchFamily="34" charset="0"/>
              </a:rPr>
              <a:t>SiSS</a:t>
            </a:r>
            <a:r>
              <a:rPr lang="es-CL" sz="1800" b="0" i="0" u="none" strike="noStrike" baseline="0" dirty="0">
                <a:solidFill>
                  <a:srgbClr val="000000"/>
                </a:solidFill>
                <a:latin typeface="Calibri" panose="020F0502020204030204" pitchFamily="34" charset="0"/>
              </a:rPr>
              <a:t>.</a:t>
            </a:r>
            <a:endParaRPr lang="es-ES"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11</a:t>
            </a:fld>
            <a:endParaRPr lang="es-ES"/>
          </a:p>
        </p:txBody>
      </p:sp>
    </p:spTree>
    <p:extLst>
      <p:ext uri="{BB962C8B-B14F-4D97-AF65-F5344CB8AC3E}">
        <p14:creationId xmlns:p14="http://schemas.microsoft.com/office/powerpoint/2010/main" val="103293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baseline="0" dirty="0">
                <a:solidFill>
                  <a:srgbClr val="49535D"/>
                </a:solidFill>
                <a:latin typeface="OpenSansRegular"/>
              </a:rPr>
              <a:t>De este modo hemos desarrollado y construido una red de servicios para facilitar el funcionamiento de los comités digitalizándolos e integrando cada vez más soluciones.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baseline="0" dirty="0">
                <a:solidFill>
                  <a:srgbClr val="49535D"/>
                </a:solidFill>
                <a:latin typeface="OpenSansRegular"/>
              </a:rPr>
              <a:t>Entre esto consideramos soporte técnico constante para nuestros clientes, un e-</a:t>
            </a:r>
            <a:r>
              <a:rPr lang="es-ES" sz="1200" b="0" i="0" u="none" strike="noStrike" baseline="0" dirty="0" err="1">
                <a:solidFill>
                  <a:srgbClr val="49535D"/>
                </a:solidFill>
                <a:latin typeface="OpenSansRegular"/>
              </a:rPr>
              <a:t>commerce</a:t>
            </a:r>
            <a:r>
              <a:rPr lang="es-ES" sz="1200" b="0" i="0" u="none" strike="noStrike" baseline="0" dirty="0">
                <a:solidFill>
                  <a:srgbClr val="49535D"/>
                </a:solidFill>
                <a:latin typeface="OpenSansRegular"/>
              </a:rPr>
              <a:t> focalizado en equipos para APRs, el servicio contable focalizado en Organizaciones sin fines de lucro e incluso IoT o Integración con Internet de las cosas, que nos permitirá automatizar gran parte de los proceso operativos de los APR. De este modo podremos integrar el área comercial y operativa de un APR en un mismos sistema.</a:t>
            </a: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12</a:t>
            </a:fld>
            <a:endParaRPr lang="es-ES"/>
          </a:p>
        </p:txBody>
      </p:sp>
    </p:spTree>
    <p:extLst>
      <p:ext uri="{BB962C8B-B14F-4D97-AF65-F5344CB8AC3E}">
        <p14:creationId xmlns:p14="http://schemas.microsoft.com/office/powerpoint/2010/main" val="2314395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dirty="0"/>
              <a:t>Actualmente nuestro sistema APR Software, con casa matriz en </a:t>
            </a:r>
            <a:r>
              <a:rPr lang="es-CL" dirty="0" err="1"/>
              <a:t>Union</a:t>
            </a:r>
            <a:r>
              <a:rPr lang="es-CL" dirty="0"/>
              <a:t> chilena, Paillaco, se encuentra validado técnica y comercialmente y está presente en más de 205 APR desde Arica hasta Magallanes.</a:t>
            </a:r>
          </a:p>
          <a:p>
            <a:r>
              <a:rPr lang="es-CL" dirty="0"/>
              <a:t>Algunos de nuestros clientes en puerto </a:t>
            </a:r>
            <a:r>
              <a:rPr lang="es-CL" dirty="0" err="1"/>
              <a:t>montt</a:t>
            </a:r>
            <a:r>
              <a:rPr lang="es-CL" dirty="0"/>
              <a:t> son:</a:t>
            </a:r>
          </a:p>
          <a:p>
            <a:r>
              <a:rPr lang="es-CL" dirty="0"/>
              <a:t>Costa </a:t>
            </a:r>
            <a:r>
              <a:rPr lang="es-CL" dirty="0" err="1"/>
              <a:t>tenglo</a:t>
            </a:r>
            <a:r>
              <a:rPr lang="es-CL" dirty="0"/>
              <a:t>, piedra azul, chamiza, la vara, correntoso, entre otros.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85E213E-6399-4CEB-8D8F-5F663EEA941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039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ES" sz="1200" b="0" i="0" u="none" strike="noStrike" baseline="0" dirty="0">
                <a:solidFill>
                  <a:srgbClr val="49535D"/>
                </a:solidFill>
                <a:latin typeface="OpenSansRegular"/>
              </a:rPr>
              <a:t>Nuestro modelo de negocios principal es B 2 B, mediante un fee mensual cobrando al APR 300 por cliente registrado en el sistema.</a:t>
            </a:r>
            <a:endParaRPr lang="es-CL"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14</a:t>
            </a:fld>
            <a:endParaRPr lang="es-ES"/>
          </a:p>
        </p:txBody>
      </p:sp>
    </p:spTree>
    <p:extLst>
      <p:ext uri="{BB962C8B-B14F-4D97-AF65-F5344CB8AC3E}">
        <p14:creationId xmlns:p14="http://schemas.microsoft.com/office/powerpoint/2010/main" val="218320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ES" sz="1200" b="0" i="0" u="none" strike="noStrike" baseline="0" dirty="0">
                <a:solidFill>
                  <a:srgbClr val="49535D"/>
                </a:solidFill>
                <a:latin typeface="OpenSansRegular"/>
              </a:rPr>
              <a:t>Otro modelo de negocios secundario es B2C mediante la comisión por pagos en nuestro portal web. Por pago cobramos $490 IVA incluido.</a:t>
            </a:r>
            <a:endParaRPr lang="es-CL"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15</a:t>
            </a:fld>
            <a:endParaRPr lang="es-ES"/>
          </a:p>
        </p:txBody>
      </p:sp>
    </p:spTree>
    <p:extLst>
      <p:ext uri="{BB962C8B-B14F-4D97-AF65-F5344CB8AC3E}">
        <p14:creationId xmlns:p14="http://schemas.microsoft.com/office/powerpoint/2010/main" val="329320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dirty="0"/>
              <a:t>Frente a la competencia nos destacamos por contar y entregar al cliente la mayor cantidad de módulos, contar con un sistema de boletas y facturas desarrollado por nosotros mismos e integrar distintos servicios para los APR.</a:t>
            </a: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16</a:t>
            </a:fld>
            <a:endParaRPr lang="es-ES"/>
          </a:p>
        </p:txBody>
      </p:sp>
    </p:spTree>
    <p:extLst>
      <p:ext uri="{BB962C8B-B14F-4D97-AF65-F5344CB8AC3E}">
        <p14:creationId xmlns:p14="http://schemas.microsoft.com/office/powerpoint/2010/main" val="694127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dirty="0"/>
              <a:t>Los APRs se encuentran a lo largo y ancho del país. Hay más de 1800 sistemas pertenecientes a la dirección de obras hidráulicas, que benefician a casi 2 millones de personas.</a:t>
            </a:r>
          </a:p>
          <a:p>
            <a:r>
              <a:rPr lang="es-CL" dirty="0"/>
              <a:t>- Y hay otros 1200 APR que se encuentran en proceso de normalización por la DOH. </a:t>
            </a:r>
          </a:p>
          <a:p>
            <a:endParaRPr lang="es-CL"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85E213E-6399-4CEB-8D8F-5F663EEA941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039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28</a:t>
            </a:fld>
            <a:endParaRPr lang="es-ES"/>
          </a:p>
        </p:txBody>
      </p:sp>
    </p:spTree>
    <p:extLst>
      <p:ext uri="{BB962C8B-B14F-4D97-AF65-F5344CB8AC3E}">
        <p14:creationId xmlns:p14="http://schemas.microsoft.com/office/powerpoint/2010/main" val="134640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Esta es nuestra presentación, por su atención muchas gracias.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85E213E-6399-4CEB-8D8F-5F663EEA941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372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gn="just"/>
            <a:r>
              <a:rPr lang="es-ES" sz="1400" dirty="0">
                <a:solidFill>
                  <a:schemeClr val="bg1"/>
                </a:solidFill>
              </a:rPr>
              <a:t>Abrir una llave es algo tan básico y elemental, que para las personas de las ciudades es casi cómo respirar. Estoy seguro que ninguno de ustedes se ha preguntado ¿qué pasaría si personas que no tienen la capacidad técnica ni los conocimientos tomara el control de una empresa sanitaria? Como Aguas décimas aquí en la ciudad, o </a:t>
            </a:r>
            <a:r>
              <a:rPr lang="es-ES" sz="1400" dirty="0" err="1">
                <a:solidFill>
                  <a:schemeClr val="bg1"/>
                </a:solidFill>
              </a:rPr>
              <a:t>Essal</a:t>
            </a:r>
            <a:r>
              <a:rPr lang="es-ES" sz="1400" dirty="0">
                <a:solidFill>
                  <a:schemeClr val="bg1"/>
                </a:solidFill>
              </a:rPr>
              <a:t> en </a:t>
            </a:r>
            <a:r>
              <a:rPr lang="es-ES" sz="1400" dirty="0" err="1">
                <a:solidFill>
                  <a:schemeClr val="bg1"/>
                </a:solidFill>
              </a:rPr>
              <a:t>osorno</a:t>
            </a:r>
            <a:r>
              <a:rPr lang="es-ES" sz="1400" dirty="0">
                <a:solidFill>
                  <a:schemeClr val="bg1"/>
                </a:solidFill>
              </a:rPr>
              <a:t>?</a:t>
            </a:r>
            <a:endParaRPr lang="es-CL" sz="1400" dirty="0">
              <a:solidFill>
                <a:schemeClr val="bg1"/>
              </a:solidFill>
            </a:endParaRP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2</a:t>
            </a:fld>
            <a:endParaRPr lang="es-ES" dirty="0"/>
          </a:p>
        </p:txBody>
      </p:sp>
    </p:spTree>
    <p:extLst>
      <p:ext uri="{BB962C8B-B14F-4D97-AF65-F5344CB8AC3E}">
        <p14:creationId xmlns:p14="http://schemas.microsoft.com/office/powerpoint/2010/main" val="1465628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gn="just"/>
            <a:r>
              <a:rPr lang="es-ES" sz="1400" dirty="0">
                <a:solidFill>
                  <a:schemeClr val="bg1"/>
                </a:solidFill>
              </a:rPr>
              <a:t>Abrir una llave es algo tan básico y elemental, que para las personas de las ciudades es casi cómo respirar. Estoy seguro que ninguno de ustedes se ha preguntado ¿qué pasaría si personas que no tienen la capacidad técnica ni los conocimientos tomara el control de una empresa sanitaria? Como Aguas décimas aquí en la ciudad, o </a:t>
            </a:r>
            <a:r>
              <a:rPr lang="es-ES" sz="1400" dirty="0" err="1">
                <a:solidFill>
                  <a:schemeClr val="bg1"/>
                </a:solidFill>
              </a:rPr>
              <a:t>Essal</a:t>
            </a:r>
            <a:r>
              <a:rPr lang="es-ES" sz="1400" dirty="0">
                <a:solidFill>
                  <a:schemeClr val="bg1"/>
                </a:solidFill>
              </a:rPr>
              <a:t> en </a:t>
            </a:r>
            <a:r>
              <a:rPr lang="es-ES" sz="1400" dirty="0" err="1">
                <a:solidFill>
                  <a:schemeClr val="bg1"/>
                </a:solidFill>
              </a:rPr>
              <a:t>osorno</a:t>
            </a:r>
            <a:r>
              <a:rPr lang="es-ES" sz="1400" dirty="0">
                <a:solidFill>
                  <a:schemeClr val="bg1"/>
                </a:solidFill>
              </a:rPr>
              <a:t>?.</a:t>
            </a:r>
            <a:endParaRPr lang="es-CL" sz="1400" dirty="0">
              <a:solidFill>
                <a:schemeClr val="bg1"/>
              </a:solidFill>
            </a:endParaRP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3</a:t>
            </a:fld>
            <a:endParaRPr lang="es-ES" dirty="0"/>
          </a:p>
        </p:txBody>
      </p:sp>
    </p:spTree>
    <p:extLst>
      <p:ext uri="{BB962C8B-B14F-4D97-AF65-F5344CB8AC3E}">
        <p14:creationId xmlns:p14="http://schemas.microsoft.com/office/powerpoint/2010/main" val="66461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gn="just"/>
            <a:r>
              <a:rPr lang="es-ES" sz="1400" dirty="0">
                <a:solidFill>
                  <a:schemeClr val="bg1"/>
                </a:solidFill>
              </a:rPr>
              <a:t>Abrir una llave es algo tan básico y elemental, que para las personas de las ciudades es casi cómo respirar. Estoy seguro que ninguno de ustedes se ha preguntado ¿qué pasaría si personas que no tienen la capacidad técnica ni los conocimientos tomara el control de una empresa sanitaria? Como Aguas décimas aquí en la ciudad, o </a:t>
            </a:r>
            <a:r>
              <a:rPr lang="es-ES" sz="1400" dirty="0" err="1">
                <a:solidFill>
                  <a:schemeClr val="bg1"/>
                </a:solidFill>
              </a:rPr>
              <a:t>Essal</a:t>
            </a:r>
            <a:r>
              <a:rPr lang="es-ES" sz="1400" dirty="0">
                <a:solidFill>
                  <a:schemeClr val="bg1"/>
                </a:solidFill>
              </a:rPr>
              <a:t> en </a:t>
            </a:r>
            <a:r>
              <a:rPr lang="es-ES" sz="1400" dirty="0" err="1">
                <a:solidFill>
                  <a:schemeClr val="bg1"/>
                </a:solidFill>
              </a:rPr>
              <a:t>osorno</a:t>
            </a:r>
            <a:r>
              <a:rPr lang="es-ES" sz="1400" dirty="0">
                <a:solidFill>
                  <a:schemeClr val="bg1"/>
                </a:solidFill>
              </a:rPr>
              <a:t>?.</a:t>
            </a:r>
            <a:endParaRPr lang="es-CL" sz="1400" dirty="0">
              <a:solidFill>
                <a:schemeClr val="bg1"/>
              </a:solidFill>
            </a:endParaRP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4</a:t>
            </a:fld>
            <a:endParaRPr lang="es-ES" dirty="0"/>
          </a:p>
        </p:txBody>
      </p:sp>
    </p:spTree>
    <p:extLst>
      <p:ext uri="{BB962C8B-B14F-4D97-AF65-F5344CB8AC3E}">
        <p14:creationId xmlns:p14="http://schemas.microsoft.com/office/powerpoint/2010/main" val="171264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gn="just"/>
            <a:r>
              <a:rPr lang="es-ES" dirty="0"/>
              <a:t>Qué es un APR? A grandes rasgos, Un comité </a:t>
            </a:r>
            <a:r>
              <a:rPr lang="es-ES" sz="1200" dirty="0">
                <a:solidFill>
                  <a:schemeClr val="bg1"/>
                </a:solidFill>
                <a:latin typeface="OpenSansRegular"/>
              </a:rPr>
              <a:t>APR es una inversión del estado en alguna localidad, para que las personas de ese sector tengan acceso a agua potable.</a:t>
            </a:r>
          </a:p>
          <a:p>
            <a:pPr algn="just"/>
            <a:r>
              <a:rPr lang="es-ES" sz="1200" dirty="0">
                <a:solidFill>
                  <a:schemeClr val="bg1"/>
                </a:solidFill>
                <a:latin typeface="OpenSansRegular"/>
              </a:rPr>
              <a:t>Quedando la administración y operación en manos de un comité APR.</a:t>
            </a:r>
            <a:endParaRPr lang="es-CL" sz="1400" dirty="0">
              <a:solidFill>
                <a:schemeClr val="bg1"/>
              </a:solidFill>
            </a:endParaRP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5</a:t>
            </a:fld>
            <a:endParaRPr lang="es-ES" dirty="0"/>
          </a:p>
        </p:txBody>
      </p:sp>
    </p:spTree>
    <p:extLst>
      <p:ext uri="{BB962C8B-B14F-4D97-AF65-F5344CB8AC3E}">
        <p14:creationId xmlns:p14="http://schemas.microsoft.com/office/powerpoint/2010/main" val="183212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Calibri" panose="020F0502020204030204" pitchFamily="34" charset="0"/>
              </a:rPr>
              <a:t>¿Qué problemas tienen?</a:t>
            </a:r>
          </a:p>
          <a:p>
            <a:r>
              <a:rPr lang="es-ES" sz="1800" b="0" i="0" u="none" strike="noStrike" baseline="0" dirty="0">
                <a:solidFill>
                  <a:srgbClr val="000000"/>
                </a:solidFill>
                <a:latin typeface="Calibri" panose="020F0502020204030204" pitchFamily="34" charset="0"/>
              </a:rPr>
              <a:t>- Existe un bajo nivel de profesionalización por parte de la administración, además de una constante rotación de sus funcionarios.</a:t>
            </a:r>
          </a:p>
          <a:p>
            <a:pPr marL="171450" indent="-171450">
              <a:buFontTx/>
              <a:buChar char="-"/>
            </a:pPr>
            <a:r>
              <a:rPr lang="es-ES" sz="1200" dirty="0">
                <a:solidFill>
                  <a:schemeClr val="bg1"/>
                </a:solidFill>
              </a:rPr>
              <a:t>Pérdidas de agua por fugas y hurto</a:t>
            </a:r>
          </a:p>
          <a:p>
            <a:pPr marL="171450" indent="-171450">
              <a:buFontTx/>
              <a:buChar char="-"/>
            </a:pPr>
            <a:r>
              <a:rPr lang="es-ES" sz="1200" dirty="0">
                <a:solidFill>
                  <a:schemeClr val="bg1"/>
                </a:solidFill>
              </a:rPr>
              <a:t>Problemas de morosidad de los clientes y</a:t>
            </a:r>
            <a:endParaRPr lang="es-CL" sz="1200" dirty="0">
              <a:solidFill>
                <a:schemeClr val="bg1"/>
              </a:solidFill>
            </a:endParaRPr>
          </a:p>
          <a:p>
            <a:pPr marL="171450" indent="-171450">
              <a:buFontTx/>
              <a:buChar char="-"/>
            </a:pPr>
            <a:r>
              <a:rPr lang="es-ES" dirty="0"/>
              <a:t>Baja adaptabilidad a los cambios legales, como la implementación de la ley 20,998 o boleta electrónica.</a:t>
            </a:r>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6</a:t>
            </a:fld>
            <a:endParaRPr lang="es-ES"/>
          </a:p>
        </p:txBody>
      </p:sp>
    </p:spTree>
    <p:extLst>
      <p:ext uri="{BB962C8B-B14F-4D97-AF65-F5344CB8AC3E}">
        <p14:creationId xmlns:p14="http://schemas.microsoft.com/office/powerpoint/2010/main" val="243685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n-US" dirty="0"/>
              <a:t>Hoy </a:t>
            </a:r>
            <a:r>
              <a:rPr lang="en-US" dirty="0" err="1"/>
              <a:t>en</a:t>
            </a:r>
            <a:r>
              <a:rPr lang="en-US" dirty="0"/>
              <a:t> </a:t>
            </a:r>
            <a:r>
              <a:rPr lang="en-US" dirty="0" err="1"/>
              <a:t>dia</a:t>
            </a:r>
            <a:r>
              <a:rPr lang="en-US" dirty="0"/>
              <a:t> </a:t>
            </a:r>
            <a:r>
              <a:rPr lang="en-US" dirty="0" err="1"/>
              <a:t>los</a:t>
            </a:r>
            <a:r>
              <a:rPr lang="en-US" dirty="0"/>
              <a:t> </a:t>
            </a:r>
            <a:r>
              <a:rPr lang="en-US" dirty="0" err="1"/>
              <a:t>aprs</a:t>
            </a:r>
            <a:r>
              <a:rPr lang="en-US" dirty="0"/>
              <a:t> </a:t>
            </a:r>
            <a:r>
              <a:rPr lang="en-US" dirty="0" err="1"/>
              <a:t>gestionan</a:t>
            </a:r>
            <a:r>
              <a:rPr lang="en-US" dirty="0"/>
              <a:t> </a:t>
            </a:r>
            <a:r>
              <a:rPr lang="en-US" dirty="0" err="1"/>
              <a:t>su</a:t>
            </a:r>
            <a:r>
              <a:rPr lang="en-US" dirty="0"/>
              <a:t> </a:t>
            </a:r>
            <a:r>
              <a:rPr lang="en-US" dirty="0" err="1"/>
              <a:t>administracion</a:t>
            </a:r>
            <a:r>
              <a:rPr lang="en-US" dirty="0"/>
              <a:t> de forma manual, </a:t>
            </a:r>
            <a:r>
              <a:rPr lang="en-US" dirty="0" err="1"/>
              <a:t>lapiz</a:t>
            </a:r>
            <a:r>
              <a:rPr lang="en-US" dirty="0"/>
              <a:t> y </a:t>
            </a:r>
            <a:r>
              <a:rPr lang="en-US" dirty="0" err="1"/>
              <a:t>papel</a:t>
            </a:r>
            <a:r>
              <a:rPr lang="en-US" dirty="0"/>
              <a:t> y con </a:t>
            </a:r>
            <a:r>
              <a:rPr lang="en-US" dirty="0" err="1"/>
              <a:t>planillas</a:t>
            </a:r>
            <a:r>
              <a:rPr lang="en-US" dirty="0"/>
              <a:t> excel.</a:t>
            </a:r>
            <a:br>
              <a:rPr lang="en-US" dirty="0"/>
            </a:br>
            <a:r>
              <a:rPr lang="en-US" dirty="0" err="1"/>
              <a:t>Teniendo</a:t>
            </a:r>
            <a:r>
              <a:rPr lang="en-US" dirty="0"/>
              <a:t> </a:t>
            </a:r>
            <a:r>
              <a:rPr lang="en-US" dirty="0" err="1"/>
              <a:t>grandes</a:t>
            </a:r>
            <a:r>
              <a:rPr lang="en-US" dirty="0"/>
              <a:t> </a:t>
            </a:r>
            <a:r>
              <a:rPr lang="en-US" dirty="0" err="1"/>
              <a:t>dificultades</a:t>
            </a:r>
            <a:r>
              <a:rPr lang="en-US" dirty="0"/>
              <a:t> </a:t>
            </a:r>
            <a:r>
              <a:rPr lang="en-US" dirty="0" err="1"/>
              <a:t>en</a:t>
            </a:r>
            <a:r>
              <a:rPr lang="en-US" dirty="0"/>
              <a:t> acceder </a:t>
            </a:r>
            <a:r>
              <a:rPr lang="en-US" dirty="0" err="1"/>
              <a:t>rapidamente</a:t>
            </a:r>
            <a:r>
              <a:rPr lang="en-US" dirty="0"/>
              <a:t> a la </a:t>
            </a:r>
            <a:r>
              <a:rPr lang="en-US" dirty="0" err="1"/>
              <a:t>informacion</a:t>
            </a:r>
            <a:r>
              <a:rPr lang="en-US" dirty="0"/>
              <a:t> e </a:t>
            </a:r>
            <a:r>
              <a:rPr lang="en-US" dirty="0" err="1"/>
              <a:t>incluso</a:t>
            </a:r>
            <a:r>
              <a:rPr lang="en-US" dirty="0"/>
              <a:t> </a:t>
            </a:r>
            <a:r>
              <a:rPr lang="en-US" dirty="0" err="1"/>
              <a:t>generando</a:t>
            </a:r>
            <a:r>
              <a:rPr lang="en-US" dirty="0"/>
              <a:t> </a:t>
            </a:r>
            <a:r>
              <a:rPr lang="en-US" dirty="0" err="1"/>
              <a:t>perdidas</a:t>
            </a:r>
            <a:r>
              <a:rPr lang="en-US" dirty="0"/>
              <a:t> de </a:t>
            </a:r>
            <a:r>
              <a:rPr lang="en-US" dirty="0" err="1"/>
              <a:t>esta</a:t>
            </a:r>
            <a:r>
              <a:rPr lang="en-US" dirty="0"/>
              <a:t>. </a:t>
            </a:r>
            <a:br>
              <a:rPr lang="en-US" dirty="0"/>
            </a:br>
            <a:r>
              <a:rPr lang="en-US" dirty="0" err="1"/>
              <a:t>Ademas</a:t>
            </a:r>
            <a:r>
              <a:rPr lang="en-US" dirty="0"/>
              <a:t> de </a:t>
            </a:r>
            <a:r>
              <a:rPr lang="en-US" dirty="0" err="1"/>
              <a:t>hacer</a:t>
            </a:r>
            <a:r>
              <a:rPr lang="en-US" dirty="0"/>
              <a:t> </a:t>
            </a:r>
            <a:r>
              <a:rPr lang="en-US" dirty="0" err="1"/>
              <a:t>complejo</a:t>
            </a:r>
            <a:r>
              <a:rPr lang="en-US" dirty="0"/>
              <a:t> </a:t>
            </a:r>
            <a:r>
              <a:rPr lang="en-US" dirty="0" err="1"/>
              <a:t>el</a:t>
            </a:r>
            <a:r>
              <a:rPr lang="en-US" dirty="0"/>
              <a:t> </a:t>
            </a:r>
            <a:r>
              <a:rPr lang="en-US" dirty="0" err="1"/>
              <a:t>traspaso</a:t>
            </a:r>
            <a:r>
              <a:rPr lang="en-US" dirty="0"/>
              <a:t> de </a:t>
            </a:r>
            <a:r>
              <a:rPr lang="en-US" dirty="0" err="1"/>
              <a:t>informacion</a:t>
            </a:r>
            <a:r>
              <a:rPr lang="en-US" dirty="0"/>
              <a:t> a </a:t>
            </a:r>
            <a:r>
              <a:rPr lang="en-US" dirty="0" err="1"/>
              <a:t>nuevos</a:t>
            </a:r>
            <a:r>
              <a:rPr lang="en-US" dirty="0"/>
              <a:t> </a:t>
            </a:r>
            <a:r>
              <a:rPr lang="en-US" dirty="0" err="1"/>
              <a:t>funcionarios</a:t>
            </a:r>
            <a:r>
              <a:rPr lang="en-US" dirty="0"/>
              <a:t> o </a:t>
            </a:r>
            <a:r>
              <a:rPr lang="en-US" dirty="0" err="1"/>
              <a:t>directivos</a:t>
            </a:r>
            <a:r>
              <a:rPr lang="en-US" dirty="0"/>
              <a:t>.</a:t>
            </a:r>
            <a:endParaRPr lang="es-ES"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7</a:t>
            </a:fld>
            <a:endParaRPr lang="es-ES"/>
          </a:p>
        </p:txBody>
      </p:sp>
    </p:spTree>
    <p:extLst>
      <p:ext uri="{BB962C8B-B14F-4D97-AF65-F5344CB8AC3E}">
        <p14:creationId xmlns:p14="http://schemas.microsoft.com/office/powerpoint/2010/main" val="321777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CL" sz="1800" b="0" i="0" u="none" strike="noStrike" baseline="0" dirty="0">
                <a:solidFill>
                  <a:srgbClr val="000000"/>
                </a:solidFill>
                <a:latin typeface="Calibri" panose="020F0502020204030204" pitchFamily="34" charset="0"/>
              </a:rPr>
              <a:t>- Otra solución parcial es la emisión de boletas y facturas por medio de la aplicación gratuita del Sii e-boleta. </a:t>
            </a:r>
          </a:p>
          <a:p>
            <a:r>
              <a:rPr lang="es-CL" sz="1800" b="0" i="0" u="none" strike="noStrike" baseline="0" dirty="0">
                <a:solidFill>
                  <a:srgbClr val="000000"/>
                </a:solidFill>
                <a:latin typeface="Calibri" panose="020F0502020204030204" pitchFamily="34" charset="0"/>
              </a:rPr>
              <a:t>- Sin embargo, estos documentos no cumplen con los </a:t>
            </a:r>
            <a:r>
              <a:rPr lang="es-CL" sz="1800" b="0" i="0" u="none" strike="noStrike" baseline="0" dirty="0" err="1">
                <a:solidFill>
                  <a:srgbClr val="000000"/>
                </a:solidFill>
                <a:latin typeface="Calibri" panose="020F0502020204030204" pitchFamily="34" charset="0"/>
              </a:rPr>
              <a:t>requIsitos</a:t>
            </a:r>
            <a:r>
              <a:rPr lang="es-CL" sz="1800" b="0" i="0" u="none" strike="noStrike" baseline="0" dirty="0">
                <a:solidFill>
                  <a:srgbClr val="000000"/>
                </a:solidFill>
                <a:latin typeface="Calibri" panose="020F0502020204030204" pitchFamily="34" charset="0"/>
              </a:rPr>
              <a:t> mínimos establecidos por el manual de facturación de la </a:t>
            </a:r>
            <a:r>
              <a:rPr lang="es-CL" sz="1800" b="0" i="0" u="none" strike="noStrike" baseline="0" dirty="0" err="1">
                <a:solidFill>
                  <a:srgbClr val="000000"/>
                </a:solidFill>
                <a:latin typeface="Calibri" panose="020F0502020204030204" pitchFamily="34" charset="0"/>
              </a:rPr>
              <a:t>SiSS</a:t>
            </a:r>
            <a:r>
              <a:rPr lang="es-CL" sz="1800" b="0" i="0" u="none" strike="noStrike" baseline="0" dirty="0">
                <a:solidFill>
                  <a:srgbClr val="000000"/>
                </a:solidFill>
                <a:latin typeface="Calibri" panose="020F0502020204030204" pitchFamily="34" charset="0"/>
              </a:rPr>
              <a:t>.</a:t>
            </a:r>
            <a:endParaRPr lang="es-ES"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8</a:t>
            </a:fld>
            <a:endParaRPr lang="es-ES"/>
          </a:p>
        </p:txBody>
      </p:sp>
    </p:spTree>
    <p:extLst>
      <p:ext uri="{BB962C8B-B14F-4D97-AF65-F5344CB8AC3E}">
        <p14:creationId xmlns:p14="http://schemas.microsoft.com/office/powerpoint/2010/main" val="289762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baseline="0" dirty="0">
                <a:solidFill>
                  <a:srgbClr val="49535D"/>
                </a:solidFill>
                <a:latin typeface="OpenSansRegular"/>
              </a:rPr>
              <a:t>Además integramos una aplicación móvil para facilitar el proceso de toma lecturas, </a:t>
            </a:r>
            <a:endParaRPr lang="es-CL" dirty="0"/>
          </a:p>
        </p:txBody>
      </p:sp>
      <p:sp>
        <p:nvSpPr>
          <p:cNvPr id="4" name="Marcador de número de diapositiva 3"/>
          <p:cNvSpPr>
            <a:spLocks noGrp="1"/>
          </p:cNvSpPr>
          <p:nvPr>
            <p:ph type="sldNum" sz="quarter" idx="5"/>
          </p:nvPr>
        </p:nvSpPr>
        <p:spPr/>
        <p:txBody>
          <a:bodyPr/>
          <a:lstStyle/>
          <a:p>
            <a:fld id="{285E213E-6399-4CEB-8D8F-5F663EEA9411}" type="slidenum">
              <a:rPr lang="es-ES" smtClean="0"/>
              <a:pPr/>
              <a:t>9</a:t>
            </a:fld>
            <a:endParaRPr lang="es-ES"/>
          </a:p>
        </p:txBody>
      </p:sp>
    </p:spTree>
    <p:extLst>
      <p:ext uri="{BB962C8B-B14F-4D97-AF65-F5344CB8AC3E}">
        <p14:creationId xmlns:p14="http://schemas.microsoft.com/office/powerpoint/2010/main" val="256769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ED6969A3-8445-40A6-91DF-4A4DF427E34B}"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E07FCA66-9AC4-40F4-A251-0BA501D2BCEB}"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26100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8B7DD5C5-6210-45EF-B2EC-ABBAD0DAB301}"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44330C21-ECBB-4E71-BCC9-0098E130B544}"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3919852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40E1A838-A2E1-42ED-90B2-4C516FA712F4}"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8BA23C16-5472-41FB-9799-5E3E12AD4A62}"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212003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0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3"/>
            <a:ext cx="10515818"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460400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Picture Placeholder 22">
            <a:extLst>
              <a:ext uri="{FF2B5EF4-FFF2-40B4-BE49-F238E27FC236}">
                <a16:creationId xmlns:a16="http://schemas.microsoft.com/office/drawing/2014/main" id="{7D27F16E-7FDC-43D5-BC0D-878765051505}"/>
              </a:ext>
            </a:extLst>
          </p:cNvPr>
          <p:cNvSpPr>
            <a:spLocks noGrp="1" noChangeAspect="1"/>
          </p:cNvSpPr>
          <p:nvPr>
            <p:ph type="pic" sz="quarter" idx="15"/>
          </p:nvPr>
        </p:nvSpPr>
        <p:spPr>
          <a:xfrm>
            <a:off x="1038328" y="2565732"/>
            <a:ext cx="2622034" cy="2622034"/>
          </a:xfrm>
          <a:prstGeom prst="ellipse">
            <a:avLst/>
          </a:prstGeom>
        </p:spPr>
        <p:txBody>
          <a:bodyPr>
            <a:normAutofit/>
          </a:bodyPr>
          <a:lstStyle>
            <a:lvl1pPr marL="0" indent="0">
              <a:buNone/>
              <a:defRPr sz="1600"/>
            </a:lvl1pPr>
          </a:lstStyle>
          <a:p>
            <a:endParaRPr lang="en-US"/>
          </a:p>
        </p:txBody>
      </p:sp>
    </p:spTree>
    <p:custDataLst>
      <p:tags r:id="rId1"/>
    </p:custDataLst>
    <p:extLst>
      <p:ext uri="{BB962C8B-B14F-4D97-AF65-F5344CB8AC3E}">
        <p14:creationId xmlns:p14="http://schemas.microsoft.com/office/powerpoint/2010/main" val="3009118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6" name="Picture Placeholder 3"/>
          <p:cNvSpPr>
            <a:spLocks noGrp="1"/>
          </p:cNvSpPr>
          <p:nvPr>
            <p:ph type="pic" sz="quarter" idx="10"/>
          </p:nvPr>
        </p:nvSpPr>
        <p:spPr>
          <a:xfrm>
            <a:off x="1450174" y="2284945"/>
            <a:ext cx="1697846" cy="1697847"/>
          </a:xfrm>
          <a:prstGeom prst="ellipse">
            <a:avLst/>
          </a:prstGeom>
        </p:spPr>
        <p:txBody>
          <a:bodyPr>
            <a:normAutofit/>
          </a:bodyPr>
          <a:lstStyle>
            <a:lvl1pPr>
              <a:defRPr sz="1600">
                <a:solidFill>
                  <a:schemeClr val="accent2"/>
                </a:solidFill>
              </a:defRPr>
            </a:lvl1pPr>
          </a:lstStyle>
          <a:p>
            <a:endParaRPr lang="id-ID"/>
          </a:p>
        </p:txBody>
      </p:sp>
      <p:sp>
        <p:nvSpPr>
          <p:cNvPr id="27" name="Picture Placeholder 3"/>
          <p:cNvSpPr>
            <a:spLocks noGrp="1"/>
          </p:cNvSpPr>
          <p:nvPr>
            <p:ph type="pic" sz="quarter" idx="11"/>
          </p:nvPr>
        </p:nvSpPr>
        <p:spPr>
          <a:xfrm>
            <a:off x="3971864" y="2284945"/>
            <a:ext cx="1697846" cy="1697847"/>
          </a:xfrm>
          <a:prstGeom prst="ellipse">
            <a:avLst/>
          </a:prstGeom>
        </p:spPr>
        <p:txBody>
          <a:bodyPr>
            <a:normAutofit/>
          </a:bodyPr>
          <a:lstStyle>
            <a:lvl1pPr>
              <a:defRPr sz="1600">
                <a:solidFill>
                  <a:schemeClr val="accent2"/>
                </a:solidFill>
              </a:defRPr>
            </a:lvl1pPr>
          </a:lstStyle>
          <a:p>
            <a:endParaRPr lang="id-ID"/>
          </a:p>
        </p:txBody>
      </p:sp>
      <p:sp>
        <p:nvSpPr>
          <p:cNvPr id="28" name="Picture Placeholder 3"/>
          <p:cNvSpPr>
            <a:spLocks noGrp="1"/>
          </p:cNvSpPr>
          <p:nvPr>
            <p:ph type="pic" sz="quarter" idx="12"/>
          </p:nvPr>
        </p:nvSpPr>
        <p:spPr>
          <a:xfrm>
            <a:off x="6508785" y="2284945"/>
            <a:ext cx="1697846" cy="1697847"/>
          </a:xfrm>
          <a:prstGeom prst="ellipse">
            <a:avLst/>
          </a:prstGeom>
        </p:spPr>
        <p:txBody>
          <a:bodyPr>
            <a:normAutofit/>
          </a:bodyPr>
          <a:lstStyle>
            <a:lvl1pPr>
              <a:defRPr sz="1600">
                <a:solidFill>
                  <a:schemeClr val="accent2"/>
                </a:solidFill>
              </a:defRPr>
            </a:lvl1pPr>
          </a:lstStyle>
          <a:p>
            <a:endParaRPr lang="id-ID"/>
          </a:p>
        </p:txBody>
      </p:sp>
      <p:sp>
        <p:nvSpPr>
          <p:cNvPr id="29" name="Picture Placeholder 3"/>
          <p:cNvSpPr>
            <a:spLocks noGrp="1"/>
          </p:cNvSpPr>
          <p:nvPr>
            <p:ph type="pic" sz="quarter" idx="13"/>
          </p:nvPr>
        </p:nvSpPr>
        <p:spPr>
          <a:xfrm>
            <a:off x="9030475" y="2284945"/>
            <a:ext cx="1697846" cy="1697847"/>
          </a:xfrm>
          <a:prstGeom prst="ellipse">
            <a:avLst/>
          </a:prstGeom>
        </p:spPr>
        <p:txBody>
          <a:bodyPr>
            <a:normAutofit/>
          </a:bodyPr>
          <a:lstStyle>
            <a:lvl1pPr>
              <a:defRPr sz="1600">
                <a:solidFill>
                  <a:schemeClr val="accent2"/>
                </a:solidFill>
              </a:defRPr>
            </a:lvl1pPr>
          </a:lstStyle>
          <a:p>
            <a:endParaRPr lang="id-ID"/>
          </a:p>
        </p:txBody>
      </p:sp>
    </p:spTree>
    <p:custDataLst>
      <p:tags r:id="rId1"/>
    </p:custDataLst>
    <p:extLst>
      <p:ext uri="{BB962C8B-B14F-4D97-AF65-F5344CB8AC3E}">
        <p14:creationId xmlns:p14="http://schemas.microsoft.com/office/powerpoint/2010/main" val="3247851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C2E4A-08B0-46EE-A089-91F6A67793D9}"/>
              </a:ext>
            </a:extLst>
          </p:cNvPr>
          <p:cNvSpPr>
            <a:spLocks noGrp="1"/>
          </p:cNvSpPr>
          <p:nvPr>
            <p:ph type="pic" sz="quarter" idx="10"/>
          </p:nvPr>
        </p:nvSpPr>
        <p:spPr>
          <a:xfrm>
            <a:off x="6215754" y="10512"/>
            <a:ext cx="5983570" cy="6816556"/>
          </a:xfrm>
          <a:custGeom>
            <a:avLst/>
            <a:gdLst>
              <a:gd name="connsiteX0" fmla="*/ 6616523 w 11968699"/>
              <a:gd name="connsiteY0" fmla="*/ 0 h 13634690"/>
              <a:gd name="connsiteX1" fmla="*/ 11968699 w 11968699"/>
              <a:gd name="connsiteY1" fmla="*/ 0 h 13634690"/>
              <a:gd name="connsiteX2" fmla="*/ 11968699 w 11968699"/>
              <a:gd name="connsiteY2" fmla="*/ 13634690 h 13634690"/>
              <a:gd name="connsiteX3" fmla="*/ 11076497 w 11968699"/>
              <a:gd name="connsiteY3" fmla="*/ 13634690 h 13634690"/>
              <a:gd name="connsiteX4" fmla="*/ 9033879 w 11968699"/>
              <a:gd name="connsiteY4" fmla="*/ 11987495 h 13634690"/>
              <a:gd name="connsiteX5" fmla="*/ 5745353 w 11968699"/>
              <a:gd name="connsiteY5" fmla="*/ 12377057 h 13634690"/>
              <a:gd name="connsiteX6" fmla="*/ 2656777 w 11968699"/>
              <a:gd name="connsiteY6" fmla="*/ 12307764 h 13634690"/>
              <a:gd name="connsiteX7" fmla="*/ 1588065 w 11968699"/>
              <a:gd name="connsiteY7" fmla="*/ 10674703 h 13634690"/>
              <a:gd name="connsiteX8" fmla="*/ 1106111 w 11968699"/>
              <a:gd name="connsiteY8" fmla="*/ 8822042 h 13634690"/>
              <a:gd name="connsiteX9" fmla="*/ 83941 w 11968699"/>
              <a:gd name="connsiteY9" fmla="*/ 7771602 h 13634690"/>
              <a:gd name="connsiteX10" fmla="*/ 291822 w 11968699"/>
              <a:gd name="connsiteY10" fmla="*/ 6662210 h 13634690"/>
              <a:gd name="connsiteX11" fmla="*/ 1047849 w 11968699"/>
              <a:gd name="connsiteY11" fmla="*/ 5654519 h 13634690"/>
              <a:gd name="connsiteX12" fmla="*/ 1003032 w 11968699"/>
              <a:gd name="connsiteY12" fmla="*/ 4566156 h 13634690"/>
              <a:gd name="connsiteX13" fmla="*/ 207704 w 11968699"/>
              <a:gd name="connsiteY13" fmla="*/ 3560188 h 13634690"/>
              <a:gd name="connsiteX14" fmla="*/ 703794 w 11968699"/>
              <a:gd name="connsiteY14" fmla="*/ 2234296 h 13634690"/>
              <a:gd name="connsiteX15" fmla="*/ 1952117 w 11968699"/>
              <a:gd name="connsiteY15" fmla="*/ 1433107 h 13634690"/>
              <a:gd name="connsiteX16" fmla="*/ 3662055 w 11968699"/>
              <a:gd name="connsiteY16" fmla="*/ 1588587 h 13634690"/>
              <a:gd name="connsiteX17" fmla="*/ 4317761 w 11968699"/>
              <a:gd name="connsiteY17" fmla="*/ 2257049 h 13634690"/>
              <a:gd name="connsiteX18" fmla="*/ 5251331 w 11968699"/>
              <a:gd name="connsiteY18" fmla="*/ 3103745 h 13634690"/>
              <a:gd name="connsiteX19" fmla="*/ 6369687 w 11968699"/>
              <a:gd name="connsiteY19" fmla="*/ 2644888 h 13634690"/>
              <a:gd name="connsiteX20" fmla="*/ 6762007 w 11968699"/>
              <a:gd name="connsiteY20" fmla="*/ 1733036 h 13634690"/>
              <a:gd name="connsiteX21" fmla="*/ 6616523 w 11968699"/>
              <a:gd name="connsiteY21" fmla="*/ 0 h 1363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968699" h="13634690">
                <a:moveTo>
                  <a:pt x="6616523" y="0"/>
                </a:moveTo>
                <a:lnTo>
                  <a:pt x="11968699" y="0"/>
                </a:lnTo>
                <a:lnTo>
                  <a:pt x="11968699" y="13634690"/>
                </a:lnTo>
                <a:lnTo>
                  <a:pt x="11076497" y="13634690"/>
                </a:lnTo>
                <a:cubicBezTo>
                  <a:pt x="11076497" y="13634690"/>
                  <a:pt x="11076153" y="12191239"/>
                  <a:pt x="9033879" y="11987495"/>
                </a:cubicBezTo>
                <a:cubicBezTo>
                  <a:pt x="9033879" y="11987495"/>
                  <a:pt x="7358761" y="11844770"/>
                  <a:pt x="5745353" y="12377057"/>
                </a:cubicBezTo>
                <a:cubicBezTo>
                  <a:pt x="4173311" y="12895555"/>
                  <a:pt x="3617238" y="12869700"/>
                  <a:pt x="2656777" y="12307764"/>
                </a:cubicBezTo>
                <a:cubicBezTo>
                  <a:pt x="2656777" y="12307764"/>
                  <a:pt x="1727687" y="11648265"/>
                  <a:pt x="1588065" y="10674703"/>
                </a:cubicBezTo>
                <a:cubicBezTo>
                  <a:pt x="1588065" y="10674703"/>
                  <a:pt x="1503259" y="9123003"/>
                  <a:pt x="1106111" y="8822042"/>
                </a:cubicBezTo>
                <a:cubicBezTo>
                  <a:pt x="1106111" y="8822042"/>
                  <a:pt x="163232" y="8015681"/>
                  <a:pt x="83941" y="7771602"/>
                </a:cubicBezTo>
                <a:cubicBezTo>
                  <a:pt x="26713" y="7595091"/>
                  <a:pt x="-151520" y="7330327"/>
                  <a:pt x="291822" y="6662210"/>
                </a:cubicBezTo>
                <a:cubicBezTo>
                  <a:pt x="291822" y="6662210"/>
                  <a:pt x="958215" y="5857919"/>
                  <a:pt x="1047849" y="5654519"/>
                </a:cubicBezTo>
                <a:cubicBezTo>
                  <a:pt x="1137483" y="5451119"/>
                  <a:pt x="1367429" y="4977439"/>
                  <a:pt x="1003032" y="4566156"/>
                </a:cubicBezTo>
                <a:cubicBezTo>
                  <a:pt x="850310" y="4393783"/>
                  <a:pt x="301130" y="4195210"/>
                  <a:pt x="207704" y="3560188"/>
                </a:cubicBezTo>
                <a:cubicBezTo>
                  <a:pt x="155992" y="3209926"/>
                  <a:pt x="301130" y="2617998"/>
                  <a:pt x="703794" y="2234296"/>
                </a:cubicBezTo>
                <a:cubicBezTo>
                  <a:pt x="910641" y="2037102"/>
                  <a:pt x="1413969" y="1616168"/>
                  <a:pt x="1952117" y="1433107"/>
                </a:cubicBezTo>
                <a:cubicBezTo>
                  <a:pt x="2490264" y="1250047"/>
                  <a:pt x="3287317" y="1271767"/>
                  <a:pt x="3662055" y="1588587"/>
                </a:cubicBezTo>
                <a:cubicBezTo>
                  <a:pt x="3838909" y="1738551"/>
                  <a:pt x="4197445" y="2005730"/>
                  <a:pt x="4317761" y="2257049"/>
                </a:cubicBezTo>
                <a:cubicBezTo>
                  <a:pt x="4438077" y="2508369"/>
                  <a:pt x="4879695" y="2983773"/>
                  <a:pt x="5251331" y="3103745"/>
                </a:cubicBezTo>
                <a:cubicBezTo>
                  <a:pt x="5622967" y="3223717"/>
                  <a:pt x="6114231" y="2986187"/>
                  <a:pt x="6369687" y="2644888"/>
                </a:cubicBezTo>
                <a:cubicBezTo>
                  <a:pt x="6693747" y="2211199"/>
                  <a:pt x="6762007" y="1733036"/>
                  <a:pt x="6762007" y="1733036"/>
                </a:cubicBezTo>
                <a:cubicBezTo>
                  <a:pt x="6762007" y="1733036"/>
                  <a:pt x="6894389" y="815323"/>
                  <a:pt x="6616523" y="0"/>
                </a:cubicBezTo>
                <a:close/>
              </a:path>
            </a:pathLst>
          </a:custGeom>
          <a:solidFill>
            <a:schemeClr val="bg1">
              <a:lumMod val="95000"/>
            </a:schemeClr>
          </a:solidFill>
        </p:spPr>
        <p:txBody>
          <a:bodyPr wrap="square">
            <a:noAutofit/>
          </a:bodyPr>
          <a:lstStyle>
            <a:lvl1pPr>
              <a:defRPr sz="1000"/>
            </a:lvl1pPr>
          </a:lstStyle>
          <a:p>
            <a:endParaRPr lang="en-US"/>
          </a:p>
        </p:txBody>
      </p:sp>
    </p:spTree>
    <p:extLst>
      <p:ext uri="{BB962C8B-B14F-4D97-AF65-F5344CB8AC3E}">
        <p14:creationId xmlns:p14="http://schemas.microsoft.com/office/powerpoint/2010/main" val="1196158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6969A3-8445-40A6-91DF-4A4DF427E34B}"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7FCA66-9AC4-40F4-A251-0BA501D2BCEB}"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21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DB8A33D-590C-456A-927C-53F30F677EAD}"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60258EF-EF8E-4EA0-8439-50EC8F3D5B52}"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136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030E5BE-3A6C-485B-BE31-750251176338}"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9270402-8305-4DE5-88EF-DFA135CDC34A}"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48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5DB8A33D-590C-456A-927C-53F30F677EAD}"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760258EF-EF8E-4EA0-8439-50EC8F3D5B52}"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206249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230BDEC-5788-4237-94EB-12FE052593BB}"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6A9F6F-E798-4D0C-8BD4-1137E6D5D886}"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401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5AEB1C-9BFC-41F5-B7ED-11FD89AE56E0}"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CD48EC5-AD13-48BC-9211-878896737ABE}"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27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C1FDDF-04F5-4031-BB43-05874D1A8346}"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CF21BF6-DF68-47F0-A3C2-D5619CDE7BDB}"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01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FC69118-4CB5-4F72-89E3-61D9D9BE14CC}"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7679B25-266B-4A41-B851-55358ED8F08C}"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310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325DC5-045E-4200-8383-2C83B401D14B}"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A53062-BC15-4E11-B3D8-997BB5C7DB73}"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789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4969658-7518-46EA-BE44-1F44146BCFB2}"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F3B215-7B60-48AC-BD3F-A116EEF7E99B}"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886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7DD5C5-6210-45EF-B2EC-ABBAD0DAB301}"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330C21-ECBB-4E71-BCC9-0098E130B544}"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53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E1A838-A2E1-42ED-90B2-4C516FA712F4}"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BA23C16-5472-41FB-9799-5E3E12AD4A62}"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58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7030E5BE-3A6C-485B-BE31-750251176338}"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69270402-8305-4DE5-88EF-DFA135CDC34A}"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207859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C230BDEC-5788-4237-94EB-12FE052593BB}"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AD6A9F6F-E798-4D0C-8BD4-1137E6D5D886}"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107643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7"/>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A65AEB1C-9BFC-41F5-B7ED-11FD89AE56E0}"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8"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9"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6CD48EC5-AD13-48BC-9211-878896737ABE}"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385665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0FC1FDDF-04F5-4031-BB43-05874D1A8346}"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4"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5"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7CF21BF6-DF68-47F0-A3C2-D5619CDE7BDB}"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425341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1FC69118-4CB5-4F72-89E3-61D9D9BE14CC}"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3"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4"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D7679B25-266B-4A41-B851-55358ED8F08C}"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36635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2E325DC5-045E-4200-8383-2C83B401D14B}"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1FA53062-BC15-4E11-B3D8-997BB5C7DB73}"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93950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7"/>
            <a:ext cx="6172200"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s-CL" noProof="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E6D984CF-A4EC-4644-BE92-FB0AC5753B31}"/>
              </a:ext>
            </a:extLst>
          </p:cNvPr>
          <p:cNvSpPr>
            <a:spLocks noGrp="1"/>
          </p:cNvSpPr>
          <p:nvPr>
            <p:ph type="dt" sz="half" idx="10"/>
          </p:nvPr>
        </p:nvSpPr>
        <p:spPr/>
        <p:txBody>
          <a:bodyPr/>
          <a:lstStyle>
            <a:lvl1pPr>
              <a:defRPr/>
            </a:lvl1pPr>
          </a:lstStyle>
          <a:p>
            <a:pPr defTabSz="914377">
              <a:defRPr/>
            </a:pPr>
            <a:fld id="{84969658-7518-46EA-BE44-1F44146BCFB2}"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6" name="Marcador de pie de página 4">
            <a:extLst>
              <a:ext uri="{FF2B5EF4-FFF2-40B4-BE49-F238E27FC236}">
                <a16:creationId xmlns:a16="http://schemas.microsoft.com/office/drawing/2014/main" id="{A8A4378B-D9A4-429F-874E-702BB5F9C446}"/>
              </a:ext>
            </a:extLst>
          </p:cNvPr>
          <p:cNvSpPr>
            <a:spLocks noGrp="1"/>
          </p:cNvSpPr>
          <p:nvPr>
            <p:ph type="ftr" sz="quarter" idx="11"/>
          </p:nvPr>
        </p:nvSpPr>
        <p:spPr/>
        <p:txBody>
          <a:bodyPr/>
          <a:lstStyle>
            <a:lvl1pPr>
              <a:defRPr/>
            </a:lvl1pPr>
          </a:lstStyle>
          <a:p>
            <a:pPr defTabSz="914377">
              <a:defRPr/>
            </a:pPr>
            <a:endParaRPr lang="es-CL">
              <a:solidFill>
                <a:prstClr val="black">
                  <a:tint val="75000"/>
                </a:prstClr>
              </a:solidFill>
            </a:endParaRPr>
          </a:p>
        </p:txBody>
      </p:sp>
      <p:sp>
        <p:nvSpPr>
          <p:cNvPr id="7"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12"/>
          </p:nvPr>
        </p:nvSpPr>
        <p:spPr/>
        <p:txBody>
          <a:bodyPr/>
          <a:lstStyle>
            <a:lvl1pPr>
              <a:defRPr/>
            </a:lvl1pPr>
          </a:lstStyle>
          <a:p>
            <a:pPr defTabSz="914377">
              <a:defRPr/>
            </a:pPr>
            <a:fld id="{4AF3B215-7B60-48AC-BD3F-A116EEF7E99B}"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3777493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L"/>
              <a:t>Haga clic para modificar el estilo de título del patrón</a:t>
            </a:r>
            <a:endParaRPr lang="es-CL" altLang="es-CL"/>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s-CL" alt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defTabSz="914377">
              <a:defRPr/>
            </a:pPr>
            <a:fld id="{1A4F20F7-FF4C-4F06-B9F3-1785B830BE1A}" type="datetimeFigureOut">
              <a:rPr lang="es-CL" smtClean="0">
                <a:solidFill>
                  <a:prstClr val="black">
                    <a:tint val="75000"/>
                  </a:prstClr>
                </a:solidFill>
              </a:rPr>
              <a:pPr defTabSz="914377">
                <a:defRPr/>
              </a:pPr>
              <a:t>11-01-2023</a:t>
            </a:fld>
            <a:endParaRPr lang="es-CL">
              <a:solidFill>
                <a:prstClr val="black">
                  <a:tint val="75000"/>
                </a:prstClr>
              </a:solidFill>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defTabSz="914377">
              <a:defRPr/>
            </a:pPr>
            <a:endParaRPr lang="es-CL">
              <a:solidFill>
                <a:prstClr val="black">
                  <a:tint val="75000"/>
                </a:prstClr>
              </a:solidFill>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defTabSz="914377">
              <a:defRPr/>
            </a:pPr>
            <a:fld id="{688C71B9-3F1E-40D0-8E48-ADB4454BBE7E}" type="slidenum">
              <a:rPr lang="es-CL" smtClean="0">
                <a:solidFill>
                  <a:prstClr val="black">
                    <a:tint val="75000"/>
                  </a:prstClr>
                </a:solidFill>
              </a:rPr>
              <a:pPr defTabSz="914377">
                <a:defRPr/>
              </a:pPr>
              <a:t>‹Nº›</a:t>
            </a:fld>
            <a:endParaRPr lang="es-CL">
              <a:solidFill>
                <a:prstClr val="black">
                  <a:tint val="75000"/>
                </a:prstClr>
              </a:solidFill>
            </a:endParaRPr>
          </a:p>
        </p:txBody>
      </p:sp>
    </p:spTree>
    <p:extLst>
      <p:ext uri="{BB962C8B-B14F-4D97-AF65-F5344CB8AC3E}">
        <p14:creationId xmlns:p14="http://schemas.microsoft.com/office/powerpoint/2010/main" val="2245134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9" r:id="rId1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L"/>
              <a:t>Haga clic para modificar el estilo de título del patrón</a:t>
            </a:r>
            <a:endParaRPr lang="es-CL" altLang="es-CL"/>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s-CL" altLang="es-CL"/>
          </a:p>
        </p:txBody>
      </p:sp>
      <p:sp>
        <p:nvSpPr>
          <p:cNvPr id="4" name="Marcador de fecha 3">
            <a:extLst>
              <a:ext uri="{FF2B5EF4-FFF2-40B4-BE49-F238E27FC236}">
                <a16:creationId xmlns:a16="http://schemas.microsoft.com/office/drawing/2014/main" id="{E6D984CF-A4EC-4644-BE92-FB0AC5753B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A4F20F7-FF4C-4F06-B9F3-1785B830BE1A}" type="datetimeFigureOut">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11-01-2023</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Marcador de pie de página 4">
            <a:extLst>
              <a:ext uri="{FF2B5EF4-FFF2-40B4-BE49-F238E27FC236}">
                <a16:creationId xmlns:a16="http://schemas.microsoft.com/office/drawing/2014/main" id="{A8A4378B-D9A4-429F-874E-702BB5F9C4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BCE09A7D-628E-4577-9160-DD9EB5D7C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88C71B9-3F1E-40D0-8E48-ADB4454BBE7E}" type="slidenum">
              <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2947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7.svg"/><Relationship Id="rId10" Type="http://schemas.openxmlformats.org/officeDocument/2006/relationships/image" Target="../media/image31.sv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ommons.wikimedia.org/wiki/File:Accept.svg" TargetMode="External"/><Relationship Id="rId5" Type="http://schemas.openxmlformats.org/officeDocument/2006/relationships/image" Target="../media/image16.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ommons.wikimedia.org/wiki/File:Accept.svg" TargetMode="External"/><Relationship Id="rId5" Type="http://schemas.openxmlformats.org/officeDocument/2006/relationships/image" Target="../media/image1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8" Type="http://schemas.openxmlformats.org/officeDocument/2006/relationships/hyperlink" Target="http://www.doh.gov.cl/APR/AcercadeAPR/Paginas/Beneficiarios.aspx" TargetMode="External"/><Relationship Id="rId3" Type="http://schemas.openxmlformats.org/officeDocument/2006/relationships/image" Target="../media/image5.png"/><Relationship Id="rId7" Type="http://schemas.openxmlformats.org/officeDocument/2006/relationships/image" Target="../media/image2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tags" Target="../tags/tag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jp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4.xml"/><Relationship Id="rId1" Type="http://schemas.openxmlformats.org/officeDocument/2006/relationships/tags" Target="../tags/tag9.xml"/><Relationship Id="rId6" Type="http://schemas.openxmlformats.org/officeDocument/2006/relationships/image" Target="../media/image52.gif"/><Relationship Id="rId5" Type="http://schemas.openxmlformats.org/officeDocument/2006/relationships/image" Target="../media/image39.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hyperlink" Target="https://pixabay.com/en/button-stop-red-cross-warning-3122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ixabay.com/en/button-stop-red-cross-warning-31222/" TargetMode="External"/><Relationship Id="rId5"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hyperlink" Target="https://commons.wikimedia.org/wiki/File:Accept.sv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en/button-stop-red-cross-warning-31222/" TargetMode="External"/><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ommons.wikimedia.org/wiki/File:Accept.svg" TargetMode="External"/><Relationship Id="rId5"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8A9621FA-04B5-5BAA-8008-0DF56BB8B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3636" y="-107899"/>
            <a:ext cx="9014691" cy="6965899"/>
          </a:xfrm>
          <a:prstGeom prst="rect">
            <a:avLst/>
          </a:prstGeom>
        </p:spPr>
      </p:pic>
      <p:pic>
        <p:nvPicPr>
          <p:cNvPr id="5" name="Gráfico 4">
            <a:extLst>
              <a:ext uri="{FF2B5EF4-FFF2-40B4-BE49-F238E27FC236}">
                <a16:creationId xmlns:a16="http://schemas.microsoft.com/office/drawing/2014/main" id="{E497093C-EA7B-42B0-E6A0-14EDEDD99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2126" flipH="1">
            <a:off x="-1418416" y="-1947106"/>
            <a:ext cx="5634303" cy="6175023"/>
          </a:xfrm>
          <a:prstGeom prst="rect">
            <a:avLst/>
          </a:prstGeom>
        </p:spPr>
      </p:pic>
      <p:sp>
        <p:nvSpPr>
          <p:cNvPr id="20" name="CuadroTexto 19">
            <a:extLst>
              <a:ext uri="{FF2B5EF4-FFF2-40B4-BE49-F238E27FC236}">
                <a16:creationId xmlns:a16="http://schemas.microsoft.com/office/drawing/2014/main" id="{E69CDC8B-DD8C-C8FD-5C61-0323EDC2230F}"/>
              </a:ext>
            </a:extLst>
          </p:cNvPr>
          <p:cNvSpPr txBox="1"/>
          <p:nvPr/>
        </p:nvSpPr>
        <p:spPr>
          <a:xfrm>
            <a:off x="3525115" y="152789"/>
            <a:ext cx="4175187" cy="1569660"/>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ctr"/>
            <a:r>
              <a:rPr lang="es-ES" sz="2400" dirty="0">
                <a:solidFill>
                  <a:srgbClr val="25234F"/>
                </a:solidFill>
                <a:latin typeface="Nexa Bold" panose="02000000000000000000" pitchFamily="50" charset="0"/>
              </a:rPr>
              <a:t>Sistema de Administración </a:t>
            </a:r>
          </a:p>
          <a:p>
            <a:pPr algn="ctr"/>
            <a:r>
              <a:rPr lang="es-ES" sz="2400" dirty="0">
                <a:solidFill>
                  <a:srgbClr val="25234F"/>
                </a:solidFill>
                <a:latin typeface="Nexa Bold" panose="02000000000000000000" pitchFamily="50" charset="0"/>
              </a:rPr>
              <a:t>y </a:t>
            </a:r>
          </a:p>
          <a:p>
            <a:pPr algn="ctr"/>
            <a:r>
              <a:rPr lang="es-ES" sz="2400" dirty="0">
                <a:solidFill>
                  <a:srgbClr val="25234F"/>
                </a:solidFill>
                <a:latin typeface="Nexa Bold" panose="02000000000000000000" pitchFamily="50" charset="0"/>
              </a:rPr>
              <a:t>Gestión Eficiente para APRs</a:t>
            </a:r>
          </a:p>
        </p:txBody>
      </p:sp>
    </p:spTree>
    <p:extLst>
      <p:ext uri="{BB962C8B-B14F-4D97-AF65-F5344CB8AC3E}">
        <p14:creationId xmlns:p14="http://schemas.microsoft.com/office/powerpoint/2010/main" val="194994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2084387" y="-25254"/>
            <a:ext cx="8795386" cy="1349678"/>
          </a:xfrm>
        </p:spPr>
        <p:txBody>
          <a:bodyPr/>
          <a:lstStyle/>
          <a:p>
            <a:pPr algn="ctr"/>
            <a:r>
              <a:rPr lang="es-ES" sz="4800" b="1" dirty="0">
                <a:solidFill>
                  <a:srgbClr val="34325D"/>
                </a:solidFill>
                <a:latin typeface="Conthrax Bold" panose="020B0807020201080204" pitchFamily="34" charset="0"/>
              </a:rPr>
              <a:t>Plataforma Web </a:t>
            </a:r>
          </a:p>
        </p:txBody>
      </p:sp>
      <p:pic>
        <p:nvPicPr>
          <p:cNvPr id="3" name="Imagen 2">
            <a:extLst>
              <a:ext uri="{FF2B5EF4-FFF2-40B4-BE49-F238E27FC236}">
                <a16:creationId xmlns:a16="http://schemas.microsoft.com/office/drawing/2014/main" id="{F9824E99-CE42-E19A-2375-4AB6968CD963}"/>
              </a:ext>
            </a:extLst>
          </p:cNvPr>
          <p:cNvPicPr>
            <a:picLocks noChangeAspect="1"/>
          </p:cNvPicPr>
          <p:nvPr/>
        </p:nvPicPr>
        <p:blipFill>
          <a:blip r:embed="rId3"/>
          <a:stretch>
            <a:fillRect/>
          </a:stretch>
        </p:blipFill>
        <p:spPr>
          <a:xfrm>
            <a:off x="10621615" y="-228603"/>
            <a:ext cx="1570385" cy="1570385"/>
          </a:xfrm>
          <a:prstGeom prst="rect">
            <a:avLst/>
          </a:prstGeom>
        </p:spPr>
      </p:pic>
      <p:grpSp>
        <p:nvGrpSpPr>
          <p:cNvPr id="12" name="Grupo 11">
            <a:extLst>
              <a:ext uri="{FF2B5EF4-FFF2-40B4-BE49-F238E27FC236}">
                <a16:creationId xmlns:a16="http://schemas.microsoft.com/office/drawing/2014/main" id="{0BC05FA5-3781-2F8D-147C-4E796B5DD749}"/>
              </a:ext>
            </a:extLst>
          </p:cNvPr>
          <p:cNvGrpSpPr/>
          <p:nvPr/>
        </p:nvGrpSpPr>
        <p:grpSpPr>
          <a:xfrm>
            <a:off x="-1107979" y="526502"/>
            <a:ext cx="5344365" cy="5882945"/>
            <a:chOff x="-1127027" y="904513"/>
            <a:chExt cx="5344365" cy="5882945"/>
          </a:xfrm>
        </p:grpSpPr>
        <p:pic>
          <p:nvPicPr>
            <p:cNvPr id="10" name="Gráfico 9">
              <a:extLst>
                <a:ext uri="{FF2B5EF4-FFF2-40B4-BE49-F238E27FC236}">
                  <a16:creationId xmlns:a16="http://schemas.microsoft.com/office/drawing/2014/main" id="{3B6362E6-201B-E4F3-E327-9D24F3BF1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27" y="904513"/>
              <a:ext cx="5344365" cy="5882945"/>
            </a:xfrm>
            <a:prstGeom prst="rect">
              <a:avLst/>
            </a:prstGeom>
          </p:spPr>
        </p:pic>
        <p:sp>
          <p:nvSpPr>
            <p:cNvPr id="2" name="CuadroTexto 1">
              <a:extLst>
                <a:ext uri="{FF2B5EF4-FFF2-40B4-BE49-F238E27FC236}">
                  <a16:creationId xmlns:a16="http://schemas.microsoft.com/office/drawing/2014/main" id="{A8583EA7-09E4-46CC-AB60-14998A1C5434}"/>
                </a:ext>
              </a:extLst>
            </p:cNvPr>
            <p:cNvSpPr txBox="1"/>
            <p:nvPr/>
          </p:nvSpPr>
          <p:spPr>
            <a:xfrm>
              <a:off x="1004255" y="3068320"/>
              <a:ext cx="1879600" cy="400110"/>
            </a:xfrm>
            <a:prstGeom prst="rect">
              <a:avLst/>
            </a:prstGeom>
            <a:solidFill>
              <a:srgbClr val="080F15"/>
            </a:solidFill>
          </p:spPr>
          <p:txBody>
            <a:bodyPr wrap="square" rtlCol="0">
              <a:spAutoFit/>
            </a:bodyPr>
            <a:lstStyle/>
            <a:p>
              <a:pPr algn="ctr"/>
              <a:r>
                <a:rPr lang="es-CL" sz="2000" dirty="0">
                  <a:solidFill>
                    <a:srgbClr val="1998CB"/>
                  </a:solidFill>
                  <a:latin typeface="BigNoodleTitling" panose="02000708030402040100" pitchFamily="2" charset="0"/>
                </a:rPr>
                <a:t>APR</a:t>
              </a:r>
              <a:r>
                <a:rPr lang="es-CL" sz="2000" dirty="0">
                  <a:solidFill>
                    <a:schemeClr val="bg1"/>
                  </a:solidFill>
                  <a:latin typeface="BigNoodleTitling" panose="02000708030402040100" pitchFamily="2" charset="0"/>
                </a:rPr>
                <a:t> OPERADOR</a:t>
              </a:r>
            </a:p>
          </p:txBody>
        </p:sp>
      </p:grpSp>
      <p:sp>
        <p:nvSpPr>
          <p:cNvPr id="5" name="CuadroTexto 4">
            <a:extLst>
              <a:ext uri="{FF2B5EF4-FFF2-40B4-BE49-F238E27FC236}">
                <a16:creationId xmlns:a16="http://schemas.microsoft.com/office/drawing/2014/main" id="{F559C277-ACAC-DB9E-962B-1D2FE53216E6}"/>
              </a:ext>
            </a:extLst>
          </p:cNvPr>
          <p:cNvSpPr txBox="1"/>
          <p:nvPr/>
        </p:nvSpPr>
        <p:spPr>
          <a:xfrm>
            <a:off x="5859296" y="1268693"/>
            <a:ext cx="4892191" cy="400110"/>
          </a:xfrm>
          <a:prstGeom prst="rect">
            <a:avLst/>
          </a:prstGeom>
          <a:noFill/>
        </p:spPr>
        <p:txBody>
          <a:bodyPr wrap="square" rtlCol="0">
            <a:spAutoFit/>
          </a:bodyPr>
          <a:lstStyle/>
          <a:p>
            <a:pPr algn="l"/>
            <a:r>
              <a:rPr lang="es-CL" sz="2000" dirty="0">
                <a:solidFill>
                  <a:srgbClr val="25234F"/>
                </a:solidFill>
                <a:latin typeface="OpenSansRegular"/>
              </a:rPr>
              <a:t>Características.</a:t>
            </a:r>
          </a:p>
        </p:txBody>
      </p:sp>
    </p:spTree>
    <p:extLst>
      <p:ext uri="{BB962C8B-B14F-4D97-AF65-F5344CB8AC3E}">
        <p14:creationId xmlns:p14="http://schemas.microsoft.com/office/powerpoint/2010/main" val="27385237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5" name="Título 1">
            <a:extLst>
              <a:ext uri="{FF2B5EF4-FFF2-40B4-BE49-F238E27FC236}">
                <a16:creationId xmlns:a16="http://schemas.microsoft.com/office/drawing/2014/main" id="{C0BC21FC-6727-22B4-996C-C5A422318F41}"/>
              </a:ext>
            </a:extLst>
          </p:cNvPr>
          <p:cNvSpPr txBox="1">
            <a:spLocks/>
          </p:cNvSpPr>
          <p:nvPr/>
        </p:nvSpPr>
        <p:spPr bwMode="auto">
          <a:xfrm>
            <a:off x="2251877" y="426721"/>
            <a:ext cx="8046089" cy="72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600" dirty="0">
                <a:solidFill>
                  <a:srgbClr val="25234F"/>
                </a:solidFill>
                <a:latin typeface="Conthrax Bold" panose="020B0807020201080204" pitchFamily="34" charset="0"/>
              </a:rPr>
              <a:t>Arquitectura de la solución</a:t>
            </a:r>
            <a:br>
              <a:rPr lang="es-ES" sz="3600" dirty="0">
                <a:solidFill>
                  <a:srgbClr val="25234F"/>
                </a:solidFill>
                <a:latin typeface="Conthrax Bold" panose="020B0807020201080204" pitchFamily="34" charset="0"/>
              </a:rPr>
            </a:br>
            <a:endParaRPr lang="es-ES" sz="3600" dirty="0">
              <a:solidFill>
                <a:srgbClr val="25234F"/>
              </a:solidFill>
              <a:latin typeface="Conthrax Bold" panose="020B0807020201080204" pitchFamily="34" charset="0"/>
            </a:endParaRPr>
          </a:p>
        </p:txBody>
      </p:sp>
      <p:sp>
        <p:nvSpPr>
          <p:cNvPr id="2" name="Título 1">
            <a:extLst>
              <a:ext uri="{FF2B5EF4-FFF2-40B4-BE49-F238E27FC236}">
                <a16:creationId xmlns:a16="http://schemas.microsoft.com/office/drawing/2014/main" id="{61186960-0332-9A87-45EC-56C299D450BC}"/>
              </a:ext>
            </a:extLst>
          </p:cNvPr>
          <p:cNvSpPr txBox="1">
            <a:spLocks/>
          </p:cNvSpPr>
          <p:nvPr/>
        </p:nvSpPr>
        <p:spPr bwMode="auto">
          <a:xfrm>
            <a:off x="1627037" y="2514601"/>
            <a:ext cx="8046089"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600" dirty="0">
                <a:solidFill>
                  <a:srgbClr val="25234F"/>
                </a:solidFill>
                <a:highlight>
                  <a:srgbClr val="FFFF00"/>
                </a:highlight>
                <a:latin typeface="Conthrax Bold" panose="020B0807020201080204" pitchFamily="34" charset="0"/>
              </a:rPr>
              <a:t>Consultar con profesor</a:t>
            </a:r>
            <a:br>
              <a:rPr lang="es-ES" sz="3600" dirty="0">
                <a:solidFill>
                  <a:srgbClr val="25234F"/>
                </a:solidFill>
                <a:latin typeface="Conthrax Bold" panose="020B0807020201080204" pitchFamily="34" charset="0"/>
              </a:rPr>
            </a:br>
            <a:endParaRPr lang="es-ES" sz="3600" dirty="0">
              <a:solidFill>
                <a:srgbClr val="25234F"/>
              </a:solidFill>
              <a:latin typeface="Conthrax Bold" panose="020B0807020201080204" pitchFamily="34" charset="0"/>
            </a:endParaRPr>
          </a:p>
        </p:txBody>
      </p:sp>
    </p:spTree>
    <p:extLst>
      <p:ext uri="{BB962C8B-B14F-4D97-AF65-F5344CB8AC3E}">
        <p14:creationId xmlns:p14="http://schemas.microsoft.com/office/powerpoint/2010/main" val="34259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15957E2-ADBF-F4DA-C864-E588396BDA23}"/>
              </a:ext>
            </a:extLst>
          </p:cNvPr>
          <p:cNvPicPr>
            <a:picLocks noChangeAspect="1"/>
          </p:cNvPicPr>
          <p:nvPr/>
        </p:nvPicPr>
        <p:blipFill>
          <a:blip r:embed="rId4"/>
          <a:stretch>
            <a:fillRect/>
          </a:stretch>
        </p:blipFill>
        <p:spPr>
          <a:xfrm>
            <a:off x="10621617" y="-228602"/>
            <a:ext cx="1570385" cy="1570385"/>
          </a:xfrm>
          <a:prstGeom prst="rect">
            <a:avLst/>
          </a:prstGeom>
        </p:spPr>
      </p:pic>
      <p:pic>
        <p:nvPicPr>
          <p:cNvPr id="5" name="Imagen 4">
            <a:extLst>
              <a:ext uri="{FF2B5EF4-FFF2-40B4-BE49-F238E27FC236}">
                <a16:creationId xmlns:a16="http://schemas.microsoft.com/office/drawing/2014/main" id="{59DB5D1A-EADD-BC9B-3ED3-99FD9E63F9AD}"/>
              </a:ext>
            </a:extLst>
          </p:cNvPr>
          <p:cNvPicPr>
            <a:picLocks noChangeAspect="1"/>
          </p:cNvPicPr>
          <p:nvPr/>
        </p:nvPicPr>
        <p:blipFill rotWithShape="1">
          <a:blip r:embed="rId5"/>
          <a:srcRect l="8736" t="8736" r="3344" b="6097"/>
          <a:stretch/>
        </p:blipFill>
        <p:spPr>
          <a:xfrm>
            <a:off x="738910" y="1283855"/>
            <a:ext cx="5024583" cy="4932219"/>
          </a:xfrm>
          <a:prstGeom prst="rect">
            <a:avLst/>
          </a:prstGeom>
        </p:spPr>
      </p:pic>
      <p:pic>
        <p:nvPicPr>
          <p:cNvPr id="6" name="Imagen 5">
            <a:extLst>
              <a:ext uri="{FF2B5EF4-FFF2-40B4-BE49-F238E27FC236}">
                <a16:creationId xmlns:a16="http://schemas.microsoft.com/office/drawing/2014/main" id="{2A57C46D-F33B-04F1-A2DB-AEBFC4D1E857}"/>
              </a:ext>
            </a:extLst>
          </p:cNvPr>
          <p:cNvPicPr>
            <a:picLocks noChangeAspect="1"/>
          </p:cNvPicPr>
          <p:nvPr/>
        </p:nvPicPr>
        <p:blipFill>
          <a:blip r:embed="rId6"/>
          <a:stretch>
            <a:fillRect/>
          </a:stretch>
        </p:blipFill>
        <p:spPr>
          <a:xfrm>
            <a:off x="3875957" y="2960613"/>
            <a:ext cx="2381251" cy="2200275"/>
          </a:xfrm>
          <a:prstGeom prst="rect">
            <a:avLst/>
          </a:prstGeom>
        </p:spPr>
      </p:pic>
      <p:pic>
        <p:nvPicPr>
          <p:cNvPr id="7" name="Imagen 6">
            <a:extLst>
              <a:ext uri="{FF2B5EF4-FFF2-40B4-BE49-F238E27FC236}">
                <a16:creationId xmlns:a16="http://schemas.microsoft.com/office/drawing/2014/main" id="{A45D45B7-56C2-2D32-AC87-5EDD1EC109C1}"/>
              </a:ext>
            </a:extLst>
          </p:cNvPr>
          <p:cNvPicPr>
            <a:picLocks noChangeAspect="1"/>
          </p:cNvPicPr>
          <p:nvPr/>
        </p:nvPicPr>
        <p:blipFill>
          <a:blip r:embed="rId7"/>
          <a:stretch>
            <a:fillRect/>
          </a:stretch>
        </p:blipFill>
        <p:spPr>
          <a:xfrm>
            <a:off x="6831521" y="2942317"/>
            <a:ext cx="2381251" cy="2190751"/>
          </a:xfrm>
          <a:prstGeom prst="rect">
            <a:avLst/>
          </a:prstGeom>
        </p:spPr>
      </p:pic>
      <p:pic>
        <p:nvPicPr>
          <p:cNvPr id="8" name="Imagen 7">
            <a:extLst>
              <a:ext uri="{FF2B5EF4-FFF2-40B4-BE49-F238E27FC236}">
                <a16:creationId xmlns:a16="http://schemas.microsoft.com/office/drawing/2014/main" id="{09177016-BFB2-798A-33A9-CFF1D4813B32}"/>
              </a:ext>
            </a:extLst>
          </p:cNvPr>
          <p:cNvPicPr>
            <a:picLocks noChangeAspect="1"/>
          </p:cNvPicPr>
          <p:nvPr/>
        </p:nvPicPr>
        <p:blipFill>
          <a:blip r:embed="rId8"/>
          <a:stretch>
            <a:fillRect/>
          </a:stretch>
        </p:blipFill>
        <p:spPr>
          <a:xfrm>
            <a:off x="3740792" y="1212571"/>
            <a:ext cx="2633109" cy="2232876"/>
          </a:xfrm>
          <a:prstGeom prst="rect">
            <a:avLst/>
          </a:prstGeom>
        </p:spPr>
      </p:pic>
      <p:pic>
        <p:nvPicPr>
          <p:cNvPr id="9" name="Imagen 8">
            <a:extLst>
              <a:ext uri="{FF2B5EF4-FFF2-40B4-BE49-F238E27FC236}">
                <a16:creationId xmlns:a16="http://schemas.microsoft.com/office/drawing/2014/main" id="{D7EF7B44-EE40-EA48-009E-64590B6E042F}"/>
              </a:ext>
            </a:extLst>
          </p:cNvPr>
          <p:cNvPicPr>
            <a:picLocks noChangeAspect="1"/>
          </p:cNvPicPr>
          <p:nvPr/>
        </p:nvPicPr>
        <p:blipFill>
          <a:blip r:embed="rId9"/>
          <a:stretch>
            <a:fillRect/>
          </a:stretch>
        </p:blipFill>
        <p:spPr>
          <a:xfrm>
            <a:off x="6822285" y="1126867"/>
            <a:ext cx="2463571" cy="2729636"/>
          </a:xfrm>
          <a:prstGeom prst="rect">
            <a:avLst/>
          </a:prstGeom>
        </p:spPr>
      </p:pic>
      <p:pic>
        <p:nvPicPr>
          <p:cNvPr id="10" name="Imagen 9">
            <a:extLst>
              <a:ext uri="{FF2B5EF4-FFF2-40B4-BE49-F238E27FC236}">
                <a16:creationId xmlns:a16="http://schemas.microsoft.com/office/drawing/2014/main" id="{5A2EC39A-FAB0-F6C1-DAF6-A4BB96F2970D}"/>
              </a:ext>
            </a:extLst>
          </p:cNvPr>
          <p:cNvPicPr>
            <a:picLocks noChangeAspect="1"/>
          </p:cNvPicPr>
          <p:nvPr/>
        </p:nvPicPr>
        <p:blipFill>
          <a:blip r:embed="rId10"/>
          <a:stretch>
            <a:fillRect/>
          </a:stretch>
        </p:blipFill>
        <p:spPr>
          <a:xfrm>
            <a:off x="5353739" y="2036218"/>
            <a:ext cx="2381251" cy="2266951"/>
          </a:xfrm>
          <a:prstGeom prst="rect">
            <a:avLst/>
          </a:prstGeom>
        </p:spPr>
      </p:pic>
      <p:pic>
        <p:nvPicPr>
          <p:cNvPr id="12" name="Imagen 11">
            <a:extLst>
              <a:ext uri="{FF2B5EF4-FFF2-40B4-BE49-F238E27FC236}">
                <a16:creationId xmlns:a16="http://schemas.microsoft.com/office/drawing/2014/main" id="{B3694624-6E00-E0A2-820D-4CE630B70A4F}"/>
              </a:ext>
            </a:extLst>
          </p:cNvPr>
          <p:cNvPicPr>
            <a:picLocks noChangeAspect="1"/>
          </p:cNvPicPr>
          <p:nvPr/>
        </p:nvPicPr>
        <p:blipFill>
          <a:blip r:embed="rId11"/>
          <a:stretch>
            <a:fillRect/>
          </a:stretch>
        </p:blipFill>
        <p:spPr>
          <a:xfrm>
            <a:off x="8300067" y="2009791"/>
            <a:ext cx="2544708" cy="2677033"/>
          </a:xfrm>
          <a:prstGeom prst="rect">
            <a:avLst/>
          </a:prstGeom>
        </p:spPr>
      </p:pic>
      <p:sp>
        <p:nvSpPr>
          <p:cNvPr id="14" name="Título 1">
            <a:extLst>
              <a:ext uri="{FF2B5EF4-FFF2-40B4-BE49-F238E27FC236}">
                <a16:creationId xmlns:a16="http://schemas.microsoft.com/office/drawing/2014/main" id="{C4F86FA6-DDA5-A585-2F66-953DE695BDCE}"/>
              </a:ext>
            </a:extLst>
          </p:cNvPr>
          <p:cNvSpPr>
            <a:spLocks noGrp="1"/>
          </p:cNvSpPr>
          <p:nvPr>
            <p:ph type="title"/>
          </p:nvPr>
        </p:nvSpPr>
        <p:spPr>
          <a:xfrm>
            <a:off x="1698307" y="189229"/>
            <a:ext cx="8795387" cy="1014945"/>
          </a:xfrm>
        </p:spPr>
        <p:txBody>
          <a:bodyPr/>
          <a:lstStyle/>
          <a:p>
            <a:pPr algn="ctr"/>
            <a:r>
              <a:rPr lang="es-ES" sz="3200" b="1" dirty="0">
                <a:solidFill>
                  <a:srgbClr val="34325D"/>
                </a:solidFill>
                <a:latin typeface="Conthrax Bold" panose="020B0807020201080204" pitchFamily="34" charset="0"/>
              </a:rPr>
              <a:t>Nuestra Red de Servicios</a:t>
            </a:r>
          </a:p>
        </p:txBody>
      </p:sp>
    </p:spTree>
    <p:extLst>
      <p:ext uri="{BB962C8B-B14F-4D97-AF65-F5344CB8AC3E}">
        <p14:creationId xmlns:p14="http://schemas.microsoft.com/office/powerpoint/2010/main" val="266467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3" name="Gráfico 22">
            <a:extLst>
              <a:ext uri="{FF2B5EF4-FFF2-40B4-BE49-F238E27FC236}">
                <a16:creationId xmlns:a16="http://schemas.microsoft.com/office/drawing/2014/main" id="{9FA24AB2-0F0E-0D4D-6ECE-0E5B910438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2450" y="1341784"/>
            <a:ext cx="3212463" cy="4915961"/>
          </a:xfrm>
          <a:prstGeom prst="rect">
            <a:avLst/>
          </a:prstGeom>
        </p:spPr>
      </p:pic>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1698307" y="147274"/>
            <a:ext cx="8795387" cy="1349679"/>
          </a:xfrm>
        </p:spPr>
        <p:txBody>
          <a:bodyPr/>
          <a:lstStyle/>
          <a:p>
            <a:pPr algn="ctr"/>
            <a:r>
              <a:rPr lang="es-ES" sz="3600" b="1" dirty="0">
                <a:solidFill>
                  <a:srgbClr val="34325D"/>
                </a:solidFill>
                <a:latin typeface="Conthrax Bold" panose="020B0807020201080204" pitchFamily="34" charset="0"/>
              </a:rPr>
              <a:t>¿Dónde se encuentra nuestro sistema?</a:t>
            </a:r>
          </a:p>
        </p:txBody>
      </p:sp>
      <p:sp>
        <p:nvSpPr>
          <p:cNvPr id="16" name="CuadroTexto 15">
            <a:extLst>
              <a:ext uri="{FF2B5EF4-FFF2-40B4-BE49-F238E27FC236}">
                <a16:creationId xmlns:a16="http://schemas.microsoft.com/office/drawing/2014/main" id="{EAB7FB80-52FB-799D-FD70-329177542CEF}"/>
              </a:ext>
            </a:extLst>
          </p:cNvPr>
          <p:cNvSpPr txBox="1"/>
          <p:nvPr/>
        </p:nvSpPr>
        <p:spPr>
          <a:xfrm>
            <a:off x="6020641" y="2271771"/>
            <a:ext cx="5465955" cy="2554545"/>
          </a:xfrm>
          <a:prstGeom prst="rect">
            <a:avLst/>
          </a:prstGeom>
          <a:noFill/>
        </p:spPr>
        <p:txBody>
          <a:bodyPr wrap="square" rtlCol="0">
            <a:spAutoFit/>
          </a:bodyPr>
          <a:lstStyle/>
          <a:p>
            <a:pPr algn="ctr" defTabSz="457189">
              <a:defRPr/>
            </a:pPr>
            <a:r>
              <a:rPr lang="es-ES" sz="3200" dirty="0">
                <a:solidFill>
                  <a:srgbClr val="34325D"/>
                </a:solidFill>
                <a:latin typeface="Calibri"/>
              </a:rPr>
              <a:t>Presentes a lo largo de todo el País.</a:t>
            </a:r>
          </a:p>
          <a:p>
            <a:pPr algn="ctr" defTabSz="457189">
              <a:defRPr/>
            </a:pPr>
            <a:r>
              <a:rPr lang="es-ES" sz="3200" dirty="0">
                <a:solidFill>
                  <a:srgbClr val="34325D"/>
                </a:solidFill>
                <a:latin typeface="Calibri"/>
              </a:rPr>
              <a:t>En más de 205 comités APR desde Arica hasta Magallanes.</a:t>
            </a:r>
          </a:p>
          <a:p>
            <a:pPr algn="ctr" defTabSz="457189">
              <a:defRPr/>
            </a:pPr>
            <a:endParaRPr lang="es-ES" sz="3200" dirty="0">
              <a:solidFill>
                <a:prstClr val="white"/>
              </a:solidFill>
              <a:latin typeface="Calibri"/>
            </a:endParaRPr>
          </a:p>
        </p:txBody>
      </p:sp>
      <p:pic>
        <p:nvPicPr>
          <p:cNvPr id="20" name="Imagen 19">
            <a:extLst>
              <a:ext uri="{FF2B5EF4-FFF2-40B4-BE49-F238E27FC236}">
                <a16:creationId xmlns:a16="http://schemas.microsoft.com/office/drawing/2014/main" id="{CE2D83B1-B4C7-9292-8307-5F6689170BD3}"/>
              </a:ext>
            </a:extLst>
          </p:cNvPr>
          <p:cNvPicPr>
            <a:picLocks noChangeAspect="1"/>
          </p:cNvPicPr>
          <p:nvPr/>
        </p:nvPicPr>
        <p:blipFill>
          <a:blip r:embed="rId6"/>
          <a:stretch>
            <a:fillRect/>
          </a:stretch>
        </p:blipFill>
        <p:spPr>
          <a:xfrm>
            <a:off x="10621617" y="-228602"/>
            <a:ext cx="1570385" cy="1570385"/>
          </a:xfrm>
          <a:prstGeom prst="rect">
            <a:avLst/>
          </a:prstGeom>
        </p:spPr>
      </p:pic>
      <p:grpSp>
        <p:nvGrpSpPr>
          <p:cNvPr id="24" name="Grupo 23">
            <a:extLst>
              <a:ext uri="{FF2B5EF4-FFF2-40B4-BE49-F238E27FC236}">
                <a16:creationId xmlns:a16="http://schemas.microsoft.com/office/drawing/2014/main" id="{72C5D36F-3226-2724-8D66-1D1A3C18FEEB}"/>
              </a:ext>
            </a:extLst>
          </p:cNvPr>
          <p:cNvGrpSpPr/>
          <p:nvPr/>
        </p:nvGrpSpPr>
        <p:grpSpPr>
          <a:xfrm>
            <a:off x="485149" y="4785677"/>
            <a:ext cx="2710799" cy="1126284"/>
            <a:chOff x="362505" y="4150359"/>
            <a:chExt cx="2710798" cy="1126283"/>
          </a:xfrm>
        </p:grpSpPr>
        <p:grpSp>
          <p:nvGrpSpPr>
            <p:cNvPr id="19" name="Grupo 18">
              <a:extLst>
                <a:ext uri="{FF2B5EF4-FFF2-40B4-BE49-F238E27FC236}">
                  <a16:creationId xmlns:a16="http://schemas.microsoft.com/office/drawing/2014/main" id="{C12AAEF3-ED70-D1D3-A1A9-84FB4A7F5980}"/>
                </a:ext>
              </a:extLst>
            </p:cNvPr>
            <p:cNvGrpSpPr/>
            <p:nvPr/>
          </p:nvGrpSpPr>
          <p:grpSpPr>
            <a:xfrm>
              <a:off x="1698307" y="4150359"/>
              <a:ext cx="1374996" cy="864375"/>
              <a:chOff x="2432888" y="4051586"/>
              <a:chExt cx="1374996" cy="864375"/>
            </a:xfrm>
          </p:grpSpPr>
          <p:sp>
            <p:nvSpPr>
              <p:cNvPr id="3" name="Elipse 2">
                <a:extLst>
                  <a:ext uri="{FF2B5EF4-FFF2-40B4-BE49-F238E27FC236}">
                    <a16:creationId xmlns:a16="http://schemas.microsoft.com/office/drawing/2014/main" id="{280B8AF4-CFDE-9775-465A-6E198095B8E3}"/>
                  </a:ext>
                </a:extLst>
              </p:cNvPr>
              <p:cNvSpPr/>
              <p:nvPr/>
            </p:nvSpPr>
            <p:spPr>
              <a:xfrm>
                <a:off x="3694543" y="4051586"/>
                <a:ext cx="113341" cy="11378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s-CL">
                  <a:solidFill>
                    <a:prstClr val="white"/>
                  </a:solidFill>
                  <a:latin typeface="Calibri"/>
                </a:endParaRPr>
              </a:p>
            </p:txBody>
          </p:sp>
          <p:cxnSp>
            <p:nvCxnSpPr>
              <p:cNvPr id="17" name="Conector: angular 16">
                <a:extLst>
                  <a:ext uri="{FF2B5EF4-FFF2-40B4-BE49-F238E27FC236}">
                    <a16:creationId xmlns:a16="http://schemas.microsoft.com/office/drawing/2014/main" id="{8A5EA866-76CC-9CAB-CC71-03E05D75C7B5}"/>
                  </a:ext>
                </a:extLst>
              </p:cNvPr>
              <p:cNvCxnSpPr>
                <a:cxnSpLocks/>
              </p:cNvCxnSpPr>
              <p:nvPr/>
            </p:nvCxnSpPr>
            <p:spPr>
              <a:xfrm flipV="1">
                <a:off x="2432888" y="4109350"/>
                <a:ext cx="1290205" cy="806611"/>
              </a:xfrm>
              <a:prstGeom prst="bentConnector3">
                <a:avLst>
                  <a:gd name="adj1"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CuadroTexto 20">
              <a:extLst>
                <a:ext uri="{FF2B5EF4-FFF2-40B4-BE49-F238E27FC236}">
                  <a16:creationId xmlns:a16="http://schemas.microsoft.com/office/drawing/2014/main" id="{09E30DD5-EFD7-2EE4-EC14-13AAF922A8DC}"/>
                </a:ext>
              </a:extLst>
            </p:cNvPr>
            <p:cNvSpPr txBox="1"/>
            <p:nvPr/>
          </p:nvSpPr>
          <p:spPr>
            <a:xfrm>
              <a:off x="362505" y="4691867"/>
              <a:ext cx="1404960" cy="584775"/>
            </a:xfrm>
            <a:prstGeom prst="rect">
              <a:avLst/>
            </a:prstGeom>
            <a:noFill/>
          </p:spPr>
          <p:txBody>
            <a:bodyPr wrap="square" rtlCol="0">
              <a:spAutoFit/>
            </a:bodyPr>
            <a:lstStyle/>
            <a:p>
              <a:pPr algn="ctr" defTabSz="457189">
                <a:defRPr/>
              </a:pPr>
              <a:r>
                <a:rPr lang="es-ES" sz="1600" b="1" dirty="0">
                  <a:solidFill>
                    <a:srgbClr val="34325D"/>
                  </a:solidFill>
                  <a:latin typeface="Calibri"/>
                </a:rPr>
                <a:t>Unión Chilena</a:t>
              </a:r>
            </a:p>
            <a:p>
              <a:pPr algn="ctr" defTabSz="457189">
                <a:defRPr/>
              </a:pPr>
              <a:r>
                <a:rPr lang="es-ES" sz="1600" b="1" dirty="0">
                  <a:solidFill>
                    <a:srgbClr val="34325D"/>
                  </a:solidFill>
                  <a:latin typeface="Calibri"/>
                </a:rPr>
                <a:t>Paillaco</a:t>
              </a:r>
            </a:p>
          </p:txBody>
        </p:sp>
      </p:grpSp>
      <p:pic>
        <p:nvPicPr>
          <p:cNvPr id="26" name="Gráfico 25">
            <a:extLst>
              <a:ext uri="{FF2B5EF4-FFF2-40B4-BE49-F238E27FC236}">
                <a16:creationId xmlns:a16="http://schemas.microsoft.com/office/drawing/2014/main" id="{D9C81DEC-5451-7A43-08C9-387B9E36EC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33910" y="2917475"/>
            <a:ext cx="147639" cy="223839"/>
          </a:xfrm>
          <a:prstGeom prst="rect">
            <a:avLst/>
          </a:prstGeom>
        </p:spPr>
      </p:pic>
      <p:pic>
        <p:nvPicPr>
          <p:cNvPr id="28" name="Gráfico 27">
            <a:extLst>
              <a:ext uri="{FF2B5EF4-FFF2-40B4-BE49-F238E27FC236}">
                <a16:creationId xmlns:a16="http://schemas.microsoft.com/office/drawing/2014/main" id="{E2845C3C-2458-0887-3A36-DE548945A9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6310" y="3069875"/>
            <a:ext cx="147639" cy="223839"/>
          </a:xfrm>
          <a:prstGeom prst="rect">
            <a:avLst/>
          </a:prstGeom>
        </p:spPr>
      </p:pic>
      <p:pic>
        <p:nvPicPr>
          <p:cNvPr id="29" name="Gráfico 28">
            <a:extLst>
              <a:ext uri="{FF2B5EF4-FFF2-40B4-BE49-F238E27FC236}">
                <a16:creationId xmlns:a16="http://schemas.microsoft.com/office/drawing/2014/main" id="{657AE861-DD5C-0189-ED15-6859F0FBE2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48309" y="3200830"/>
            <a:ext cx="147639" cy="223839"/>
          </a:xfrm>
          <a:prstGeom prst="rect">
            <a:avLst/>
          </a:prstGeom>
        </p:spPr>
      </p:pic>
      <p:pic>
        <p:nvPicPr>
          <p:cNvPr id="30" name="Gráfico 29">
            <a:extLst>
              <a:ext uri="{FF2B5EF4-FFF2-40B4-BE49-F238E27FC236}">
                <a16:creationId xmlns:a16="http://schemas.microsoft.com/office/drawing/2014/main" id="{B6179AAF-4C61-5E70-2EA5-52CF269E37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6310" y="3424667"/>
            <a:ext cx="147639" cy="223839"/>
          </a:xfrm>
          <a:prstGeom prst="rect">
            <a:avLst/>
          </a:prstGeom>
        </p:spPr>
      </p:pic>
      <p:pic>
        <p:nvPicPr>
          <p:cNvPr id="31" name="Gráfico 30">
            <a:extLst>
              <a:ext uri="{FF2B5EF4-FFF2-40B4-BE49-F238E27FC236}">
                <a16:creationId xmlns:a16="http://schemas.microsoft.com/office/drawing/2014/main" id="{5CACAEF8-BD6E-55D7-5655-989B7D201D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64390" y="3557555"/>
            <a:ext cx="147639" cy="223839"/>
          </a:xfrm>
          <a:prstGeom prst="rect">
            <a:avLst/>
          </a:prstGeom>
        </p:spPr>
      </p:pic>
      <p:pic>
        <p:nvPicPr>
          <p:cNvPr id="32" name="Gráfico 31">
            <a:extLst>
              <a:ext uri="{FF2B5EF4-FFF2-40B4-BE49-F238E27FC236}">
                <a16:creationId xmlns:a16="http://schemas.microsoft.com/office/drawing/2014/main" id="{4D1CB62E-36EE-24A7-FD10-6522C1B847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5510" y="3750595"/>
            <a:ext cx="147639" cy="223839"/>
          </a:xfrm>
          <a:prstGeom prst="rect">
            <a:avLst/>
          </a:prstGeom>
        </p:spPr>
      </p:pic>
      <p:pic>
        <p:nvPicPr>
          <p:cNvPr id="33" name="Gráfico 32">
            <a:extLst>
              <a:ext uri="{FF2B5EF4-FFF2-40B4-BE49-F238E27FC236}">
                <a16:creationId xmlns:a16="http://schemas.microsoft.com/office/drawing/2014/main" id="{F489512C-B7D3-3948-3ED6-913E9E7E6B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13590" y="3923315"/>
            <a:ext cx="147639" cy="223839"/>
          </a:xfrm>
          <a:prstGeom prst="rect">
            <a:avLst/>
          </a:prstGeom>
        </p:spPr>
      </p:pic>
      <p:pic>
        <p:nvPicPr>
          <p:cNvPr id="34" name="Gráfico 33">
            <a:extLst>
              <a:ext uri="{FF2B5EF4-FFF2-40B4-BE49-F238E27FC236}">
                <a16:creationId xmlns:a16="http://schemas.microsoft.com/office/drawing/2014/main" id="{0AAF22AE-5239-EB14-3C6D-EA12ACD31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5670" y="4096035"/>
            <a:ext cx="147639" cy="223839"/>
          </a:xfrm>
          <a:prstGeom prst="rect">
            <a:avLst/>
          </a:prstGeom>
        </p:spPr>
      </p:pic>
      <p:pic>
        <p:nvPicPr>
          <p:cNvPr id="35" name="Gráfico 34">
            <a:extLst>
              <a:ext uri="{FF2B5EF4-FFF2-40B4-BE49-F238E27FC236}">
                <a16:creationId xmlns:a16="http://schemas.microsoft.com/office/drawing/2014/main" id="{6F6443FE-C243-B8DE-925C-02FED5D576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2950" y="4258595"/>
            <a:ext cx="147639" cy="223839"/>
          </a:xfrm>
          <a:prstGeom prst="rect">
            <a:avLst/>
          </a:prstGeom>
        </p:spPr>
      </p:pic>
      <p:pic>
        <p:nvPicPr>
          <p:cNvPr id="36" name="Gráfico 35">
            <a:extLst>
              <a:ext uri="{FF2B5EF4-FFF2-40B4-BE49-F238E27FC236}">
                <a16:creationId xmlns:a16="http://schemas.microsoft.com/office/drawing/2014/main" id="{368D3D6C-7F6A-79FB-697A-13EBCD9B0F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5190" y="4421155"/>
            <a:ext cx="147639" cy="223839"/>
          </a:xfrm>
          <a:prstGeom prst="rect">
            <a:avLst/>
          </a:prstGeom>
        </p:spPr>
      </p:pic>
      <p:pic>
        <p:nvPicPr>
          <p:cNvPr id="37" name="Gráfico 36">
            <a:extLst>
              <a:ext uri="{FF2B5EF4-FFF2-40B4-BE49-F238E27FC236}">
                <a16:creationId xmlns:a16="http://schemas.microsoft.com/office/drawing/2014/main" id="{48ED94D3-3D7B-FBEE-CDC8-7294573007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2950" y="4583715"/>
            <a:ext cx="147639" cy="223839"/>
          </a:xfrm>
          <a:prstGeom prst="rect">
            <a:avLst/>
          </a:prstGeom>
        </p:spPr>
      </p:pic>
      <p:pic>
        <p:nvPicPr>
          <p:cNvPr id="38" name="Gráfico 37">
            <a:extLst>
              <a:ext uri="{FF2B5EF4-FFF2-40B4-BE49-F238E27FC236}">
                <a16:creationId xmlns:a16="http://schemas.microsoft.com/office/drawing/2014/main" id="{B3DBEE08-9E0A-200F-6570-5B63060E4E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25350" y="4888515"/>
            <a:ext cx="147639" cy="223839"/>
          </a:xfrm>
          <a:prstGeom prst="rect">
            <a:avLst/>
          </a:prstGeom>
        </p:spPr>
      </p:pic>
      <p:pic>
        <p:nvPicPr>
          <p:cNvPr id="39" name="Gráfico 38">
            <a:extLst>
              <a:ext uri="{FF2B5EF4-FFF2-40B4-BE49-F238E27FC236}">
                <a16:creationId xmlns:a16="http://schemas.microsoft.com/office/drawing/2014/main" id="{97878AD8-85D8-AAE7-DCCF-A15DCE774D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2630" y="4949475"/>
            <a:ext cx="147639" cy="223839"/>
          </a:xfrm>
          <a:prstGeom prst="rect">
            <a:avLst/>
          </a:prstGeom>
        </p:spPr>
      </p:pic>
      <p:pic>
        <p:nvPicPr>
          <p:cNvPr id="40" name="Gráfico 39">
            <a:extLst>
              <a:ext uri="{FF2B5EF4-FFF2-40B4-BE49-F238E27FC236}">
                <a16:creationId xmlns:a16="http://schemas.microsoft.com/office/drawing/2014/main" id="{AC710B1C-C856-FD20-F12E-4EB4FC11FE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5030" y="5162835"/>
            <a:ext cx="147639" cy="223839"/>
          </a:xfrm>
          <a:prstGeom prst="rect">
            <a:avLst/>
          </a:prstGeom>
        </p:spPr>
      </p:pic>
      <p:pic>
        <p:nvPicPr>
          <p:cNvPr id="41" name="Gráfico 40">
            <a:extLst>
              <a:ext uri="{FF2B5EF4-FFF2-40B4-BE49-F238E27FC236}">
                <a16:creationId xmlns:a16="http://schemas.microsoft.com/office/drawing/2014/main" id="{F1B92203-34E4-B4DB-96CC-C09AB68E88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05030" y="5101875"/>
            <a:ext cx="147639" cy="223839"/>
          </a:xfrm>
          <a:prstGeom prst="rect">
            <a:avLst/>
          </a:prstGeom>
        </p:spPr>
      </p:pic>
      <p:pic>
        <p:nvPicPr>
          <p:cNvPr id="42" name="Gráfico 41">
            <a:extLst>
              <a:ext uri="{FF2B5EF4-FFF2-40B4-BE49-F238E27FC236}">
                <a16:creationId xmlns:a16="http://schemas.microsoft.com/office/drawing/2014/main" id="{2DACBE8E-9619-CAB8-128B-F2406CD568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44070" y="5386355"/>
            <a:ext cx="147639" cy="223839"/>
          </a:xfrm>
          <a:prstGeom prst="rect">
            <a:avLst/>
          </a:prstGeom>
        </p:spPr>
      </p:pic>
      <p:pic>
        <p:nvPicPr>
          <p:cNvPr id="43" name="Gráfico 42">
            <a:extLst>
              <a:ext uri="{FF2B5EF4-FFF2-40B4-BE49-F238E27FC236}">
                <a16:creationId xmlns:a16="http://schemas.microsoft.com/office/drawing/2014/main" id="{1E6F5AC2-49A8-DE28-06AD-BFA3EA2725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133" y="2006162"/>
            <a:ext cx="5776353" cy="2092167"/>
          </a:xfrm>
          <a:prstGeom prst="rect">
            <a:avLst/>
          </a:prstGeom>
        </p:spPr>
      </p:pic>
    </p:spTree>
    <p:extLst>
      <p:ext uri="{BB962C8B-B14F-4D97-AF65-F5344CB8AC3E}">
        <p14:creationId xmlns:p14="http://schemas.microsoft.com/office/powerpoint/2010/main" val="222998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1698307" y="465674"/>
            <a:ext cx="8795387" cy="1349679"/>
          </a:xfrm>
        </p:spPr>
        <p:txBody>
          <a:bodyPr/>
          <a:lstStyle/>
          <a:p>
            <a:pPr algn="ctr"/>
            <a:r>
              <a:rPr lang="es-ES" sz="4000" b="1" dirty="0">
                <a:solidFill>
                  <a:srgbClr val="34325D"/>
                </a:solidFill>
                <a:latin typeface="Conthrax Bold" panose="020B0807020201080204" pitchFamily="34" charset="0"/>
              </a:rPr>
              <a:t>Modelo de negocios principal</a:t>
            </a:r>
          </a:p>
        </p:txBody>
      </p:sp>
      <p:pic>
        <p:nvPicPr>
          <p:cNvPr id="12" name="Imagen 11">
            <a:extLst>
              <a:ext uri="{FF2B5EF4-FFF2-40B4-BE49-F238E27FC236}">
                <a16:creationId xmlns:a16="http://schemas.microsoft.com/office/drawing/2014/main" id="{3A1A3F0E-9B2E-5D84-C495-6AE915B24BAB}"/>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9" name="Título 1">
            <a:extLst>
              <a:ext uri="{FF2B5EF4-FFF2-40B4-BE49-F238E27FC236}">
                <a16:creationId xmlns:a16="http://schemas.microsoft.com/office/drawing/2014/main" id="{C11F1B6F-23C1-7669-5DB5-3D9898AFEF97}"/>
              </a:ext>
            </a:extLst>
          </p:cNvPr>
          <p:cNvSpPr txBox="1">
            <a:spLocks/>
          </p:cNvSpPr>
          <p:nvPr/>
        </p:nvSpPr>
        <p:spPr bwMode="auto">
          <a:xfrm>
            <a:off x="1460875" y="2348555"/>
            <a:ext cx="2818407" cy="51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dirty="0">
                <a:solidFill>
                  <a:srgbClr val="25234F"/>
                </a:solidFill>
                <a:effectLst>
                  <a:outerShdw blurRad="38100" dist="38100" dir="2700000" algn="tl">
                    <a:srgbClr val="000000">
                      <a:alpha val="43137"/>
                    </a:srgbClr>
                  </a:outerShdw>
                </a:effectLst>
                <a:latin typeface="BigNoodleTitling" panose="02000708030402040100" pitchFamily="2" charset="0"/>
              </a:rPr>
              <a:t>Mercado</a:t>
            </a:r>
          </a:p>
        </p:txBody>
      </p:sp>
      <p:sp>
        <p:nvSpPr>
          <p:cNvPr id="10" name="Título 1">
            <a:extLst>
              <a:ext uri="{FF2B5EF4-FFF2-40B4-BE49-F238E27FC236}">
                <a16:creationId xmlns:a16="http://schemas.microsoft.com/office/drawing/2014/main" id="{DC6AC9F6-574D-6E6B-1F0D-D06EE26084D1}"/>
              </a:ext>
            </a:extLst>
          </p:cNvPr>
          <p:cNvSpPr txBox="1">
            <a:spLocks/>
          </p:cNvSpPr>
          <p:nvPr/>
        </p:nvSpPr>
        <p:spPr bwMode="auto">
          <a:xfrm>
            <a:off x="1460875" y="3182764"/>
            <a:ext cx="2818407" cy="51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11500" dirty="0">
                <a:solidFill>
                  <a:srgbClr val="25234F"/>
                </a:solidFill>
                <a:effectLst>
                  <a:outerShdw blurRad="38100" dist="38100" dir="2700000" algn="tl">
                    <a:srgbClr val="000000">
                      <a:alpha val="43137"/>
                    </a:srgbClr>
                  </a:outerShdw>
                </a:effectLst>
                <a:latin typeface="BigNoodleTitling" panose="02000708030402040100" pitchFamily="2" charset="0"/>
              </a:rPr>
              <a:t>b2b</a:t>
            </a:r>
            <a:endParaRPr lang="es-ES" dirty="0">
              <a:solidFill>
                <a:srgbClr val="25234F"/>
              </a:solidFill>
              <a:effectLst>
                <a:outerShdw blurRad="38100" dist="38100" dir="2700000" algn="tl">
                  <a:srgbClr val="000000">
                    <a:alpha val="43137"/>
                  </a:srgbClr>
                </a:outerShdw>
              </a:effectLst>
              <a:latin typeface="BigNoodleTitling" panose="02000708030402040100" pitchFamily="2" charset="0"/>
            </a:endParaRPr>
          </a:p>
        </p:txBody>
      </p:sp>
      <p:pic>
        <p:nvPicPr>
          <p:cNvPr id="11" name="Imagen 10">
            <a:extLst>
              <a:ext uri="{FF2B5EF4-FFF2-40B4-BE49-F238E27FC236}">
                <a16:creationId xmlns:a16="http://schemas.microsoft.com/office/drawing/2014/main" id="{AE2A01C4-40AA-7DAD-A997-E69F68E08E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019807" y="3320278"/>
            <a:ext cx="380543" cy="380543"/>
          </a:xfrm>
          <a:prstGeom prst="rect">
            <a:avLst/>
          </a:prstGeom>
        </p:spPr>
      </p:pic>
      <p:sp>
        <p:nvSpPr>
          <p:cNvPr id="13" name="Título 1">
            <a:extLst>
              <a:ext uri="{FF2B5EF4-FFF2-40B4-BE49-F238E27FC236}">
                <a16:creationId xmlns:a16="http://schemas.microsoft.com/office/drawing/2014/main" id="{227199E7-2D31-403A-BD35-8B99E695CBF6}"/>
              </a:ext>
            </a:extLst>
          </p:cNvPr>
          <p:cNvSpPr txBox="1">
            <a:spLocks/>
          </p:cNvSpPr>
          <p:nvPr/>
        </p:nvSpPr>
        <p:spPr bwMode="auto">
          <a:xfrm>
            <a:off x="4437965" y="3021777"/>
            <a:ext cx="6293161" cy="9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377"/>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300$/cliente del apr (</a:t>
            </a:r>
            <a:r>
              <a:rPr lang="es-ES" dirty="0" err="1">
                <a:solidFill>
                  <a:srgbClr val="25234F"/>
                </a:solidFill>
                <a:effectLst>
                  <a:outerShdw blurRad="38100" dist="38100" dir="2700000" algn="tl">
                    <a:srgbClr val="000000">
                      <a:alpha val="43137"/>
                    </a:srgbClr>
                  </a:outerShdw>
                </a:effectLst>
                <a:latin typeface="Bahnschrift SemiBold Condensed" panose="020B0502040204020203" pitchFamily="34" charset="0"/>
              </a:rPr>
              <a:t>iva</a:t>
            </a:r>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 </a:t>
            </a:r>
            <a:r>
              <a:rPr lang="es-ES" dirty="0" err="1">
                <a:solidFill>
                  <a:srgbClr val="25234F"/>
                </a:solidFill>
                <a:effectLst>
                  <a:outerShdw blurRad="38100" dist="38100" dir="2700000" algn="tl">
                    <a:srgbClr val="000000">
                      <a:alpha val="43137"/>
                    </a:srgbClr>
                  </a:outerShdw>
                </a:effectLst>
                <a:latin typeface="Bahnschrift SemiBold Condensed" panose="020B0502040204020203" pitchFamily="34" charset="0"/>
              </a:rPr>
              <a:t>inc</a:t>
            </a:r>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a:t>
            </a:r>
          </a:p>
        </p:txBody>
      </p:sp>
      <p:sp>
        <p:nvSpPr>
          <p:cNvPr id="15" name="Título 1">
            <a:extLst>
              <a:ext uri="{FF2B5EF4-FFF2-40B4-BE49-F238E27FC236}">
                <a16:creationId xmlns:a16="http://schemas.microsoft.com/office/drawing/2014/main" id="{3647399F-9E12-F1F2-145C-C3AA6E9512D9}"/>
              </a:ext>
            </a:extLst>
          </p:cNvPr>
          <p:cNvSpPr txBox="1">
            <a:spLocks/>
          </p:cNvSpPr>
          <p:nvPr/>
        </p:nvSpPr>
        <p:spPr bwMode="auto">
          <a:xfrm>
            <a:off x="1153039" y="3999319"/>
            <a:ext cx="3434079" cy="51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251" dirty="0" err="1">
                <a:solidFill>
                  <a:srgbClr val="25234F"/>
                </a:solidFill>
                <a:effectLst>
                  <a:outerShdw blurRad="38100" dist="38100" dir="2700000" algn="tl">
                    <a:srgbClr val="000000">
                      <a:alpha val="43137"/>
                    </a:srgbClr>
                  </a:outerShdw>
                </a:effectLst>
                <a:latin typeface="BigNoodleTitling" panose="02000708030402040100" pitchFamily="2" charset="0"/>
              </a:rPr>
              <a:t>Fee</a:t>
            </a:r>
            <a:r>
              <a:rPr lang="es-ES" sz="3251" dirty="0">
                <a:solidFill>
                  <a:srgbClr val="25234F"/>
                </a:solidFill>
                <a:effectLst>
                  <a:outerShdw blurRad="38100" dist="38100" dir="2700000" algn="tl">
                    <a:srgbClr val="000000">
                      <a:alpha val="43137"/>
                    </a:srgbClr>
                  </a:outerShdw>
                </a:effectLst>
                <a:latin typeface="BigNoodleTitling" panose="02000708030402040100" pitchFamily="2" charset="0"/>
              </a:rPr>
              <a:t> mensual</a:t>
            </a:r>
          </a:p>
        </p:txBody>
      </p:sp>
    </p:spTree>
    <p:extLst>
      <p:ext uri="{BB962C8B-B14F-4D97-AF65-F5344CB8AC3E}">
        <p14:creationId xmlns:p14="http://schemas.microsoft.com/office/powerpoint/2010/main" val="165570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1698307" y="465674"/>
            <a:ext cx="8795387" cy="1349679"/>
          </a:xfrm>
        </p:spPr>
        <p:txBody>
          <a:bodyPr/>
          <a:lstStyle/>
          <a:p>
            <a:pPr algn="ctr"/>
            <a:r>
              <a:rPr lang="es-ES" sz="4000" b="1" dirty="0">
                <a:solidFill>
                  <a:srgbClr val="34325D"/>
                </a:solidFill>
                <a:latin typeface="Conthrax Bold" panose="020B0807020201080204" pitchFamily="34" charset="0"/>
              </a:rPr>
              <a:t>Modelo de negocios secundaria</a:t>
            </a:r>
          </a:p>
        </p:txBody>
      </p:sp>
      <p:pic>
        <p:nvPicPr>
          <p:cNvPr id="12" name="Imagen 11">
            <a:extLst>
              <a:ext uri="{FF2B5EF4-FFF2-40B4-BE49-F238E27FC236}">
                <a16:creationId xmlns:a16="http://schemas.microsoft.com/office/drawing/2014/main" id="{3A1A3F0E-9B2E-5D84-C495-6AE915B24BAB}"/>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9" name="Título 1">
            <a:extLst>
              <a:ext uri="{FF2B5EF4-FFF2-40B4-BE49-F238E27FC236}">
                <a16:creationId xmlns:a16="http://schemas.microsoft.com/office/drawing/2014/main" id="{C11F1B6F-23C1-7669-5DB5-3D9898AFEF97}"/>
              </a:ext>
            </a:extLst>
          </p:cNvPr>
          <p:cNvSpPr txBox="1">
            <a:spLocks/>
          </p:cNvSpPr>
          <p:nvPr/>
        </p:nvSpPr>
        <p:spPr bwMode="auto">
          <a:xfrm>
            <a:off x="1460875" y="2348555"/>
            <a:ext cx="2818407" cy="51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dirty="0">
                <a:solidFill>
                  <a:srgbClr val="25234F"/>
                </a:solidFill>
                <a:effectLst>
                  <a:outerShdw blurRad="38100" dist="38100" dir="2700000" algn="tl">
                    <a:srgbClr val="000000">
                      <a:alpha val="43137"/>
                    </a:srgbClr>
                  </a:outerShdw>
                </a:effectLst>
                <a:latin typeface="BigNoodleTitling" panose="02000708030402040100" pitchFamily="2" charset="0"/>
              </a:rPr>
              <a:t>Mercado</a:t>
            </a:r>
          </a:p>
        </p:txBody>
      </p:sp>
      <p:sp>
        <p:nvSpPr>
          <p:cNvPr id="10" name="Título 1">
            <a:extLst>
              <a:ext uri="{FF2B5EF4-FFF2-40B4-BE49-F238E27FC236}">
                <a16:creationId xmlns:a16="http://schemas.microsoft.com/office/drawing/2014/main" id="{DC6AC9F6-574D-6E6B-1F0D-D06EE26084D1}"/>
              </a:ext>
            </a:extLst>
          </p:cNvPr>
          <p:cNvSpPr txBox="1">
            <a:spLocks/>
          </p:cNvSpPr>
          <p:nvPr/>
        </p:nvSpPr>
        <p:spPr bwMode="auto">
          <a:xfrm>
            <a:off x="1460875" y="3182764"/>
            <a:ext cx="2818407" cy="51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11500" dirty="0">
                <a:solidFill>
                  <a:srgbClr val="25234F"/>
                </a:solidFill>
                <a:effectLst>
                  <a:outerShdw blurRad="38100" dist="38100" dir="2700000" algn="tl">
                    <a:srgbClr val="000000">
                      <a:alpha val="43137"/>
                    </a:srgbClr>
                  </a:outerShdw>
                </a:effectLst>
                <a:latin typeface="BigNoodleTitling" panose="02000708030402040100" pitchFamily="2" charset="0"/>
              </a:rPr>
              <a:t>b2c</a:t>
            </a:r>
            <a:endParaRPr lang="es-ES" dirty="0">
              <a:solidFill>
                <a:srgbClr val="25234F"/>
              </a:solidFill>
              <a:effectLst>
                <a:outerShdw blurRad="38100" dist="38100" dir="2700000" algn="tl">
                  <a:srgbClr val="000000">
                    <a:alpha val="43137"/>
                  </a:srgbClr>
                </a:outerShdw>
              </a:effectLst>
              <a:latin typeface="BigNoodleTitling" panose="02000708030402040100" pitchFamily="2" charset="0"/>
            </a:endParaRPr>
          </a:p>
        </p:txBody>
      </p:sp>
      <p:pic>
        <p:nvPicPr>
          <p:cNvPr id="11" name="Imagen 10">
            <a:extLst>
              <a:ext uri="{FF2B5EF4-FFF2-40B4-BE49-F238E27FC236}">
                <a16:creationId xmlns:a16="http://schemas.microsoft.com/office/drawing/2014/main" id="{AE2A01C4-40AA-7DAD-A997-E69F68E08E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019807" y="3320278"/>
            <a:ext cx="380543" cy="380543"/>
          </a:xfrm>
          <a:prstGeom prst="rect">
            <a:avLst/>
          </a:prstGeom>
        </p:spPr>
      </p:pic>
      <p:sp>
        <p:nvSpPr>
          <p:cNvPr id="13" name="Título 1">
            <a:extLst>
              <a:ext uri="{FF2B5EF4-FFF2-40B4-BE49-F238E27FC236}">
                <a16:creationId xmlns:a16="http://schemas.microsoft.com/office/drawing/2014/main" id="{227199E7-2D31-403A-BD35-8B99E695CBF6}"/>
              </a:ext>
            </a:extLst>
          </p:cNvPr>
          <p:cNvSpPr txBox="1">
            <a:spLocks/>
          </p:cNvSpPr>
          <p:nvPr/>
        </p:nvSpPr>
        <p:spPr bwMode="auto">
          <a:xfrm>
            <a:off x="4437965" y="3021777"/>
            <a:ext cx="6293161" cy="9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377"/>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490$/Pago en la web (</a:t>
            </a:r>
            <a:r>
              <a:rPr lang="es-ES" dirty="0" err="1">
                <a:solidFill>
                  <a:srgbClr val="25234F"/>
                </a:solidFill>
                <a:effectLst>
                  <a:outerShdw blurRad="38100" dist="38100" dir="2700000" algn="tl">
                    <a:srgbClr val="000000">
                      <a:alpha val="43137"/>
                    </a:srgbClr>
                  </a:outerShdw>
                </a:effectLst>
                <a:latin typeface="Bahnschrift SemiBold Condensed" panose="020B0502040204020203" pitchFamily="34" charset="0"/>
              </a:rPr>
              <a:t>iva</a:t>
            </a:r>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 </a:t>
            </a:r>
            <a:r>
              <a:rPr lang="es-ES" dirty="0" err="1">
                <a:solidFill>
                  <a:srgbClr val="25234F"/>
                </a:solidFill>
                <a:effectLst>
                  <a:outerShdw blurRad="38100" dist="38100" dir="2700000" algn="tl">
                    <a:srgbClr val="000000">
                      <a:alpha val="43137"/>
                    </a:srgbClr>
                  </a:outerShdw>
                </a:effectLst>
                <a:latin typeface="Bahnschrift SemiBold Condensed" panose="020B0502040204020203" pitchFamily="34" charset="0"/>
              </a:rPr>
              <a:t>inc</a:t>
            </a:r>
            <a:r>
              <a:rPr lang="es-ES" dirty="0">
                <a:solidFill>
                  <a:srgbClr val="25234F"/>
                </a:solidFill>
                <a:effectLst>
                  <a:outerShdw blurRad="38100" dist="38100" dir="2700000" algn="tl">
                    <a:srgbClr val="000000">
                      <a:alpha val="43137"/>
                    </a:srgbClr>
                  </a:outerShdw>
                </a:effectLst>
                <a:latin typeface="Bahnschrift SemiBold Condensed" panose="020B0502040204020203" pitchFamily="34" charset="0"/>
              </a:rPr>
              <a:t>)</a:t>
            </a:r>
          </a:p>
        </p:txBody>
      </p:sp>
      <p:sp>
        <p:nvSpPr>
          <p:cNvPr id="15" name="Título 1">
            <a:extLst>
              <a:ext uri="{FF2B5EF4-FFF2-40B4-BE49-F238E27FC236}">
                <a16:creationId xmlns:a16="http://schemas.microsoft.com/office/drawing/2014/main" id="{3647399F-9E12-F1F2-145C-C3AA6E9512D9}"/>
              </a:ext>
            </a:extLst>
          </p:cNvPr>
          <p:cNvSpPr txBox="1">
            <a:spLocks/>
          </p:cNvSpPr>
          <p:nvPr/>
        </p:nvSpPr>
        <p:spPr bwMode="auto">
          <a:xfrm>
            <a:off x="1973769" y="4216509"/>
            <a:ext cx="1912227" cy="113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251" dirty="0">
                <a:solidFill>
                  <a:srgbClr val="25234F"/>
                </a:solidFill>
                <a:effectLst>
                  <a:outerShdw blurRad="38100" dist="38100" dir="2700000" algn="tl">
                    <a:srgbClr val="000000">
                      <a:alpha val="43137"/>
                    </a:srgbClr>
                  </a:outerShdw>
                </a:effectLst>
                <a:latin typeface="BigNoodleTitling" panose="02000708030402040100" pitchFamily="2" charset="0"/>
              </a:rPr>
              <a:t>Comisión por </a:t>
            </a:r>
          </a:p>
          <a:p>
            <a:pPr algn="ctr" defTabSz="914377"/>
            <a:r>
              <a:rPr lang="es-ES" sz="3251" dirty="0">
                <a:solidFill>
                  <a:srgbClr val="25234F"/>
                </a:solidFill>
                <a:effectLst>
                  <a:outerShdw blurRad="38100" dist="38100" dir="2700000" algn="tl">
                    <a:srgbClr val="000000">
                      <a:alpha val="43137"/>
                    </a:srgbClr>
                  </a:outerShdw>
                </a:effectLst>
                <a:latin typeface="BigNoodleTitling" panose="02000708030402040100" pitchFamily="2" charset="0"/>
              </a:rPr>
              <a:t>Pago en web</a:t>
            </a:r>
          </a:p>
        </p:txBody>
      </p:sp>
    </p:spTree>
    <p:extLst>
      <p:ext uri="{BB962C8B-B14F-4D97-AF65-F5344CB8AC3E}">
        <p14:creationId xmlns:p14="http://schemas.microsoft.com/office/powerpoint/2010/main" val="4178762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2033585" y="1"/>
            <a:ext cx="8795387" cy="1231428"/>
          </a:xfrm>
        </p:spPr>
        <p:txBody>
          <a:bodyPr/>
          <a:lstStyle/>
          <a:p>
            <a:pPr algn="ctr"/>
            <a:r>
              <a:rPr lang="es-ES" b="1" dirty="0">
                <a:solidFill>
                  <a:srgbClr val="34325D"/>
                </a:solidFill>
                <a:latin typeface="Conthrax Bold" panose="020B0807020201080204" pitchFamily="34" charset="0"/>
              </a:rPr>
              <a:t>Competidores</a:t>
            </a:r>
          </a:p>
        </p:txBody>
      </p:sp>
      <p:pic>
        <p:nvPicPr>
          <p:cNvPr id="3" name="Imagen 2">
            <a:extLst>
              <a:ext uri="{FF2B5EF4-FFF2-40B4-BE49-F238E27FC236}">
                <a16:creationId xmlns:a16="http://schemas.microsoft.com/office/drawing/2014/main" id="{9AF13579-71AA-ED3D-D13C-14228A8DCDA6}"/>
              </a:ext>
            </a:extLst>
          </p:cNvPr>
          <p:cNvPicPr>
            <a:picLocks noChangeAspect="1"/>
          </p:cNvPicPr>
          <p:nvPr/>
        </p:nvPicPr>
        <p:blipFill>
          <a:blip r:embed="rId4"/>
          <a:stretch>
            <a:fillRect/>
          </a:stretch>
        </p:blipFill>
        <p:spPr>
          <a:xfrm>
            <a:off x="10621617" y="-228602"/>
            <a:ext cx="1570385" cy="1570385"/>
          </a:xfrm>
          <a:prstGeom prst="rect">
            <a:avLst/>
          </a:prstGeom>
        </p:spPr>
      </p:pic>
      <p:pic>
        <p:nvPicPr>
          <p:cNvPr id="149" name="Imagen 148">
            <a:extLst>
              <a:ext uri="{FF2B5EF4-FFF2-40B4-BE49-F238E27FC236}">
                <a16:creationId xmlns:a16="http://schemas.microsoft.com/office/drawing/2014/main" id="{89433B1D-E820-1D49-41D3-9BA4D04E9207}"/>
              </a:ext>
            </a:extLst>
          </p:cNvPr>
          <p:cNvPicPr>
            <a:picLocks noChangeAspect="1"/>
          </p:cNvPicPr>
          <p:nvPr/>
        </p:nvPicPr>
        <p:blipFill>
          <a:blip r:embed="rId5"/>
          <a:stretch>
            <a:fillRect/>
          </a:stretch>
        </p:blipFill>
        <p:spPr>
          <a:xfrm>
            <a:off x="2405063" y="1141060"/>
            <a:ext cx="7381875" cy="4810125"/>
          </a:xfrm>
          <a:prstGeom prst="rect">
            <a:avLst/>
          </a:prstGeom>
        </p:spPr>
      </p:pic>
    </p:spTree>
    <p:extLst>
      <p:ext uri="{BB962C8B-B14F-4D97-AF65-F5344CB8AC3E}">
        <p14:creationId xmlns:p14="http://schemas.microsoft.com/office/powerpoint/2010/main" val="217970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34401" y="1631118"/>
            <a:ext cx="3314973" cy="3314973"/>
            <a:chOff x="2310042" y="3997423"/>
            <a:chExt cx="6161182" cy="6161182"/>
          </a:xfrm>
        </p:grpSpPr>
        <p:grpSp>
          <p:nvGrpSpPr>
            <p:cNvPr id="60" name="Group 59"/>
            <p:cNvGrpSpPr/>
            <p:nvPr/>
          </p:nvGrpSpPr>
          <p:grpSpPr>
            <a:xfrm>
              <a:off x="2310042" y="3997423"/>
              <a:ext cx="6161182" cy="6161182"/>
              <a:chOff x="652452" y="1752600"/>
              <a:chExt cx="2743200" cy="2743200"/>
            </a:xfrm>
          </p:grpSpPr>
          <p:sp>
            <p:nvSpPr>
              <p:cNvPr id="61" name="Oval 60"/>
              <p:cNvSpPr/>
              <p:nvPr/>
            </p:nvSpPr>
            <p:spPr>
              <a:xfrm>
                <a:off x="652452" y="1752600"/>
                <a:ext cx="2743200" cy="27432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sp>
            <p:nvSpPr>
              <p:cNvPr id="62"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 fmla="*/ 1320675 w 1371688"/>
                  <a:gd name="connsiteY0" fmla="*/ 0 h 1495800"/>
                  <a:gd name="connsiteX1" fmla="*/ 783889 w 1371688"/>
                  <a:gd name="connsiteY1" fmla="*/ 1495800 h 1495800"/>
                  <a:gd name="connsiteX2" fmla="*/ 0 w 1371688"/>
                  <a:gd name="connsiteY2" fmla="*/ 370276 h 1495800"/>
                  <a:gd name="connsiteX3" fmla="*/ 457891 w 1371688"/>
                  <a:gd name="connsiteY3" fmla="*/ 206990 h 1495800"/>
                  <a:gd name="connsiteX4" fmla="*/ 1320675 w 1371688"/>
                  <a:gd name="connsiteY4" fmla="*/ 0 h 1495800"/>
                  <a:gd name="connsiteX0" fmla="*/ 1320675 w 1371688"/>
                  <a:gd name="connsiteY0" fmla="*/ 354985 h 1850785"/>
                  <a:gd name="connsiteX1" fmla="*/ 783889 w 1371688"/>
                  <a:gd name="connsiteY1" fmla="*/ 1850785 h 1850785"/>
                  <a:gd name="connsiteX2" fmla="*/ 0 w 1371688"/>
                  <a:gd name="connsiteY2" fmla="*/ 725261 h 1850785"/>
                  <a:gd name="connsiteX3" fmla="*/ 667441 w 1371688"/>
                  <a:gd name="connsiteY3" fmla="*/ 0 h 1850785"/>
                  <a:gd name="connsiteX4" fmla="*/ 1320675 w 1371688"/>
                  <a:gd name="connsiteY4" fmla="*/ 354985 h 1850785"/>
                  <a:gd name="connsiteX0" fmla="*/ 1587375 w 1638388"/>
                  <a:gd name="connsiteY0" fmla="*/ 354985 h 1850785"/>
                  <a:gd name="connsiteX1" fmla="*/ 1050589 w 1638388"/>
                  <a:gd name="connsiteY1" fmla="*/ 1850785 h 1850785"/>
                  <a:gd name="connsiteX2" fmla="*/ 0 w 1638388"/>
                  <a:gd name="connsiteY2" fmla="*/ 953861 h 1850785"/>
                  <a:gd name="connsiteX3" fmla="*/ 934141 w 1638388"/>
                  <a:gd name="connsiteY3" fmla="*/ 0 h 1850785"/>
                  <a:gd name="connsiteX4" fmla="*/ 1587375 w 1638388"/>
                  <a:gd name="connsiteY4" fmla="*/ 354985 h 185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srgbClr val="445469"/>
                  </a:solidFill>
                  <a:latin typeface="Lato Light"/>
                </a:endParaRPr>
              </a:p>
            </p:txBody>
          </p:sp>
          <p:sp>
            <p:nvSpPr>
              <p:cNvPr id="63" name="Oval 62"/>
              <p:cNvSpPr/>
              <p:nvPr/>
            </p:nvSpPr>
            <p:spPr>
              <a:xfrm>
                <a:off x="1018212" y="2118360"/>
                <a:ext cx="2011680" cy="2011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grpSp>
        <p:sp>
          <p:nvSpPr>
            <p:cNvPr id="64" name="Content Placeholder 2"/>
            <p:cNvSpPr txBox="1">
              <a:spLocks/>
            </p:cNvSpPr>
            <p:nvPr/>
          </p:nvSpPr>
          <p:spPr bwMode="auto">
            <a:xfrm>
              <a:off x="3563049" y="5542259"/>
              <a:ext cx="3596645" cy="3603319"/>
            </a:xfrm>
            <a:prstGeom prst="rect">
              <a:avLst/>
            </a:prstGeom>
          </p:spPr>
          <p:txBody>
            <a:bodyPr wrap="none">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154">
                <a:spcBef>
                  <a:spcPts val="0"/>
                </a:spcBef>
                <a:buNone/>
                <a:defRPr/>
              </a:pPr>
              <a:r>
                <a:rPr lang="en-US" sz="5999" b="1" dirty="0">
                  <a:solidFill>
                    <a:prstClr val="white"/>
                  </a:solidFill>
                  <a:latin typeface="Lato Regular"/>
                  <a:cs typeface="Lato Regular"/>
                </a:rPr>
                <a:t>2600</a:t>
              </a:r>
            </a:p>
            <a:p>
              <a:pPr marL="0" indent="0" algn="ctr" defTabSz="457154">
                <a:spcBef>
                  <a:spcPts val="0"/>
                </a:spcBef>
                <a:buNone/>
                <a:defRPr/>
              </a:pPr>
              <a:r>
                <a:rPr lang="en-US" sz="5999" b="1" dirty="0">
                  <a:solidFill>
                    <a:prstClr val="white"/>
                  </a:solidFill>
                  <a:latin typeface="Lato Regular"/>
                  <a:cs typeface="Lato Regular"/>
                </a:rPr>
                <a:t>APR</a:t>
              </a:r>
              <a:endParaRPr lang="en-US" sz="2700" b="1" dirty="0">
                <a:solidFill>
                  <a:prstClr val="white"/>
                </a:solidFill>
                <a:latin typeface="Lato Regular"/>
                <a:cs typeface="Lato Regular"/>
              </a:endParaRPr>
            </a:p>
          </p:txBody>
        </p:sp>
      </p:grpSp>
      <p:grpSp>
        <p:nvGrpSpPr>
          <p:cNvPr id="66" name="Group 65"/>
          <p:cNvGrpSpPr/>
          <p:nvPr/>
        </p:nvGrpSpPr>
        <p:grpSpPr>
          <a:xfrm>
            <a:off x="5241407" y="2209120"/>
            <a:ext cx="2703143" cy="2703143"/>
            <a:chOff x="2310042" y="3997423"/>
            <a:chExt cx="6161182" cy="6161182"/>
          </a:xfrm>
        </p:grpSpPr>
        <p:grpSp>
          <p:nvGrpSpPr>
            <p:cNvPr id="67" name="Group 66"/>
            <p:cNvGrpSpPr/>
            <p:nvPr/>
          </p:nvGrpSpPr>
          <p:grpSpPr>
            <a:xfrm>
              <a:off x="2310042" y="3997423"/>
              <a:ext cx="6161182" cy="6161182"/>
              <a:chOff x="652452" y="1752600"/>
              <a:chExt cx="2743200" cy="2743200"/>
            </a:xfrm>
          </p:grpSpPr>
          <p:sp>
            <p:nvSpPr>
              <p:cNvPr id="69" name="Oval 68"/>
              <p:cNvSpPr/>
              <p:nvPr/>
            </p:nvSpPr>
            <p:spPr>
              <a:xfrm>
                <a:off x="652452" y="1752600"/>
                <a:ext cx="2743200" cy="2743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sp>
            <p:nvSpPr>
              <p:cNvPr id="70"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 fmla="*/ 1320675 w 1371688"/>
                  <a:gd name="connsiteY0" fmla="*/ 0 h 1495800"/>
                  <a:gd name="connsiteX1" fmla="*/ 783889 w 1371688"/>
                  <a:gd name="connsiteY1" fmla="*/ 1495800 h 1495800"/>
                  <a:gd name="connsiteX2" fmla="*/ 0 w 1371688"/>
                  <a:gd name="connsiteY2" fmla="*/ 370276 h 1495800"/>
                  <a:gd name="connsiteX3" fmla="*/ 457891 w 1371688"/>
                  <a:gd name="connsiteY3" fmla="*/ 206990 h 1495800"/>
                  <a:gd name="connsiteX4" fmla="*/ 1320675 w 1371688"/>
                  <a:gd name="connsiteY4" fmla="*/ 0 h 1495800"/>
                  <a:gd name="connsiteX0" fmla="*/ 1320675 w 1371688"/>
                  <a:gd name="connsiteY0" fmla="*/ 354985 h 1850785"/>
                  <a:gd name="connsiteX1" fmla="*/ 783889 w 1371688"/>
                  <a:gd name="connsiteY1" fmla="*/ 1850785 h 1850785"/>
                  <a:gd name="connsiteX2" fmla="*/ 0 w 1371688"/>
                  <a:gd name="connsiteY2" fmla="*/ 725261 h 1850785"/>
                  <a:gd name="connsiteX3" fmla="*/ 667441 w 1371688"/>
                  <a:gd name="connsiteY3" fmla="*/ 0 h 1850785"/>
                  <a:gd name="connsiteX4" fmla="*/ 1320675 w 1371688"/>
                  <a:gd name="connsiteY4" fmla="*/ 354985 h 1850785"/>
                  <a:gd name="connsiteX0" fmla="*/ 1587375 w 1638388"/>
                  <a:gd name="connsiteY0" fmla="*/ 354985 h 1850785"/>
                  <a:gd name="connsiteX1" fmla="*/ 1050589 w 1638388"/>
                  <a:gd name="connsiteY1" fmla="*/ 1850785 h 1850785"/>
                  <a:gd name="connsiteX2" fmla="*/ 0 w 1638388"/>
                  <a:gd name="connsiteY2" fmla="*/ 953861 h 1850785"/>
                  <a:gd name="connsiteX3" fmla="*/ 934141 w 1638388"/>
                  <a:gd name="connsiteY3" fmla="*/ 0 h 1850785"/>
                  <a:gd name="connsiteX4" fmla="*/ 1587375 w 1638388"/>
                  <a:gd name="connsiteY4" fmla="*/ 354985 h 185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srgbClr val="445469"/>
                  </a:solidFill>
                  <a:latin typeface="Lato Light"/>
                </a:endParaRPr>
              </a:p>
            </p:txBody>
          </p:sp>
          <p:sp>
            <p:nvSpPr>
              <p:cNvPr id="71" name="Oval 70"/>
              <p:cNvSpPr/>
              <p:nvPr/>
            </p:nvSpPr>
            <p:spPr>
              <a:xfrm>
                <a:off x="1018212" y="2118360"/>
                <a:ext cx="2011680" cy="201168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grpSp>
        <p:sp>
          <p:nvSpPr>
            <p:cNvPr id="68" name="Content Placeholder 2"/>
            <p:cNvSpPr txBox="1">
              <a:spLocks/>
            </p:cNvSpPr>
            <p:nvPr/>
          </p:nvSpPr>
          <p:spPr bwMode="auto">
            <a:xfrm>
              <a:off x="3956167" y="5542259"/>
              <a:ext cx="2810403" cy="3072590"/>
            </a:xfrm>
            <a:prstGeom prst="rect">
              <a:avLst/>
            </a:prstGeom>
          </p:spPr>
          <p:txBody>
            <a:bodyPr wrap="none">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154">
                <a:buNone/>
                <a:defRPr/>
              </a:pPr>
              <a:r>
                <a:rPr lang="en-US" sz="4800" b="1" dirty="0">
                  <a:solidFill>
                    <a:prstClr val="white"/>
                  </a:solidFill>
                  <a:latin typeface="Lato Regular"/>
                  <a:cs typeface="Lato Regular"/>
                </a:rPr>
                <a:t>350</a:t>
              </a:r>
              <a:endParaRPr lang="en-US" sz="2000" b="1" dirty="0">
                <a:solidFill>
                  <a:prstClr val="white"/>
                </a:solidFill>
                <a:latin typeface="Lato Regular"/>
                <a:cs typeface="Lato Regular"/>
              </a:endParaRPr>
            </a:p>
            <a:p>
              <a:pPr marL="0" indent="0" algn="ctr" defTabSz="457154">
                <a:buNone/>
                <a:defRPr/>
              </a:pPr>
              <a:r>
                <a:rPr lang="en-US" sz="2800" b="1" dirty="0">
                  <a:solidFill>
                    <a:prstClr val="white"/>
                  </a:solidFill>
                  <a:latin typeface="Lato Regular"/>
                  <a:cs typeface="Lato Regular"/>
                </a:rPr>
                <a:t>APR</a:t>
              </a:r>
              <a:endParaRPr lang="en-US" sz="2000" b="1" dirty="0">
                <a:solidFill>
                  <a:prstClr val="white"/>
                </a:solidFill>
                <a:latin typeface="Lato Regular"/>
                <a:cs typeface="Lato Regular"/>
              </a:endParaRPr>
            </a:p>
          </p:txBody>
        </p:sp>
      </p:grpSp>
      <p:grpSp>
        <p:nvGrpSpPr>
          <p:cNvPr id="72" name="Group 71"/>
          <p:cNvGrpSpPr/>
          <p:nvPr/>
        </p:nvGrpSpPr>
        <p:grpSpPr>
          <a:xfrm>
            <a:off x="8895087" y="3144752"/>
            <a:ext cx="1786929" cy="1786929"/>
            <a:chOff x="2310042" y="3997423"/>
            <a:chExt cx="6161182" cy="6161182"/>
          </a:xfrm>
        </p:grpSpPr>
        <p:grpSp>
          <p:nvGrpSpPr>
            <p:cNvPr id="73" name="Group 72"/>
            <p:cNvGrpSpPr/>
            <p:nvPr/>
          </p:nvGrpSpPr>
          <p:grpSpPr>
            <a:xfrm>
              <a:off x="2310042" y="3997423"/>
              <a:ext cx="6161182" cy="6161182"/>
              <a:chOff x="652452" y="1752600"/>
              <a:chExt cx="2743200" cy="2743200"/>
            </a:xfrm>
          </p:grpSpPr>
          <p:sp>
            <p:nvSpPr>
              <p:cNvPr id="75" name="Oval 74"/>
              <p:cNvSpPr/>
              <p:nvPr/>
            </p:nvSpPr>
            <p:spPr>
              <a:xfrm>
                <a:off x="652452" y="1752600"/>
                <a:ext cx="2743200" cy="274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sp>
            <p:nvSpPr>
              <p:cNvPr id="76"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 fmla="*/ 1320675 w 1371688"/>
                  <a:gd name="connsiteY0" fmla="*/ 0 h 1495800"/>
                  <a:gd name="connsiteX1" fmla="*/ 783889 w 1371688"/>
                  <a:gd name="connsiteY1" fmla="*/ 1495800 h 1495800"/>
                  <a:gd name="connsiteX2" fmla="*/ 0 w 1371688"/>
                  <a:gd name="connsiteY2" fmla="*/ 370276 h 1495800"/>
                  <a:gd name="connsiteX3" fmla="*/ 457891 w 1371688"/>
                  <a:gd name="connsiteY3" fmla="*/ 206990 h 1495800"/>
                  <a:gd name="connsiteX4" fmla="*/ 1320675 w 1371688"/>
                  <a:gd name="connsiteY4" fmla="*/ 0 h 1495800"/>
                  <a:gd name="connsiteX0" fmla="*/ 1320675 w 1371688"/>
                  <a:gd name="connsiteY0" fmla="*/ 354985 h 1850785"/>
                  <a:gd name="connsiteX1" fmla="*/ 783889 w 1371688"/>
                  <a:gd name="connsiteY1" fmla="*/ 1850785 h 1850785"/>
                  <a:gd name="connsiteX2" fmla="*/ 0 w 1371688"/>
                  <a:gd name="connsiteY2" fmla="*/ 725261 h 1850785"/>
                  <a:gd name="connsiteX3" fmla="*/ 667441 w 1371688"/>
                  <a:gd name="connsiteY3" fmla="*/ 0 h 1850785"/>
                  <a:gd name="connsiteX4" fmla="*/ 1320675 w 1371688"/>
                  <a:gd name="connsiteY4" fmla="*/ 354985 h 1850785"/>
                  <a:gd name="connsiteX0" fmla="*/ 1587375 w 1638388"/>
                  <a:gd name="connsiteY0" fmla="*/ 354985 h 1850785"/>
                  <a:gd name="connsiteX1" fmla="*/ 1050589 w 1638388"/>
                  <a:gd name="connsiteY1" fmla="*/ 1850785 h 1850785"/>
                  <a:gd name="connsiteX2" fmla="*/ 0 w 1638388"/>
                  <a:gd name="connsiteY2" fmla="*/ 953861 h 1850785"/>
                  <a:gd name="connsiteX3" fmla="*/ 934141 w 1638388"/>
                  <a:gd name="connsiteY3" fmla="*/ 0 h 1850785"/>
                  <a:gd name="connsiteX4" fmla="*/ 1587375 w 1638388"/>
                  <a:gd name="connsiteY4" fmla="*/ 354985 h 185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srgbClr val="445469"/>
                  </a:solidFill>
                  <a:latin typeface="Lato Light"/>
                </a:endParaRPr>
              </a:p>
            </p:txBody>
          </p:sp>
          <p:sp>
            <p:nvSpPr>
              <p:cNvPr id="77" name="Oval 76"/>
              <p:cNvSpPr/>
              <p:nvPr/>
            </p:nvSpPr>
            <p:spPr>
              <a:xfrm>
                <a:off x="1018212" y="2118360"/>
                <a:ext cx="2011680" cy="20116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latin typeface="Lato Light"/>
                </a:endParaRPr>
              </a:p>
            </p:txBody>
          </p:sp>
        </p:grpSp>
        <p:sp>
          <p:nvSpPr>
            <p:cNvPr id="74" name="Content Placeholder 2"/>
            <p:cNvSpPr txBox="1">
              <a:spLocks/>
            </p:cNvSpPr>
            <p:nvPr/>
          </p:nvSpPr>
          <p:spPr bwMode="auto">
            <a:xfrm>
              <a:off x="3622571" y="5388623"/>
              <a:ext cx="3477600" cy="3247234"/>
            </a:xfrm>
            <a:prstGeom prst="rect">
              <a:avLst/>
            </a:prstGeom>
          </p:spPr>
          <p:txBody>
            <a:bodyPr wrap="none">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154">
                <a:buNone/>
                <a:defRPr/>
              </a:pPr>
              <a:r>
                <a:rPr lang="en-US" sz="3600" b="1" dirty="0">
                  <a:solidFill>
                    <a:prstClr val="white"/>
                  </a:solidFill>
                  <a:latin typeface="Lato Regular"/>
                  <a:cs typeface="Lato Regular"/>
                </a:rPr>
                <a:t>300</a:t>
              </a:r>
              <a:endParaRPr lang="en-US" sz="1600" b="1" dirty="0">
                <a:solidFill>
                  <a:prstClr val="white"/>
                </a:solidFill>
                <a:latin typeface="Lato Regular"/>
                <a:cs typeface="Lato Regular"/>
              </a:endParaRPr>
            </a:p>
            <a:p>
              <a:pPr marL="0" indent="0" algn="ctr" defTabSz="457154">
                <a:buNone/>
                <a:defRPr/>
              </a:pPr>
              <a:r>
                <a:rPr lang="en-US" sz="1600" b="1" dirty="0">
                  <a:solidFill>
                    <a:prstClr val="white"/>
                  </a:solidFill>
                  <a:latin typeface="Lato Regular"/>
                  <a:cs typeface="Lato Regular"/>
                </a:rPr>
                <a:t>APR</a:t>
              </a:r>
            </a:p>
          </p:txBody>
        </p:sp>
      </p:grpSp>
      <p:sp>
        <p:nvSpPr>
          <p:cNvPr id="32" name="Content Placeholder 2">
            <a:extLst>
              <a:ext uri="{FF2B5EF4-FFF2-40B4-BE49-F238E27FC236}">
                <a16:creationId xmlns:a16="http://schemas.microsoft.com/office/drawing/2014/main" id="{4EDAE99E-402B-4BFB-9606-F09259DE16E3}"/>
              </a:ext>
            </a:extLst>
          </p:cNvPr>
          <p:cNvSpPr txBox="1">
            <a:spLocks/>
          </p:cNvSpPr>
          <p:nvPr/>
        </p:nvSpPr>
        <p:spPr>
          <a:xfrm>
            <a:off x="1452172" y="5134924"/>
            <a:ext cx="2647940" cy="1065253"/>
          </a:xfrm>
          <a:prstGeom prst="rect">
            <a:avLst/>
          </a:prstGeom>
        </p:spPr>
        <p:txBody>
          <a:bodyPr vert="horz" lIns="91439" tIns="45720" rIns="91439"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09">
              <a:buNone/>
            </a:pPr>
            <a:r>
              <a:rPr lang="es-CL" sz="1800" dirty="0">
                <a:solidFill>
                  <a:srgbClr val="2686A7"/>
                </a:solidFill>
                <a:latin typeface="Montserrat Light"/>
              </a:rPr>
              <a:t>TAM Chile</a:t>
            </a:r>
            <a:br>
              <a:rPr lang="es-CL" b="1" dirty="0">
                <a:solidFill>
                  <a:srgbClr val="272E3A"/>
                </a:solidFill>
                <a:latin typeface="Montserrat Light"/>
              </a:rPr>
            </a:br>
            <a:r>
              <a:rPr lang="es-CL" sz="1200" dirty="0">
                <a:solidFill>
                  <a:srgbClr val="34325D"/>
                </a:solidFill>
                <a:latin typeface="Calibri"/>
              </a:rPr>
              <a:t>A lo largo y ancho del país existen más de 2600 APRs asociados a la *DOH</a:t>
            </a:r>
            <a:endParaRPr lang="es-CL" sz="3200" dirty="0">
              <a:solidFill>
                <a:srgbClr val="34325D"/>
              </a:solidFill>
              <a:latin typeface="Calibri"/>
            </a:endParaRPr>
          </a:p>
        </p:txBody>
      </p:sp>
      <p:sp>
        <p:nvSpPr>
          <p:cNvPr id="34" name="Content Placeholder 2">
            <a:extLst>
              <a:ext uri="{FF2B5EF4-FFF2-40B4-BE49-F238E27FC236}">
                <a16:creationId xmlns:a16="http://schemas.microsoft.com/office/drawing/2014/main" id="{DDDDFFDE-5829-4A2D-81FC-154BA1BE6C96}"/>
              </a:ext>
            </a:extLst>
          </p:cNvPr>
          <p:cNvSpPr txBox="1">
            <a:spLocks/>
          </p:cNvSpPr>
          <p:nvPr/>
        </p:nvSpPr>
        <p:spPr>
          <a:xfrm>
            <a:off x="5256168" y="5134924"/>
            <a:ext cx="2647940" cy="1065253"/>
          </a:xfrm>
          <a:prstGeom prst="rect">
            <a:avLst/>
          </a:prstGeom>
        </p:spPr>
        <p:txBody>
          <a:bodyPr vert="horz" lIns="91439" tIns="45720" rIns="91439"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09">
              <a:buNone/>
            </a:pPr>
            <a:r>
              <a:rPr lang="es-CL" sz="1800" dirty="0">
                <a:solidFill>
                  <a:srgbClr val="8BC248"/>
                </a:solidFill>
                <a:latin typeface="Montserrat Light"/>
              </a:rPr>
              <a:t>SAM</a:t>
            </a:r>
            <a:br>
              <a:rPr lang="es-CL" b="1" dirty="0">
                <a:solidFill>
                  <a:srgbClr val="272E3A"/>
                </a:solidFill>
                <a:latin typeface="Montserrat Light"/>
              </a:rPr>
            </a:br>
            <a:r>
              <a:rPr lang="es-CL" sz="1200" dirty="0">
                <a:solidFill>
                  <a:srgbClr val="34325D"/>
                </a:solidFill>
                <a:latin typeface="Calibri"/>
              </a:rPr>
              <a:t>Mercado que podemos atender actualmente</a:t>
            </a:r>
          </a:p>
        </p:txBody>
      </p:sp>
      <p:sp>
        <p:nvSpPr>
          <p:cNvPr id="35" name="Content Placeholder 2">
            <a:extLst>
              <a:ext uri="{FF2B5EF4-FFF2-40B4-BE49-F238E27FC236}">
                <a16:creationId xmlns:a16="http://schemas.microsoft.com/office/drawing/2014/main" id="{BC96A9FC-BC6B-4344-BDB5-06286DEE80AC}"/>
              </a:ext>
            </a:extLst>
          </p:cNvPr>
          <p:cNvSpPr txBox="1">
            <a:spLocks/>
          </p:cNvSpPr>
          <p:nvPr/>
        </p:nvSpPr>
        <p:spPr>
          <a:xfrm>
            <a:off x="8456093" y="5134924"/>
            <a:ext cx="2647940" cy="1065253"/>
          </a:xfrm>
          <a:prstGeom prst="rect">
            <a:avLst/>
          </a:prstGeom>
        </p:spPr>
        <p:txBody>
          <a:bodyPr vert="horz" lIns="91439" tIns="45720" rIns="91439"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09">
              <a:buNone/>
            </a:pPr>
            <a:r>
              <a:rPr lang="es-CL" sz="1800" dirty="0">
                <a:solidFill>
                  <a:srgbClr val="ED423D"/>
                </a:solidFill>
                <a:latin typeface="Montserrat Light"/>
              </a:rPr>
              <a:t>SOM</a:t>
            </a:r>
            <a:br>
              <a:rPr lang="es-CL" b="1" dirty="0">
                <a:solidFill>
                  <a:srgbClr val="272E3A"/>
                </a:solidFill>
                <a:latin typeface="Montserrat Light"/>
              </a:rPr>
            </a:br>
            <a:r>
              <a:rPr lang="es-CL" sz="1200" dirty="0">
                <a:solidFill>
                  <a:srgbClr val="34325D"/>
                </a:solidFill>
                <a:latin typeface="Calibri"/>
              </a:rPr>
              <a:t>Mercado a conseguir en un año</a:t>
            </a:r>
          </a:p>
        </p:txBody>
      </p:sp>
      <p:sp>
        <p:nvSpPr>
          <p:cNvPr id="4" name="Título 1">
            <a:extLst>
              <a:ext uri="{FF2B5EF4-FFF2-40B4-BE49-F238E27FC236}">
                <a16:creationId xmlns:a16="http://schemas.microsoft.com/office/drawing/2014/main" id="{E2FB2B14-4CC1-B23B-CBC2-607D2CA2A3D0}"/>
              </a:ext>
            </a:extLst>
          </p:cNvPr>
          <p:cNvSpPr txBox="1">
            <a:spLocks/>
          </p:cNvSpPr>
          <p:nvPr/>
        </p:nvSpPr>
        <p:spPr bwMode="auto">
          <a:xfrm>
            <a:off x="2335697" y="1"/>
            <a:ext cx="768294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3599"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400"/>
            <a:r>
              <a:rPr lang="es-ES" sz="3600" dirty="0">
                <a:solidFill>
                  <a:srgbClr val="25234F"/>
                </a:solidFill>
                <a:latin typeface="Conthrax Bold" panose="020B0807020201080204" pitchFamily="34" charset="0"/>
              </a:rPr>
              <a:t>Tamaño del mercado Actual</a:t>
            </a:r>
          </a:p>
        </p:txBody>
      </p:sp>
      <p:sp>
        <p:nvSpPr>
          <p:cNvPr id="6" name="Content Placeholder 2">
            <a:extLst>
              <a:ext uri="{FF2B5EF4-FFF2-40B4-BE49-F238E27FC236}">
                <a16:creationId xmlns:a16="http://schemas.microsoft.com/office/drawing/2014/main" id="{736FED92-5834-98D3-C7C2-0C35BF43D0D1}"/>
              </a:ext>
            </a:extLst>
          </p:cNvPr>
          <p:cNvSpPr txBox="1">
            <a:spLocks/>
          </p:cNvSpPr>
          <p:nvPr/>
        </p:nvSpPr>
        <p:spPr>
          <a:xfrm>
            <a:off x="279215" y="6494734"/>
            <a:ext cx="3058712" cy="363266"/>
          </a:xfrm>
          <a:prstGeom prst="rect">
            <a:avLst/>
          </a:prstGeom>
        </p:spPr>
        <p:txBody>
          <a:bodyPr vert="horz" lIns="91439" tIns="45720" rIns="91439"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9">
              <a:buNone/>
            </a:pPr>
            <a:r>
              <a:rPr lang="en-US" sz="1200" dirty="0">
                <a:latin typeface="Calibri"/>
              </a:rPr>
              <a:t>DOH: Direction de </a:t>
            </a:r>
            <a:r>
              <a:rPr lang="es-CL" sz="1200" dirty="0">
                <a:latin typeface="Calibri"/>
              </a:rPr>
              <a:t>Obras</a:t>
            </a:r>
            <a:r>
              <a:rPr lang="en-US" sz="1200" dirty="0">
                <a:latin typeface="Calibri"/>
              </a:rPr>
              <a:t> </a:t>
            </a:r>
            <a:r>
              <a:rPr lang="es-CL" sz="1200" dirty="0">
                <a:latin typeface="Calibri"/>
              </a:rPr>
              <a:t>Hidráulicas</a:t>
            </a:r>
          </a:p>
        </p:txBody>
      </p:sp>
    </p:spTree>
    <p:custDataLst>
      <p:tags r:id="rId1"/>
    </p:custDataLst>
    <p:extLst>
      <p:ext uri="{BB962C8B-B14F-4D97-AF65-F5344CB8AC3E}">
        <p14:creationId xmlns:p14="http://schemas.microsoft.com/office/powerpoint/2010/main" val="2119137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5" name="Marcador de contenido 7">
            <a:extLst>
              <a:ext uri="{FF2B5EF4-FFF2-40B4-BE49-F238E27FC236}">
                <a16:creationId xmlns:a16="http://schemas.microsoft.com/office/drawing/2014/main" id="{1DC7E1F0-EAE1-ADDD-80FC-42411BEB447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406" y="1142287"/>
            <a:ext cx="8089743" cy="4943908"/>
          </a:xfrm>
        </p:spPr>
      </p:pic>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1698307" y="147274"/>
            <a:ext cx="8795387" cy="1349679"/>
          </a:xfrm>
        </p:spPr>
        <p:txBody>
          <a:bodyPr/>
          <a:lstStyle/>
          <a:p>
            <a:pPr algn="ctr"/>
            <a:r>
              <a:rPr lang="es-ES" sz="3200" b="1" dirty="0">
                <a:solidFill>
                  <a:srgbClr val="34325D"/>
                </a:solidFill>
                <a:latin typeface="Conthrax Bold" panose="020B0807020201080204" pitchFamily="34" charset="0"/>
              </a:rPr>
              <a:t>¿Dónde se encuentran los APRs?</a:t>
            </a:r>
          </a:p>
        </p:txBody>
      </p:sp>
      <p:pic>
        <p:nvPicPr>
          <p:cNvPr id="20" name="Imagen 19">
            <a:extLst>
              <a:ext uri="{FF2B5EF4-FFF2-40B4-BE49-F238E27FC236}">
                <a16:creationId xmlns:a16="http://schemas.microsoft.com/office/drawing/2014/main" id="{CE2D83B1-B4C7-9292-8307-5F6689170BD3}"/>
              </a:ext>
            </a:extLst>
          </p:cNvPr>
          <p:cNvPicPr>
            <a:picLocks noChangeAspect="1"/>
          </p:cNvPicPr>
          <p:nvPr/>
        </p:nvPicPr>
        <p:blipFill>
          <a:blip r:embed="rId5"/>
          <a:stretch>
            <a:fillRect/>
          </a:stretch>
        </p:blipFill>
        <p:spPr>
          <a:xfrm>
            <a:off x="10621617" y="-228602"/>
            <a:ext cx="1570385" cy="1570385"/>
          </a:xfrm>
          <a:prstGeom prst="rect">
            <a:avLst/>
          </a:prstGeom>
        </p:spPr>
      </p:pic>
      <p:pic>
        <p:nvPicPr>
          <p:cNvPr id="26" name="Gráfico 25">
            <a:extLst>
              <a:ext uri="{FF2B5EF4-FFF2-40B4-BE49-F238E27FC236}">
                <a16:creationId xmlns:a16="http://schemas.microsoft.com/office/drawing/2014/main" id="{D9C81DEC-5451-7A43-08C9-387B9E36E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585" y="1307386"/>
            <a:ext cx="147639" cy="223839"/>
          </a:xfrm>
          <a:prstGeom prst="rect">
            <a:avLst/>
          </a:prstGeom>
        </p:spPr>
      </p:pic>
      <p:pic>
        <p:nvPicPr>
          <p:cNvPr id="28" name="Gráfico 27">
            <a:extLst>
              <a:ext uri="{FF2B5EF4-FFF2-40B4-BE49-F238E27FC236}">
                <a16:creationId xmlns:a16="http://schemas.microsoft.com/office/drawing/2014/main" id="{E2845C3C-2458-0887-3A36-DE548945A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9921" y="1707065"/>
            <a:ext cx="147639" cy="223839"/>
          </a:xfrm>
          <a:prstGeom prst="rect">
            <a:avLst/>
          </a:prstGeom>
        </p:spPr>
      </p:pic>
      <p:pic>
        <p:nvPicPr>
          <p:cNvPr id="29" name="Gráfico 28">
            <a:extLst>
              <a:ext uri="{FF2B5EF4-FFF2-40B4-BE49-F238E27FC236}">
                <a16:creationId xmlns:a16="http://schemas.microsoft.com/office/drawing/2014/main" id="{657AE861-DD5C-0189-ED15-6859F0FBE2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6149" y="3913355"/>
            <a:ext cx="147639" cy="223839"/>
          </a:xfrm>
          <a:prstGeom prst="rect">
            <a:avLst/>
          </a:prstGeom>
        </p:spPr>
      </p:pic>
      <p:pic>
        <p:nvPicPr>
          <p:cNvPr id="30" name="Gráfico 29">
            <a:extLst>
              <a:ext uri="{FF2B5EF4-FFF2-40B4-BE49-F238E27FC236}">
                <a16:creationId xmlns:a16="http://schemas.microsoft.com/office/drawing/2014/main" id="{B6179AAF-4C61-5E70-2EA5-52CF269E37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3314" y="2319430"/>
            <a:ext cx="147639" cy="223839"/>
          </a:xfrm>
          <a:prstGeom prst="rect">
            <a:avLst/>
          </a:prstGeom>
        </p:spPr>
      </p:pic>
      <p:pic>
        <p:nvPicPr>
          <p:cNvPr id="31" name="Gráfico 30">
            <a:extLst>
              <a:ext uri="{FF2B5EF4-FFF2-40B4-BE49-F238E27FC236}">
                <a16:creationId xmlns:a16="http://schemas.microsoft.com/office/drawing/2014/main" id="{5CACAEF8-BD6E-55D7-5655-989B7D201D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494" y="3152542"/>
            <a:ext cx="147639" cy="223839"/>
          </a:xfrm>
          <a:prstGeom prst="rect">
            <a:avLst/>
          </a:prstGeom>
        </p:spPr>
      </p:pic>
      <p:pic>
        <p:nvPicPr>
          <p:cNvPr id="32" name="Gráfico 31">
            <a:extLst>
              <a:ext uri="{FF2B5EF4-FFF2-40B4-BE49-F238E27FC236}">
                <a16:creationId xmlns:a16="http://schemas.microsoft.com/office/drawing/2014/main" id="{4D1CB62E-36EE-24A7-FD10-6522C1B847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1874" y="4397527"/>
            <a:ext cx="147639" cy="223839"/>
          </a:xfrm>
          <a:prstGeom prst="rect">
            <a:avLst/>
          </a:prstGeom>
        </p:spPr>
      </p:pic>
      <p:pic>
        <p:nvPicPr>
          <p:cNvPr id="33" name="Gráfico 32">
            <a:extLst>
              <a:ext uri="{FF2B5EF4-FFF2-40B4-BE49-F238E27FC236}">
                <a16:creationId xmlns:a16="http://schemas.microsoft.com/office/drawing/2014/main" id="{F489512C-B7D3-3948-3ED6-913E9E7E6B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9511" y="4601071"/>
            <a:ext cx="147639" cy="223839"/>
          </a:xfrm>
          <a:prstGeom prst="rect">
            <a:avLst/>
          </a:prstGeom>
        </p:spPr>
      </p:pic>
      <p:pic>
        <p:nvPicPr>
          <p:cNvPr id="34" name="Gráfico 33">
            <a:extLst>
              <a:ext uri="{FF2B5EF4-FFF2-40B4-BE49-F238E27FC236}">
                <a16:creationId xmlns:a16="http://schemas.microsoft.com/office/drawing/2014/main" id="{0AAF22AE-5239-EB14-3C6D-EA12ACD316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29505" y="4859398"/>
            <a:ext cx="147639" cy="223839"/>
          </a:xfrm>
          <a:prstGeom prst="rect">
            <a:avLst/>
          </a:prstGeom>
        </p:spPr>
      </p:pic>
      <p:pic>
        <p:nvPicPr>
          <p:cNvPr id="35" name="Gráfico 34">
            <a:extLst>
              <a:ext uri="{FF2B5EF4-FFF2-40B4-BE49-F238E27FC236}">
                <a16:creationId xmlns:a16="http://schemas.microsoft.com/office/drawing/2014/main" id="{6F6443FE-C243-B8DE-925C-02FED5D576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1375" y="5078089"/>
            <a:ext cx="147639" cy="223839"/>
          </a:xfrm>
          <a:prstGeom prst="rect">
            <a:avLst/>
          </a:prstGeom>
        </p:spPr>
      </p:pic>
      <p:pic>
        <p:nvPicPr>
          <p:cNvPr id="36" name="Gráfico 35">
            <a:extLst>
              <a:ext uri="{FF2B5EF4-FFF2-40B4-BE49-F238E27FC236}">
                <a16:creationId xmlns:a16="http://schemas.microsoft.com/office/drawing/2014/main" id="{368D3D6C-7F6A-79FB-697A-13EBCD9B0F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330" y="5403367"/>
            <a:ext cx="147639" cy="223839"/>
          </a:xfrm>
          <a:prstGeom prst="rect">
            <a:avLst/>
          </a:prstGeom>
        </p:spPr>
      </p:pic>
      <p:pic>
        <p:nvPicPr>
          <p:cNvPr id="37" name="Gráfico 36">
            <a:extLst>
              <a:ext uri="{FF2B5EF4-FFF2-40B4-BE49-F238E27FC236}">
                <a16:creationId xmlns:a16="http://schemas.microsoft.com/office/drawing/2014/main" id="{48ED94D3-3D7B-FBEE-CDC8-7294573007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7827" y="1549014"/>
            <a:ext cx="147639" cy="223839"/>
          </a:xfrm>
          <a:prstGeom prst="rect">
            <a:avLst/>
          </a:prstGeom>
        </p:spPr>
      </p:pic>
      <p:pic>
        <p:nvPicPr>
          <p:cNvPr id="38" name="Gráfico 37">
            <a:extLst>
              <a:ext uri="{FF2B5EF4-FFF2-40B4-BE49-F238E27FC236}">
                <a16:creationId xmlns:a16="http://schemas.microsoft.com/office/drawing/2014/main" id="{B3DBEE08-9E0A-200F-6570-5B63060E4E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1682" y="1879001"/>
            <a:ext cx="147639" cy="223839"/>
          </a:xfrm>
          <a:prstGeom prst="rect">
            <a:avLst/>
          </a:prstGeom>
        </p:spPr>
      </p:pic>
      <p:pic>
        <p:nvPicPr>
          <p:cNvPr id="39" name="Gráfico 38">
            <a:extLst>
              <a:ext uri="{FF2B5EF4-FFF2-40B4-BE49-F238E27FC236}">
                <a16:creationId xmlns:a16="http://schemas.microsoft.com/office/drawing/2014/main" id="{97878AD8-85D8-AAE7-DCCF-A15DCE774D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34009" y="2181303"/>
            <a:ext cx="147639" cy="223839"/>
          </a:xfrm>
          <a:prstGeom prst="rect">
            <a:avLst/>
          </a:prstGeom>
        </p:spPr>
      </p:pic>
      <p:pic>
        <p:nvPicPr>
          <p:cNvPr id="40" name="Gráfico 39">
            <a:extLst>
              <a:ext uri="{FF2B5EF4-FFF2-40B4-BE49-F238E27FC236}">
                <a16:creationId xmlns:a16="http://schemas.microsoft.com/office/drawing/2014/main" id="{AC710B1C-C856-FD20-F12E-4EB4FC11FE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2638" y="4993618"/>
            <a:ext cx="147639" cy="223839"/>
          </a:xfrm>
          <a:prstGeom prst="rect">
            <a:avLst/>
          </a:prstGeom>
        </p:spPr>
      </p:pic>
      <p:pic>
        <p:nvPicPr>
          <p:cNvPr id="41" name="Gráfico 40">
            <a:extLst>
              <a:ext uri="{FF2B5EF4-FFF2-40B4-BE49-F238E27FC236}">
                <a16:creationId xmlns:a16="http://schemas.microsoft.com/office/drawing/2014/main" id="{F1B92203-34E4-B4DB-96CC-C09AB68E88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1646" y="3523965"/>
            <a:ext cx="147639" cy="223839"/>
          </a:xfrm>
          <a:prstGeom prst="rect">
            <a:avLst/>
          </a:prstGeom>
        </p:spPr>
      </p:pic>
      <p:sp>
        <p:nvSpPr>
          <p:cNvPr id="46" name="CuadroTexto 45">
            <a:extLst>
              <a:ext uri="{FF2B5EF4-FFF2-40B4-BE49-F238E27FC236}">
                <a16:creationId xmlns:a16="http://schemas.microsoft.com/office/drawing/2014/main" id="{AA89EBD5-57E9-63A7-9F5C-45815E0C85A2}"/>
              </a:ext>
            </a:extLst>
          </p:cNvPr>
          <p:cNvSpPr txBox="1"/>
          <p:nvPr/>
        </p:nvSpPr>
        <p:spPr>
          <a:xfrm>
            <a:off x="-122667" y="5945387"/>
            <a:ext cx="8175812" cy="400110"/>
          </a:xfrm>
          <a:prstGeom prst="rect">
            <a:avLst/>
          </a:prstGeom>
          <a:noFill/>
        </p:spPr>
        <p:txBody>
          <a:bodyPr wrap="square" rtlCol="0">
            <a:spAutoFit/>
          </a:bodyPr>
          <a:lstStyle/>
          <a:p>
            <a:pPr lvl="0" algn="ctr"/>
            <a:r>
              <a:rPr lang="es-CL" altLang="es-CL" sz="2000" b="1" dirty="0">
                <a:solidFill>
                  <a:srgbClr val="25234F"/>
                </a:solidFill>
              </a:rPr>
              <a:t>FUENTE</a:t>
            </a:r>
            <a:r>
              <a:rPr lang="es-CL" altLang="es-CL" sz="2000" b="1" dirty="0">
                <a:solidFill>
                  <a:schemeClr val="bg1">
                    <a:lumMod val="85000"/>
                  </a:schemeClr>
                </a:solidFill>
              </a:rPr>
              <a:t>: </a:t>
            </a:r>
            <a:r>
              <a:rPr lang="es-ES" dirty="0">
                <a:hlinkClick r:id="rId8"/>
              </a:rPr>
              <a:t>http://www.doh.gov.cl/APR/AcercadeAPR/Paginas/Beneficiarios.aspx</a:t>
            </a:r>
            <a:endParaRPr lang="es-ES" dirty="0">
              <a:solidFill>
                <a:schemeClr val="bg1">
                  <a:lumMod val="85000"/>
                </a:schemeClr>
              </a:solidFill>
            </a:endParaRPr>
          </a:p>
        </p:txBody>
      </p:sp>
      <p:sp>
        <p:nvSpPr>
          <p:cNvPr id="47" name="CuadroTexto 46">
            <a:extLst>
              <a:ext uri="{FF2B5EF4-FFF2-40B4-BE49-F238E27FC236}">
                <a16:creationId xmlns:a16="http://schemas.microsoft.com/office/drawing/2014/main" id="{B6634A0A-41EE-E10C-CF17-BD6209E06609}"/>
              </a:ext>
            </a:extLst>
          </p:cNvPr>
          <p:cNvSpPr txBox="1"/>
          <p:nvPr/>
        </p:nvSpPr>
        <p:spPr>
          <a:xfrm>
            <a:off x="8937047" y="2967910"/>
            <a:ext cx="1762372" cy="646331"/>
          </a:xfrm>
          <a:prstGeom prst="rect">
            <a:avLst/>
          </a:prstGeom>
          <a:noFill/>
        </p:spPr>
        <p:txBody>
          <a:bodyPr wrap="square" rtlCol="0">
            <a:spAutoFit/>
          </a:bodyPr>
          <a:lstStyle/>
          <a:p>
            <a:pPr algn="ctr"/>
            <a:r>
              <a:rPr lang="es-ES" sz="3600" b="1" dirty="0">
                <a:solidFill>
                  <a:srgbClr val="34325D"/>
                </a:solidFill>
                <a:latin typeface="Conthrax Bold" panose="020B0807020201080204" pitchFamily="34" charset="0"/>
                <a:ea typeface="+mj-ea"/>
                <a:cs typeface="+mj-cs"/>
              </a:rPr>
              <a:t>DOH</a:t>
            </a:r>
            <a:endParaRPr lang="es-CL" sz="3600" b="1" dirty="0">
              <a:solidFill>
                <a:srgbClr val="34325D"/>
              </a:solidFill>
              <a:latin typeface="Conthrax Bold" panose="020B0807020201080204" pitchFamily="34" charset="0"/>
              <a:ea typeface="+mj-ea"/>
              <a:cs typeface="+mj-cs"/>
            </a:endParaRPr>
          </a:p>
        </p:txBody>
      </p:sp>
      <p:sp>
        <p:nvSpPr>
          <p:cNvPr id="48" name="CuadroTexto 47">
            <a:extLst>
              <a:ext uri="{FF2B5EF4-FFF2-40B4-BE49-F238E27FC236}">
                <a16:creationId xmlns:a16="http://schemas.microsoft.com/office/drawing/2014/main" id="{298DD5B1-C3C4-F51D-D0E1-4F4EE0CA813A}"/>
              </a:ext>
            </a:extLst>
          </p:cNvPr>
          <p:cNvSpPr txBox="1"/>
          <p:nvPr/>
        </p:nvSpPr>
        <p:spPr>
          <a:xfrm>
            <a:off x="8207297" y="4066840"/>
            <a:ext cx="2848555" cy="830997"/>
          </a:xfrm>
          <a:prstGeom prst="rect">
            <a:avLst/>
          </a:prstGeom>
          <a:noFill/>
          <a:ln w="38100">
            <a:solidFill>
              <a:srgbClr val="25234F"/>
            </a:solidFill>
          </a:ln>
        </p:spPr>
        <p:txBody>
          <a:bodyPr wrap="square" rtlCol="0">
            <a:spAutoFit/>
          </a:bodyPr>
          <a:lstStyle/>
          <a:p>
            <a:pPr algn="ctr"/>
            <a:r>
              <a:rPr lang="es-ES" sz="1600" b="1" dirty="0">
                <a:solidFill>
                  <a:srgbClr val="34325D"/>
                </a:solidFill>
                <a:latin typeface="Conthrax Bold" panose="020B0807020201080204" pitchFamily="34" charset="0"/>
                <a:ea typeface="+mj-ea"/>
                <a:cs typeface="+mj-cs"/>
              </a:rPr>
              <a:t>1.200 En proceso de normalización por la DOH</a:t>
            </a:r>
            <a:endParaRPr lang="es-CL" sz="1600" b="1" dirty="0">
              <a:solidFill>
                <a:srgbClr val="34325D"/>
              </a:solidFill>
              <a:latin typeface="Conthrax Bold" panose="020B0807020201080204" pitchFamily="34" charset="0"/>
              <a:ea typeface="+mj-ea"/>
              <a:cs typeface="+mj-cs"/>
            </a:endParaRPr>
          </a:p>
        </p:txBody>
      </p:sp>
      <p:sp>
        <p:nvSpPr>
          <p:cNvPr id="2" name="CuadroTexto 1">
            <a:extLst>
              <a:ext uri="{FF2B5EF4-FFF2-40B4-BE49-F238E27FC236}">
                <a16:creationId xmlns:a16="http://schemas.microsoft.com/office/drawing/2014/main" id="{BF46CDFA-22CF-A057-E1AF-EE1EA1169E32}"/>
              </a:ext>
            </a:extLst>
          </p:cNvPr>
          <p:cNvSpPr txBox="1"/>
          <p:nvPr/>
        </p:nvSpPr>
        <p:spPr>
          <a:xfrm>
            <a:off x="6193847" y="2550812"/>
            <a:ext cx="2743200" cy="830997"/>
          </a:xfrm>
          <a:prstGeom prst="rect">
            <a:avLst/>
          </a:prstGeom>
          <a:solidFill>
            <a:schemeClr val="bg1"/>
          </a:solidFill>
        </p:spPr>
        <p:txBody>
          <a:bodyPr wrap="square" rtlCol="0">
            <a:spAutoFit/>
          </a:bodyPr>
          <a:lstStyle/>
          <a:p>
            <a:r>
              <a:rPr lang="es-CL" sz="1600" dirty="0">
                <a:solidFill>
                  <a:srgbClr val="FF0000"/>
                </a:solidFill>
              </a:rPr>
              <a:t>2604 Sistemas APR en el país</a:t>
            </a:r>
          </a:p>
          <a:p>
            <a:r>
              <a:rPr lang="es-CL" sz="1600" dirty="0">
                <a:solidFill>
                  <a:srgbClr val="3BB7D5"/>
                </a:solidFill>
              </a:rPr>
              <a:t>2.204.156 Beneficiarios aproximadamente</a:t>
            </a:r>
          </a:p>
        </p:txBody>
      </p:sp>
    </p:spTree>
    <p:extLst>
      <p:ext uri="{BB962C8B-B14F-4D97-AF65-F5344CB8AC3E}">
        <p14:creationId xmlns:p14="http://schemas.microsoft.com/office/powerpoint/2010/main" val="1106608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64904" y="365127"/>
            <a:ext cx="8888896" cy="1325563"/>
          </a:xfrm>
        </p:spPr>
        <p:txBody>
          <a:bodyPr/>
          <a:lstStyle/>
          <a:p>
            <a:r>
              <a:rPr lang="es-CL" b="1" dirty="0">
                <a:solidFill>
                  <a:srgbClr val="34325D"/>
                </a:solidFill>
                <a:latin typeface="Conthrax Bold" panose="020B0807020201080204" pitchFamily="34" charset="0"/>
              </a:rPr>
              <a:t>Evolución de ventas</a:t>
            </a:r>
          </a:p>
        </p:txBody>
      </p:sp>
      <p:grpSp>
        <p:nvGrpSpPr>
          <p:cNvPr id="6" name="Group 1">
            <a:extLst>
              <a:ext uri="{FF2B5EF4-FFF2-40B4-BE49-F238E27FC236}">
                <a16:creationId xmlns:a16="http://schemas.microsoft.com/office/drawing/2014/main" id="{9431DE9C-A3FC-8F58-ED70-EBD63CEA5EC2}"/>
              </a:ext>
            </a:extLst>
          </p:cNvPr>
          <p:cNvGrpSpPr/>
          <p:nvPr/>
        </p:nvGrpSpPr>
        <p:grpSpPr>
          <a:xfrm>
            <a:off x="9161937" y="2702139"/>
            <a:ext cx="2309895" cy="2309896"/>
            <a:chOff x="2310042" y="3997423"/>
            <a:chExt cx="6161182" cy="6161182"/>
          </a:xfrm>
        </p:grpSpPr>
        <p:grpSp>
          <p:nvGrpSpPr>
            <p:cNvPr id="8" name="Group 59">
              <a:extLst>
                <a:ext uri="{FF2B5EF4-FFF2-40B4-BE49-F238E27FC236}">
                  <a16:creationId xmlns:a16="http://schemas.microsoft.com/office/drawing/2014/main" id="{2279C1FF-382B-7E15-A7E1-54ECB2F8B934}"/>
                </a:ext>
              </a:extLst>
            </p:cNvPr>
            <p:cNvGrpSpPr/>
            <p:nvPr/>
          </p:nvGrpSpPr>
          <p:grpSpPr>
            <a:xfrm>
              <a:off x="2310042" y="3997423"/>
              <a:ext cx="6161182" cy="6161182"/>
              <a:chOff x="652452" y="1752600"/>
              <a:chExt cx="2743200" cy="2743200"/>
            </a:xfrm>
          </p:grpSpPr>
          <p:sp>
            <p:nvSpPr>
              <p:cNvPr id="12" name="Oval 60">
                <a:extLst>
                  <a:ext uri="{FF2B5EF4-FFF2-40B4-BE49-F238E27FC236}">
                    <a16:creationId xmlns:a16="http://schemas.microsoft.com/office/drawing/2014/main" id="{88538502-87FF-CBE3-FADE-5024D9701DE0}"/>
                  </a:ext>
                </a:extLst>
              </p:cNvPr>
              <p:cNvSpPr/>
              <p:nvPr/>
            </p:nvSpPr>
            <p:spPr>
              <a:xfrm>
                <a:off x="652452" y="1752600"/>
                <a:ext cx="2743200" cy="2743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a:endParaRPr lang="en-US" sz="3600">
                  <a:solidFill>
                    <a:prstClr val="white"/>
                  </a:solidFill>
                  <a:latin typeface="Lato Light"/>
                </a:endParaRPr>
              </a:p>
            </p:txBody>
          </p:sp>
          <p:sp>
            <p:nvSpPr>
              <p:cNvPr id="13" name="Pie 3">
                <a:extLst>
                  <a:ext uri="{FF2B5EF4-FFF2-40B4-BE49-F238E27FC236}">
                    <a16:creationId xmlns:a16="http://schemas.microsoft.com/office/drawing/2014/main" id="{124DC6A2-3207-278E-C4A8-A9E64E49A5CA}"/>
                  </a:ext>
                </a:extLst>
              </p:cNvPr>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 fmla="*/ 1320675 w 1371688"/>
                  <a:gd name="connsiteY0" fmla="*/ 0 h 1495800"/>
                  <a:gd name="connsiteX1" fmla="*/ 783889 w 1371688"/>
                  <a:gd name="connsiteY1" fmla="*/ 1495800 h 1495800"/>
                  <a:gd name="connsiteX2" fmla="*/ 0 w 1371688"/>
                  <a:gd name="connsiteY2" fmla="*/ 370276 h 1495800"/>
                  <a:gd name="connsiteX3" fmla="*/ 457891 w 1371688"/>
                  <a:gd name="connsiteY3" fmla="*/ 206990 h 1495800"/>
                  <a:gd name="connsiteX4" fmla="*/ 1320675 w 1371688"/>
                  <a:gd name="connsiteY4" fmla="*/ 0 h 1495800"/>
                  <a:gd name="connsiteX0" fmla="*/ 1320675 w 1371688"/>
                  <a:gd name="connsiteY0" fmla="*/ 354985 h 1850785"/>
                  <a:gd name="connsiteX1" fmla="*/ 783889 w 1371688"/>
                  <a:gd name="connsiteY1" fmla="*/ 1850785 h 1850785"/>
                  <a:gd name="connsiteX2" fmla="*/ 0 w 1371688"/>
                  <a:gd name="connsiteY2" fmla="*/ 725261 h 1850785"/>
                  <a:gd name="connsiteX3" fmla="*/ 667441 w 1371688"/>
                  <a:gd name="connsiteY3" fmla="*/ 0 h 1850785"/>
                  <a:gd name="connsiteX4" fmla="*/ 1320675 w 1371688"/>
                  <a:gd name="connsiteY4" fmla="*/ 354985 h 1850785"/>
                  <a:gd name="connsiteX0" fmla="*/ 1587375 w 1638388"/>
                  <a:gd name="connsiteY0" fmla="*/ 354985 h 1850785"/>
                  <a:gd name="connsiteX1" fmla="*/ 1050589 w 1638388"/>
                  <a:gd name="connsiteY1" fmla="*/ 1850785 h 1850785"/>
                  <a:gd name="connsiteX2" fmla="*/ 0 w 1638388"/>
                  <a:gd name="connsiteY2" fmla="*/ 953861 h 1850785"/>
                  <a:gd name="connsiteX3" fmla="*/ 934141 w 1638388"/>
                  <a:gd name="connsiteY3" fmla="*/ 0 h 1850785"/>
                  <a:gd name="connsiteX4" fmla="*/ 1587375 w 1638388"/>
                  <a:gd name="connsiteY4" fmla="*/ 354985 h 185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a:endParaRPr lang="en-US" sz="3600">
                  <a:solidFill>
                    <a:srgbClr val="445469"/>
                  </a:solidFill>
                  <a:latin typeface="Lato Light"/>
                </a:endParaRPr>
              </a:p>
            </p:txBody>
          </p:sp>
          <p:sp>
            <p:nvSpPr>
              <p:cNvPr id="14" name="Oval 62">
                <a:extLst>
                  <a:ext uri="{FF2B5EF4-FFF2-40B4-BE49-F238E27FC236}">
                    <a16:creationId xmlns:a16="http://schemas.microsoft.com/office/drawing/2014/main" id="{CB85A155-F3EA-BB96-A4D0-CD98F108AA13}"/>
                  </a:ext>
                </a:extLst>
              </p:cNvPr>
              <p:cNvSpPr/>
              <p:nvPr/>
            </p:nvSpPr>
            <p:spPr>
              <a:xfrm>
                <a:off x="1018212" y="2118360"/>
                <a:ext cx="2011680" cy="20116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434"/>
                <a:endParaRPr lang="en-US" sz="3600">
                  <a:solidFill>
                    <a:prstClr val="white"/>
                  </a:solidFill>
                  <a:latin typeface="Lato Light"/>
                </a:endParaRPr>
              </a:p>
            </p:txBody>
          </p:sp>
        </p:grpSp>
        <p:sp>
          <p:nvSpPr>
            <p:cNvPr id="11" name="Content Placeholder 2">
              <a:extLst>
                <a:ext uri="{FF2B5EF4-FFF2-40B4-BE49-F238E27FC236}">
                  <a16:creationId xmlns:a16="http://schemas.microsoft.com/office/drawing/2014/main" id="{ABA2C40C-2314-9172-FCA6-AD86E8B2EEDC}"/>
                </a:ext>
              </a:extLst>
            </p:cNvPr>
            <p:cNvSpPr txBox="1">
              <a:spLocks/>
            </p:cNvSpPr>
            <p:nvPr/>
          </p:nvSpPr>
          <p:spPr bwMode="auto">
            <a:xfrm>
              <a:off x="3579439" y="5604372"/>
              <a:ext cx="3605261" cy="2577725"/>
            </a:xfrm>
            <a:prstGeom prst="rect">
              <a:avLst/>
            </a:prstGeom>
          </p:spPr>
          <p:txBody>
            <a:bodyPr wrap="none">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000" b="1" dirty="0">
                  <a:solidFill>
                    <a:prstClr val="white"/>
                  </a:solidFill>
                  <a:latin typeface="Lato Regular"/>
                  <a:cs typeface="Lato Regular"/>
                </a:rPr>
                <a:t>$140</a:t>
              </a:r>
              <a:endParaRPr lang="en-US" b="1" dirty="0">
                <a:solidFill>
                  <a:prstClr val="white"/>
                </a:solidFill>
                <a:latin typeface="Lato Regular"/>
                <a:cs typeface="Lato Regular"/>
              </a:endParaRPr>
            </a:p>
            <a:p>
              <a:pPr marL="0" indent="0" algn="ctr">
                <a:buNone/>
                <a:defRPr/>
              </a:pPr>
              <a:r>
                <a:rPr lang="en-US" b="1" dirty="0">
                  <a:solidFill>
                    <a:prstClr val="white"/>
                  </a:solidFill>
                  <a:latin typeface="Lato Regular"/>
                  <a:cs typeface="Lato Regular"/>
                </a:rPr>
                <a:t>MILLIONS</a:t>
              </a:r>
            </a:p>
          </p:txBody>
        </p:sp>
      </p:grpSp>
      <p:sp>
        <p:nvSpPr>
          <p:cNvPr id="15" name="Content Placeholder 2">
            <a:extLst>
              <a:ext uri="{FF2B5EF4-FFF2-40B4-BE49-F238E27FC236}">
                <a16:creationId xmlns:a16="http://schemas.microsoft.com/office/drawing/2014/main" id="{460786BC-F2C7-5747-20CC-99EEB1E455D6}"/>
              </a:ext>
            </a:extLst>
          </p:cNvPr>
          <p:cNvSpPr txBox="1">
            <a:spLocks/>
          </p:cNvSpPr>
          <p:nvPr/>
        </p:nvSpPr>
        <p:spPr>
          <a:xfrm>
            <a:off x="8858255" y="5041086"/>
            <a:ext cx="2910837" cy="895550"/>
          </a:xfrm>
          <a:prstGeom prst="rect">
            <a:avLst/>
          </a:prstGeom>
        </p:spPr>
        <p:txBody>
          <a:bodyPr vert="horz" lIns="182877" tIns="91439" rIns="182877" bIns="91439"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800">
              <a:buNone/>
            </a:pPr>
            <a:r>
              <a:rPr lang="es-CL" sz="1800" dirty="0">
                <a:solidFill>
                  <a:srgbClr val="ED423D"/>
                </a:solidFill>
                <a:latin typeface="Montserrat Light"/>
              </a:rPr>
              <a:t>Acumulado</a:t>
            </a:r>
            <a:br>
              <a:rPr lang="es-CL" b="1" dirty="0">
                <a:solidFill>
                  <a:srgbClr val="272E3A"/>
                </a:solidFill>
                <a:latin typeface="Montserrat Light"/>
              </a:rPr>
            </a:br>
            <a:r>
              <a:rPr lang="es-CL" sz="1200" dirty="0">
                <a:solidFill>
                  <a:srgbClr val="272E3A"/>
                </a:solidFill>
                <a:latin typeface="Montserrat Light"/>
              </a:rPr>
              <a:t>Total ventas2022</a:t>
            </a:r>
          </a:p>
        </p:txBody>
      </p:sp>
      <p:graphicFrame>
        <p:nvGraphicFramePr>
          <p:cNvPr id="16" name="Gráfico 15">
            <a:extLst>
              <a:ext uri="{FF2B5EF4-FFF2-40B4-BE49-F238E27FC236}">
                <a16:creationId xmlns:a16="http://schemas.microsoft.com/office/drawing/2014/main" id="{A7F90E52-5174-338F-E6EC-74F0AEEBA9C6}"/>
              </a:ext>
            </a:extLst>
          </p:cNvPr>
          <p:cNvGraphicFramePr>
            <a:graphicFrameLocks/>
          </p:cNvGraphicFramePr>
          <p:nvPr>
            <p:extLst>
              <p:ext uri="{D42A27DB-BD31-4B8C-83A1-F6EECF244321}">
                <p14:modId xmlns:p14="http://schemas.microsoft.com/office/powerpoint/2010/main" val="2930320627"/>
              </p:ext>
            </p:extLst>
          </p:nvPr>
        </p:nvGraphicFramePr>
        <p:xfrm>
          <a:off x="332593" y="1920072"/>
          <a:ext cx="8745381" cy="4211066"/>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upo 9">
            <a:extLst>
              <a:ext uri="{FF2B5EF4-FFF2-40B4-BE49-F238E27FC236}">
                <a16:creationId xmlns:a16="http://schemas.microsoft.com/office/drawing/2014/main" id="{5CC26A45-41FD-4476-46BF-0ECB0372F6D1}"/>
              </a:ext>
            </a:extLst>
          </p:cNvPr>
          <p:cNvGrpSpPr/>
          <p:nvPr/>
        </p:nvGrpSpPr>
        <p:grpSpPr>
          <a:xfrm>
            <a:off x="6487731" y="1806589"/>
            <a:ext cx="2982192" cy="960107"/>
            <a:chOff x="9209808" y="2380509"/>
            <a:chExt cx="2982192" cy="960107"/>
          </a:xfrm>
        </p:grpSpPr>
        <p:sp>
          <p:nvSpPr>
            <p:cNvPr id="4" name="Right Arrow 3"/>
            <p:cNvSpPr/>
            <p:nvPr/>
          </p:nvSpPr>
          <p:spPr>
            <a:xfrm>
              <a:off x="9227144" y="2380509"/>
              <a:ext cx="2448272" cy="960107"/>
            </a:xfrm>
            <a:prstGeom prst="rightArrow">
              <a:avLst>
                <a:gd name="adj1" fmla="val 58597"/>
                <a:gd name="adj2" fmla="val 50000"/>
              </a:avLst>
            </a:prstGeom>
            <a:solidFill>
              <a:srgbClr val="3432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200">
                <a:solidFill>
                  <a:prstClr val="white"/>
                </a:solidFill>
                <a:latin typeface="Open Sans Light"/>
              </a:endParaRPr>
            </a:p>
          </p:txBody>
        </p:sp>
        <p:sp>
          <p:nvSpPr>
            <p:cNvPr id="7" name="TextBox 6"/>
            <p:cNvSpPr txBox="1"/>
            <p:nvPr/>
          </p:nvSpPr>
          <p:spPr>
            <a:xfrm>
              <a:off x="9209808" y="2570753"/>
              <a:ext cx="2982192" cy="581313"/>
            </a:xfrm>
            <a:prstGeom prst="rect">
              <a:avLst/>
            </a:prstGeom>
            <a:noFill/>
          </p:spPr>
          <p:txBody>
            <a:bodyPr wrap="square" rtlCol="0">
              <a:spAutoFit/>
            </a:bodyPr>
            <a:lstStyle/>
            <a:p>
              <a:pPr defTabSz="1219170">
                <a:lnSpc>
                  <a:spcPct val="85000"/>
                </a:lnSpc>
              </a:pPr>
              <a:r>
                <a:rPr lang="en-US" sz="2133" dirty="0">
                  <a:solidFill>
                    <a:prstClr val="white"/>
                  </a:solidFill>
                  <a:latin typeface="Open Sans Light"/>
                </a:rPr>
                <a:t>110% Growth</a:t>
              </a:r>
              <a:br>
                <a:rPr lang="en-US" sz="2133" dirty="0">
                  <a:solidFill>
                    <a:prstClr val="white"/>
                  </a:solidFill>
                  <a:latin typeface="Open Sans Light"/>
                </a:rPr>
              </a:br>
              <a:r>
                <a:rPr lang="en-US" sz="1600" dirty="0">
                  <a:solidFill>
                    <a:prstClr val="white"/>
                  </a:solidFill>
                  <a:latin typeface="Open Sans Light"/>
                </a:rPr>
                <a:t>in last  6 months</a:t>
              </a:r>
            </a:p>
          </p:txBody>
        </p:sp>
      </p:grpSp>
    </p:spTree>
    <p:custDataLst>
      <p:tags r:id="rId1"/>
    </p:custDataLst>
    <p:extLst>
      <p:ext uri="{BB962C8B-B14F-4D97-AF65-F5344CB8AC3E}">
        <p14:creationId xmlns:p14="http://schemas.microsoft.com/office/powerpoint/2010/main" val="202801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8" name="Título 1">
            <a:extLst>
              <a:ext uri="{FF2B5EF4-FFF2-40B4-BE49-F238E27FC236}">
                <a16:creationId xmlns:a16="http://schemas.microsoft.com/office/drawing/2014/main" id="{E3D6B666-491C-E38C-4FEE-8DFD149FAC1B}"/>
              </a:ext>
            </a:extLst>
          </p:cNvPr>
          <p:cNvSpPr>
            <a:spLocks noGrp="1"/>
          </p:cNvSpPr>
          <p:nvPr>
            <p:ph type="title"/>
          </p:nvPr>
        </p:nvSpPr>
        <p:spPr>
          <a:xfrm>
            <a:off x="7136296" y="1341783"/>
            <a:ext cx="4323521" cy="3250095"/>
          </a:xfrm>
        </p:spPr>
        <p:txBody>
          <a:bodyPr/>
          <a:lstStyle/>
          <a:p>
            <a:pPr algn="ctr"/>
            <a:r>
              <a:rPr lang="es-ES" sz="3600" dirty="0">
                <a:solidFill>
                  <a:srgbClr val="25234F"/>
                </a:solidFill>
                <a:latin typeface="Conthrax Bold" panose="020B0807020201080204" pitchFamily="34" charset="0"/>
              </a:rPr>
              <a:t>Beber agua</a:t>
            </a:r>
          </a:p>
        </p:txBody>
      </p:sp>
      <p:pic>
        <p:nvPicPr>
          <p:cNvPr id="3" name="Imagen 2">
            <a:extLst>
              <a:ext uri="{FF2B5EF4-FFF2-40B4-BE49-F238E27FC236}">
                <a16:creationId xmlns:a16="http://schemas.microsoft.com/office/drawing/2014/main" id="{AC1CBAA6-509B-DACD-237D-AB65EFF723AC}"/>
              </a:ext>
            </a:extLst>
          </p:cNvPr>
          <p:cNvPicPr>
            <a:picLocks noChangeAspect="1"/>
          </p:cNvPicPr>
          <p:nvPr/>
        </p:nvPicPr>
        <p:blipFill>
          <a:blip r:embed="rId5"/>
          <a:srcRect/>
          <a:stretch/>
        </p:blipFill>
        <p:spPr>
          <a:xfrm>
            <a:off x="448876" y="1341783"/>
            <a:ext cx="6687420" cy="4458280"/>
          </a:xfrm>
          <a:prstGeom prst="rect">
            <a:avLst/>
          </a:prstGeom>
        </p:spPr>
      </p:pic>
    </p:spTree>
    <p:extLst>
      <p:ext uri="{BB962C8B-B14F-4D97-AF65-F5344CB8AC3E}">
        <p14:creationId xmlns:p14="http://schemas.microsoft.com/office/powerpoint/2010/main" val="285132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EE674AEF-92B0-D055-1A50-9CF51E3E7493}"/>
              </a:ext>
            </a:extLst>
          </p:cNvPr>
          <p:cNvPicPr>
            <a:picLocks noChangeAspect="1"/>
          </p:cNvPicPr>
          <p:nvPr/>
        </p:nvPicPr>
        <p:blipFill rotWithShape="1">
          <a:blip r:embed="rId2"/>
          <a:srcRect r="14999"/>
          <a:stretch/>
        </p:blipFill>
        <p:spPr>
          <a:xfrm>
            <a:off x="4196096" y="0"/>
            <a:ext cx="7995904" cy="6858000"/>
          </a:xfrm>
          <a:prstGeom prst="rect">
            <a:avLst/>
          </a:prstGeom>
        </p:spPr>
      </p:pic>
      <p:grpSp>
        <p:nvGrpSpPr>
          <p:cNvPr id="6" name="Group 5">
            <a:extLst>
              <a:ext uri="{FF2B5EF4-FFF2-40B4-BE49-F238E27FC236}">
                <a16:creationId xmlns:a16="http://schemas.microsoft.com/office/drawing/2014/main" id="{8319935E-4D50-4513-840D-90636B306E4C}"/>
              </a:ext>
            </a:extLst>
          </p:cNvPr>
          <p:cNvGrpSpPr/>
          <p:nvPr/>
        </p:nvGrpSpPr>
        <p:grpSpPr>
          <a:xfrm>
            <a:off x="0" y="-15292"/>
            <a:ext cx="11041016" cy="6904196"/>
            <a:chOff x="0" y="-30686"/>
            <a:chExt cx="22084908" cy="13711624"/>
          </a:xfrm>
        </p:grpSpPr>
        <p:sp>
          <p:nvSpPr>
            <p:cNvPr id="4" name="Freeform: Shape 3">
              <a:extLst>
                <a:ext uri="{FF2B5EF4-FFF2-40B4-BE49-F238E27FC236}">
                  <a16:creationId xmlns:a16="http://schemas.microsoft.com/office/drawing/2014/main" id="{3AFDA033-2136-4B63-A4B6-212642B2D5F6}"/>
                </a:ext>
              </a:extLst>
            </p:cNvPr>
            <p:cNvSpPr/>
            <p:nvPr/>
          </p:nvSpPr>
          <p:spPr>
            <a:xfrm>
              <a:off x="607261" y="-30686"/>
              <a:ext cx="21477647" cy="13711624"/>
            </a:xfrm>
            <a:custGeom>
              <a:avLst/>
              <a:gdLst>
                <a:gd name="connsiteX0" fmla="*/ 22512 w 18700339"/>
                <a:gd name="connsiteY0" fmla="*/ 22512 h 11916591"/>
                <a:gd name="connsiteX1" fmla="*/ 22512 w 18700339"/>
                <a:gd name="connsiteY1" fmla="*/ 11896181 h 11916591"/>
                <a:gd name="connsiteX2" fmla="*/ 18696138 w 18700339"/>
                <a:gd name="connsiteY2" fmla="*/ 11896481 h 11916591"/>
                <a:gd name="connsiteX3" fmla="*/ 13584010 w 18700339"/>
                <a:gd name="connsiteY3" fmla="*/ 10945855 h 11916591"/>
                <a:gd name="connsiteX4" fmla="*/ 10679004 w 18700339"/>
                <a:gd name="connsiteY4" fmla="*/ 10003634 h 11916591"/>
                <a:gd name="connsiteX5" fmla="*/ 10035749 w 18700339"/>
                <a:gd name="connsiteY5" fmla="*/ 7730176 h 11916591"/>
                <a:gd name="connsiteX6" fmla="*/ 9074317 w 18700339"/>
                <a:gd name="connsiteY6" fmla="*/ 6638172 h 11916591"/>
                <a:gd name="connsiteX7" fmla="*/ 9657240 w 18700339"/>
                <a:gd name="connsiteY7" fmla="*/ 5390982 h 11916591"/>
                <a:gd name="connsiteX8" fmla="*/ 10007232 w 18700339"/>
                <a:gd name="connsiteY8" fmla="*/ 4105671 h 11916591"/>
                <a:gd name="connsiteX9" fmla="*/ 9447423 w 18700339"/>
                <a:gd name="connsiteY9" fmla="*/ 3592687 h 11916591"/>
                <a:gd name="connsiteX10" fmla="*/ 9339064 w 18700339"/>
                <a:gd name="connsiteY10" fmla="*/ 2426843 h 11916591"/>
                <a:gd name="connsiteX11" fmla="*/ 10195738 w 18700339"/>
                <a:gd name="connsiteY11" fmla="*/ 1545855 h 11916591"/>
                <a:gd name="connsiteX12" fmla="*/ 12034854 w 18700339"/>
                <a:gd name="connsiteY12" fmla="*/ 1294016 h 11916591"/>
                <a:gd name="connsiteX13" fmla="*/ 13740997 w 18700339"/>
                <a:gd name="connsiteY13" fmla="*/ 2748921 h 11916591"/>
                <a:gd name="connsiteX14" fmla="*/ 14815291 w 18700339"/>
                <a:gd name="connsiteY14" fmla="*/ 32418 h 11916591"/>
                <a:gd name="connsiteX15" fmla="*/ 22512 w 18700339"/>
                <a:gd name="connsiteY15" fmla="*/ 22512 h 1191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700339" h="11916591">
                  <a:moveTo>
                    <a:pt x="22512" y="22512"/>
                  </a:moveTo>
                  <a:lnTo>
                    <a:pt x="22512" y="11896181"/>
                  </a:lnTo>
                  <a:lnTo>
                    <a:pt x="18696138" y="11896481"/>
                  </a:lnTo>
                  <a:cubicBezTo>
                    <a:pt x="18475814" y="9786914"/>
                    <a:pt x="15068330" y="10444878"/>
                    <a:pt x="13584010" y="10945855"/>
                  </a:cubicBezTo>
                  <a:cubicBezTo>
                    <a:pt x="11823537" y="11539884"/>
                    <a:pt x="11027797" y="10513616"/>
                    <a:pt x="10679004" y="10003634"/>
                  </a:cubicBezTo>
                  <a:cubicBezTo>
                    <a:pt x="10229056" y="9345369"/>
                    <a:pt x="10543929" y="8344916"/>
                    <a:pt x="10035749" y="7730176"/>
                  </a:cubicBezTo>
                  <a:cubicBezTo>
                    <a:pt x="9721775" y="7350166"/>
                    <a:pt x="9178174" y="7119038"/>
                    <a:pt x="9074317" y="6638172"/>
                  </a:cubicBezTo>
                  <a:cubicBezTo>
                    <a:pt x="8973462" y="6172314"/>
                    <a:pt x="9344466" y="5752082"/>
                    <a:pt x="9657240" y="5390982"/>
                  </a:cubicBezTo>
                  <a:cubicBezTo>
                    <a:pt x="9970012" y="5029883"/>
                    <a:pt x="10261174" y="4509995"/>
                    <a:pt x="10007232" y="4105671"/>
                  </a:cubicBezTo>
                  <a:cubicBezTo>
                    <a:pt x="9872158" y="3890752"/>
                    <a:pt x="9617918" y="3781192"/>
                    <a:pt x="9447423" y="3592687"/>
                  </a:cubicBezTo>
                  <a:cubicBezTo>
                    <a:pt x="9169170" y="3285017"/>
                    <a:pt x="9161065" y="2800849"/>
                    <a:pt x="9339064" y="2426843"/>
                  </a:cubicBezTo>
                  <a:cubicBezTo>
                    <a:pt x="9516761" y="2052836"/>
                    <a:pt x="9847545" y="1772480"/>
                    <a:pt x="10195738" y="1545855"/>
                  </a:cubicBezTo>
                  <a:cubicBezTo>
                    <a:pt x="10743840" y="1188958"/>
                    <a:pt x="11439624" y="1022366"/>
                    <a:pt x="12034854" y="1294016"/>
                  </a:cubicBezTo>
                  <a:cubicBezTo>
                    <a:pt x="12879521" y="1679429"/>
                    <a:pt x="12971371" y="2657970"/>
                    <a:pt x="13740997" y="2748921"/>
                  </a:cubicBezTo>
                  <a:cubicBezTo>
                    <a:pt x="14417572" y="2829065"/>
                    <a:pt x="15340881" y="1919262"/>
                    <a:pt x="14815291" y="32418"/>
                  </a:cubicBezTo>
                  <a:lnTo>
                    <a:pt x="22512" y="22512"/>
                  </a:lnTo>
                  <a:close/>
                </a:path>
              </a:pathLst>
            </a:custGeom>
            <a:solidFill>
              <a:schemeClr val="bg1"/>
            </a:solidFill>
            <a:ln w="9525" cap="flat">
              <a:noFill/>
              <a:prstDash val="solid"/>
              <a:miter/>
            </a:ln>
          </p:spPr>
          <p:txBody>
            <a:bodyPr rtlCol="0" anchor="ctr"/>
            <a:lstStyle/>
            <a:p>
              <a:pPr defTabSz="1219017">
                <a:defRPr/>
              </a:pPr>
              <a:endParaRPr lang="en-US" sz="2400" dirty="0">
                <a:solidFill>
                  <a:srgbClr val="000000"/>
                </a:solidFill>
                <a:latin typeface="Montserrat Light"/>
              </a:endParaRPr>
            </a:p>
          </p:txBody>
        </p:sp>
        <p:sp>
          <p:nvSpPr>
            <p:cNvPr id="5" name="Rectangle 4">
              <a:extLst>
                <a:ext uri="{FF2B5EF4-FFF2-40B4-BE49-F238E27FC236}">
                  <a16:creationId xmlns:a16="http://schemas.microsoft.com/office/drawing/2014/main" id="{B33A30BA-460F-406B-A782-522972349273}"/>
                </a:ext>
              </a:extLst>
            </p:cNvPr>
            <p:cNvSpPr/>
            <p:nvPr/>
          </p:nvSpPr>
          <p:spPr>
            <a:xfrm>
              <a:off x="0" y="0"/>
              <a:ext cx="2667000" cy="1363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defRPr/>
              </a:pPr>
              <a:endParaRPr lang="en-US" sz="2400" dirty="0">
                <a:solidFill>
                  <a:srgbClr val="FFFFFF"/>
                </a:solidFill>
                <a:latin typeface="Montserrat Light"/>
              </a:endParaRPr>
            </a:p>
          </p:txBody>
        </p:sp>
      </p:grpSp>
      <p:sp>
        <p:nvSpPr>
          <p:cNvPr id="10" name="TextBox 9">
            <a:extLst>
              <a:ext uri="{FF2B5EF4-FFF2-40B4-BE49-F238E27FC236}">
                <a16:creationId xmlns:a16="http://schemas.microsoft.com/office/drawing/2014/main" id="{3BA2318C-FB93-4756-BBF9-3696953BB831}"/>
              </a:ext>
            </a:extLst>
          </p:cNvPr>
          <p:cNvSpPr txBox="1"/>
          <p:nvPr/>
        </p:nvSpPr>
        <p:spPr>
          <a:xfrm>
            <a:off x="714187" y="1689193"/>
            <a:ext cx="5799707" cy="1569404"/>
          </a:xfrm>
          <a:prstGeom prst="rect">
            <a:avLst/>
          </a:prstGeom>
          <a:noFill/>
        </p:spPr>
        <p:txBody>
          <a:bodyPr wrap="square" rtlCol="0">
            <a:spAutoFit/>
          </a:bodyPr>
          <a:lstStyle/>
          <a:p>
            <a:pPr defTabSz="1219017">
              <a:defRPr/>
            </a:pPr>
            <a:r>
              <a:rPr lang="en-US" sz="3999" b="1" spc="300" dirty="0">
                <a:solidFill>
                  <a:srgbClr val="FFFFFF">
                    <a:lumMod val="75000"/>
                  </a:srgbClr>
                </a:solidFill>
                <a:latin typeface="Montserrat"/>
              </a:rPr>
              <a:t>NUESTRO</a:t>
            </a:r>
            <a:r>
              <a:rPr lang="en-US" sz="4799" b="1" spc="300" dirty="0">
                <a:solidFill>
                  <a:srgbClr val="000000"/>
                </a:solidFill>
                <a:latin typeface="Montserrat"/>
              </a:rPr>
              <a:t>  </a:t>
            </a:r>
          </a:p>
          <a:p>
            <a:pPr defTabSz="1219017">
              <a:defRPr/>
            </a:pPr>
            <a:r>
              <a:rPr lang="en-US" sz="4799" b="1" spc="300" dirty="0">
                <a:solidFill>
                  <a:srgbClr val="25234F"/>
                </a:solidFill>
                <a:latin typeface="Montserrat"/>
              </a:rPr>
              <a:t>EQUIPO</a:t>
            </a:r>
          </a:p>
        </p:txBody>
      </p:sp>
      <p:sp>
        <p:nvSpPr>
          <p:cNvPr id="20" name="Freeform: Shape 2">
            <a:extLst>
              <a:ext uri="{FF2B5EF4-FFF2-40B4-BE49-F238E27FC236}">
                <a16:creationId xmlns:a16="http://schemas.microsoft.com/office/drawing/2014/main" id="{A6AF20F3-2C84-32F9-F983-52DC3A24A6D1}"/>
              </a:ext>
            </a:extLst>
          </p:cNvPr>
          <p:cNvSpPr/>
          <p:nvPr/>
        </p:nvSpPr>
        <p:spPr>
          <a:xfrm>
            <a:off x="759654" y="3524843"/>
            <a:ext cx="656778" cy="656778"/>
          </a:xfrm>
          <a:custGeom>
            <a:avLst/>
            <a:gdLst>
              <a:gd name="connsiteX0" fmla="*/ 275860 w 317079"/>
              <a:gd name="connsiteY0" fmla="*/ 165411 h 317079"/>
              <a:gd name="connsiteX1" fmla="*/ 165411 w 317079"/>
              <a:gd name="connsiteY1" fmla="*/ 275861 h 317079"/>
              <a:gd name="connsiteX2" fmla="*/ 54962 w 317079"/>
              <a:gd name="connsiteY2" fmla="*/ 165411 h 317079"/>
              <a:gd name="connsiteX3" fmla="*/ 165411 w 317079"/>
              <a:gd name="connsiteY3" fmla="*/ 54962 h 317079"/>
              <a:gd name="connsiteX4" fmla="*/ 275860 w 317079"/>
              <a:gd name="connsiteY4" fmla="*/ 165411 h 317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79" h="317079">
                <a:moveTo>
                  <a:pt x="275860" y="165411"/>
                </a:moveTo>
                <a:cubicBezTo>
                  <a:pt x="275860" y="226449"/>
                  <a:pt x="226449" y="275861"/>
                  <a:pt x="165411" y="275861"/>
                </a:cubicBezTo>
                <a:cubicBezTo>
                  <a:pt x="104373" y="275861"/>
                  <a:pt x="54962" y="226449"/>
                  <a:pt x="54962" y="165411"/>
                </a:cubicBezTo>
                <a:cubicBezTo>
                  <a:pt x="54962" y="104374"/>
                  <a:pt x="104373" y="54962"/>
                  <a:pt x="165411" y="54962"/>
                </a:cubicBezTo>
                <a:cubicBezTo>
                  <a:pt x="226449" y="54962"/>
                  <a:pt x="275860" y="104374"/>
                  <a:pt x="275860" y="165411"/>
                </a:cubicBezTo>
                <a:close/>
              </a:path>
            </a:pathLst>
          </a:custGeom>
          <a:solidFill>
            <a:schemeClr val="accent2"/>
          </a:solidFill>
          <a:ln w="26417" cap="flat">
            <a:noFill/>
            <a:prstDash val="solid"/>
            <a:miter/>
          </a:ln>
        </p:spPr>
        <p:txBody>
          <a:bodyPr rtlCol="0" anchor="ctr"/>
          <a:lstStyle/>
          <a:p>
            <a:pPr defTabSz="1219017">
              <a:defRPr/>
            </a:pPr>
            <a:endParaRPr lang="en-US" sz="2400">
              <a:solidFill>
                <a:srgbClr val="000000"/>
              </a:solidFill>
              <a:latin typeface="Montserrat Light"/>
            </a:endParaRPr>
          </a:p>
        </p:txBody>
      </p:sp>
      <p:sp>
        <p:nvSpPr>
          <p:cNvPr id="21" name="Freeform: Shape 3">
            <a:extLst>
              <a:ext uri="{FF2B5EF4-FFF2-40B4-BE49-F238E27FC236}">
                <a16:creationId xmlns:a16="http://schemas.microsoft.com/office/drawing/2014/main" id="{012D92E2-F854-25A7-C693-6BBC885E2798}"/>
              </a:ext>
            </a:extLst>
          </p:cNvPr>
          <p:cNvSpPr/>
          <p:nvPr/>
        </p:nvSpPr>
        <p:spPr>
          <a:xfrm>
            <a:off x="946834" y="3662767"/>
            <a:ext cx="273657" cy="383121"/>
          </a:xfrm>
          <a:custGeom>
            <a:avLst/>
            <a:gdLst>
              <a:gd name="connsiteX0" fmla="*/ 67380 w 132116"/>
              <a:gd name="connsiteY0" fmla="*/ 77950 h 184962"/>
              <a:gd name="connsiteX1" fmla="*/ 67380 w 132116"/>
              <a:gd name="connsiteY1" fmla="*/ 140574 h 184962"/>
              <a:gd name="connsiteX2" fmla="*/ 93012 w 132116"/>
              <a:gd name="connsiteY2" fmla="*/ 140574 h 184962"/>
              <a:gd name="connsiteX3" fmla="*/ 93012 w 132116"/>
              <a:gd name="connsiteY3" fmla="*/ 54962 h 184962"/>
              <a:gd name="connsiteX4" fmla="*/ 54962 w 132116"/>
              <a:gd name="connsiteY4" fmla="*/ 54962 h 184962"/>
              <a:gd name="connsiteX5" fmla="*/ 54962 w 132116"/>
              <a:gd name="connsiteY5" fmla="*/ 77950 h 1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16" h="184962">
                <a:moveTo>
                  <a:pt x="67380" y="77950"/>
                </a:moveTo>
                <a:lnTo>
                  <a:pt x="67380" y="140574"/>
                </a:lnTo>
                <a:lnTo>
                  <a:pt x="93012" y="140574"/>
                </a:lnTo>
                <a:lnTo>
                  <a:pt x="93012" y="54962"/>
                </a:lnTo>
                <a:lnTo>
                  <a:pt x="54962" y="54962"/>
                </a:lnTo>
                <a:lnTo>
                  <a:pt x="54962" y="77950"/>
                </a:lnTo>
                <a:close/>
              </a:path>
            </a:pathLst>
          </a:custGeom>
          <a:solidFill>
            <a:srgbClr val="FFFFFF"/>
          </a:solidFill>
          <a:ln w="26417" cap="flat">
            <a:noFill/>
            <a:prstDash val="solid"/>
            <a:miter/>
          </a:ln>
        </p:spPr>
        <p:txBody>
          <a:bodyPr rtlCol="0" anchor="ctr"/>
          <a:lstStyle/>
          <a:p>
            <a:pPr defTabSz="1219017">
              <a:defRPr/>
            </a:pPr>
            <a:endParaRPr lang="es-CL" sz="2400">
              <a:solidFill>
                <a:srgbClr val="000000"/>
              </a:solidFill>
              <a:latin typeface="Montserrat Light"/>
            </a:endParaRPr>
          </a:p>
        </p:txBody>
      </p:sp>
      <p:sp>
        <p:nvSpPr>
          <p:cNvPr id="22" name="Freeform: Shape 4">
            <a:extLst>
              <a:ext uri="{FF2B5EF4-FFF2-40B4-BE49-F238E27FC236}">
                <a16:creationId xmlns:a16="http://schemas.microsoft.com/office/drawing/2014/main" id="{30782B27-E1F2-D472-DAAF-864E5F73F0A4}"/>
              </a:ext>
            </a:extLst>
          </p:cNvPr>
          <p:cNvSpPr/>
          <p:nvPr/>
        </p:nvSpPr>
        <p:spPr>
          <a:xfrm>
            <a:off x="759654" y="4300389"/>
            <a:ext cx="656778" cy="656778"/>
          </a:xfrm>
          <a:custGeom>
            <a:avLst/>
            <a:gdLst>
              <a:gd name="connsiteX0" fmla="*/ 275860 w 317079"/>
              <a:gd name="connsiteY0" fmla="*/ 165411 h 317079"/>
              <a:gd name="connsiteX1" fmla="*/ 165411 w 317079"/>
              <a:gd name="connsiteY1" fmla="*/ 275861 h 317079"/>
              <a:gd name="connsiteX2" fmla="*/ 54962 w 317079"/>
              <a:gd name="connsiteY2" fmla="*/ 165411 h 317079"/>
              <a:gd name="connsiteX3" fmla="*/ 165411 w 317079"/>
              <a:gd name="connsiteY3" fmla="*/ 54962 h 317079"/>
              <a:gd name="connsiteX4" fmla="*/ 275860 w 317079"/>
              <a:gd name="connsiteY4" fmla="*/ 165411 h 317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79" h="317079">
                <a:moveTo>
                  <a:pt x="275860" y="165411"/>
                </a:moveTo>
                <a:cubicBezTo>
                  <a:pt x="275860" y="226449"/>
                  <a:pt x="226449" y="275861"/>
                  <a:pt x="165411" y="275861"/>
                </a:cubicBezTo>
                <a:cubicBezTo>
                  <a:pt x="104373" y="275861"/>
                  <a:pt x="54962" y="226449"/>
                  <a:pt x="54962" y="165411"/>
                </a:cubicBezTo>
                <a:cubicBezTo>
                  <a:pt x="54962" y="104374"/>
                  <a:pt x="104373" y="54962"/>
                  <a:pt x="165411" y="54962"/>
                </a:cubicBezTo>
                <a:cubicBezTo>
                  <a:pt x="226449" y="54962"/>
                  <a:pt x="275860" y="104638"/>
                  <a:pt x="275860" y="165411"/>
                </a:cubicBezTo>
                <a:close/>
              </a:path>
            </a:pathLst>
          </a:custGeom>
          <a:solidFill>
            <a:schemeClr val="accent3"/>
          </a:solidFill>
          <a:ln w="26417" cap="flat">
            <a:noFill/>
            <a:prstDash val="solid"/>
            <a:miter/>
          </a:ln>
        </p:spPr>
        <p:txBody>
          <a:bodyPr rtlCol="0" anchor="ctr"/>
          <a:lstStyle/>
          <a:p>
            <a:pPr defTabSz="1219017">
              <a:defRPr/>
            </a:pPr>
            <a:endParaRPr lang="en-US" sz="2400">
              <a:solidFill>
                <a:srgbClr val="000000"/>
              </a:solidFill>
              <a:latin typeface="Montserrat Light"/>
            </a:endParaRPr>
          </a:p>
        </p:txBody>
      </p:sp>
      <p:sp>
        <p:nvSpPr>
          <p:cNvPr id="23" name="Freeform: Shape 5">
            <a:extLst>
              <a:ext uri="{FF2B5EF4-FFF2-40B4-BE49-F238E27FC236}">
                <a16:creationId xmlns:a16="http://schemas.microsoft.com/office/drawing/2014/main" id="{7359FA5D-58C4-4B19-7489-2551BB5EC1C6}"/>
              </a:ext>
            </a:extLst>
          </p:cNvPr>
          <p:cNvSpPr/>
          <p:nvPr/>
        </p:nvSpPr>
        <p:spPr>
          <a:xfrm>
            <a:off x="924940" y="4447615"/>
            <a:ext cx="328390" cy="383121"/>
          </a:xfrm>
          <a:custGeom>
            <a:avLst/>
            <a:gdLst>
              <a:gd name="connsiteX0" fmla="*/ 54962 w 158539"/>
              <a:gd name="connsiteY0" fmla="*/ 123927 h 184962"/>
              <a:gd name="connsiteX1" fmla="*/ 54962 w 158539"/>
              <a:gd name="connsiteY1" fmla="*/ 142159 h 184962"/>
              <a:gd name="connsiteX2" fmla="*/ 116793 w 158539"/>
              <a:gd name="connsiteY2" fmla="*/ 142159 h 184962"/>
              <a:gd name="connsiteX3" fmla="*/ 116793 w 158539"/>
              <a:gd name="connsiteY3" fmla="*/ 122341 h 184962"/>
              <a:gd name="connsiteX4" fmla="*/ 85878 w 158539"/>
              <a:gd name="connsiteY4" fmla="*/ 122341 h 184962"/>
              <a:gd name="connsiteX5" fmla="*/ 107281 w 158539"/>
              <a:gd name="connsiteY5" fmla="*/ 103317 h 184962"/>
              <a:gd name="connsiteX6" fmla="*/ 116000 w 158539"/>
              <a:gd name="connsiteY6" fmla="*/ 80328 h 184962"/>
              <a:gd name="connsiteX7" fmla="*/ 108867 w 158539"/>
              <a:gd name="connsiteY7" fmla="*/ 62096 h 184962"/>
              <a:gd name="connsiteX8" fmla="*/ 86670 w 158539"/>
              <a:gd name="connsiteY8" fmla="*/ 54962 h 184962"/>
              <a:gd name="connsiteX9" fmla="*/ 64476 w 158539"/>
              <a:gd name="connsiteY9" fmla="*/ 62889 h 184962"/>
              <a:gd name="connsiteX10" fmla="*/ 54962 w 158539"/>
              <a:gd name="connsiteY10" fmla="*/ 86670 h 184962"/>
              <a:gd name="connsiteX11" fmla="*/ 77950 w 158539"/>
              <a:gd name="connsiteY11" fmla="*/ 86670 h 184962"/>
              <a:gd name="connsiteX12" fmla="*/ 79535 w 158539"/>
              <a:gd name="connsiteY12" fmla="*/ 77950 h 184962"/>
              <a:gd name="connsiteX13" fmla="*/ 85085 w 158539"/>
              <a:gd name="connsiteY13" fmla="*/ 74779 h 184962"/>
              <a:gd name="connsiteX14" fmla="*/ 91426 w 158539"/>
              <a:gd name="connsiteY14" fmla="*/ 82706 h 184962"/>
              <a:gd name="connsiteX15" fmla="*/ 81121 w 158539"/>
              <a:gd name="connsiteY15" fmla="*/ 101731 h 184962"/>
              <a:gd name="connsiteX16" fmla="*/ 54962 w 158539"/>
              <a:gd name="connsiteY16" fmla="*/ 123927 h 1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539" h="184962">
                <a:moveTo>
                  <a:pt x="54962" y="123927"/>
                </a:moveTo>
                <a:lnTo>
                  <a:pt x="54962" y="142159"/>
                </a:lnTo>
                <a:lnTo>
                  <a:pt x="116793" y="142159"/>
                </a:lnTo>
                <a:lnTo>
                  <a:pt x="116793" y="122341"/>
                </a:lnTo>
                <a:lnTo>
                  <a:pt x="85878" y="122341"/>
                </a:lnTo>
                <a:cubicBezTo>
                  <a:pt x="94597" y="117585"/>
                  <a:pt x="101732" y="111244"/>
                  <a:pt x="107281" y="103317"/>
                </a:cubicBezTo>
                <a:cubicBezTo>
                  <a:pt x="112829" y="96182"/>
                  <a:pt x="116000" y="88256"/>
                  <a:pt x="116000" y="80328"/>
                </a:cubicBezTo>
                <a:cubicBezTo>
                  <a:pt x="116000" y="73194"/>
                  <a:pt x="113623" y="66852"/>
                  <a:pt x="108867" y="62096"/>
                </a:cubicBezTo>
                <a:cubicBezTo>
                  <a:pt x="104111" y="57340"/>
                  <a:pt x="96976" y="54962"/>
                  <a:pt x="86670" y="54962"/>
                </a:cubicBezTo>
                <a:cubicBezTo>
                  <a:pt x="77950" y="54962"/>
                  <a:pt x="70023" y="57340"/>
                  <a:pt x="64476" y="62889"/>
                </a:cubicBezTo>
                <a:cubicBezTo>
                  <a:pt x="58133" y="68438"/>
                  <a:pt x="54962" y="76365"/>
                  <a:pt x="54962" y="86670"/>
                </a:cubicBezTo>
                <a:lnTo>
                  <a:pt x="77950" y="86670"/>
                </a:lnTo>
                <a:cubicBezTo>
                  <a:pt x="77950" y="82706"/>
                  <a:pt x="78744" y="79536"/>
                  <a:pt x="79535" y="77950"/>
                </a:cubicBezTo>
                <a:cubicBezTo>
                  <a:pt x="81121" y="75572"/>
                  <a:pt x="82706" y="74779"/>
                  <a:pt x="85085" y="74779"/>
                </a:cubicBezTo>
                <a:cubicBezTo>
                  <a:pt x="89049" y="74779"/>
                  <a:pt x="91426" y="77950"/>
                  <a:pt x="91426" y="82706"/>
                </a:cubicBezTo>
                <a:cubicBezTo>
                  <a:pt x="91426" y="88256"/>
                  <a:pt x="88256" y="94597"/>
                  <a:pt x="81121" y="101731"/>
                </a:cubicBezTo>
                <a:cubicBezTo>
                  <a:pt x="74779" y="108073"/>
                  <a:pt x="66061" y="116000"/>
                  <a:pt x="54962" y="123927"/>
                </a:cubicBezTo>
                <a:close/>
              </a:path>
            </a:pathLst>
          </a:custGeom>
          <a:solidFill>
            <a:srgbClr val="FFFFFF"/>
          </a:solidFill>
          <a:ln w="26417" cap="flat">
            <a:noFill/>
            <a:prstDash val="solid"/>
            <a:miter/>
          </a:ln>
        </p:spPr>
        <p:txBody>
          <a:bodyPr rtlCol="0" anchor="ctr"/>
          <a:lstStyle/>
          <a:p>
            <a:pPr defTabSz="1219017">
              <a:defRPr/>
            </a:pPr>
            <a:endParaRPr lang="es-CL" sz="2400">
              <a:solidFill>
                <a:srgbClr val="000000"/>
              </a:solidFill>
              <a:latin typeface="Montserrat Light"/>
            </a:endParaRPr>
          </a:p>
        </p:txBody>
      </p:sp>
      <p:sp>
        <p:nvSpPr>
          <p:cNvPr id="24" name="Freeform: Shape 6">
            <a:extLst>
              <a:ext uri="{FF2B5EF4-FFF2-40B4-BE49-F238E27FC236}">
                <a16:creationId xmlns:a16="http://schemas.microsoft.com/office/drawing/2014/main" id="{41B4BBF8-C179-9BF8-A1B8-3483D52FB98F}"/>
              </a:ext>
            </a:extLst>
          </p:cNvPr>
          <p:cNvSpPr/>
          <p:nvPr/>
        </p:nvSpPr>
        <p:spPr>
          <a:xfrm>
            <a:off x="759652" y="5076482"/>
            <a:ext cx="656778" cy="656778"/>
          </a:xfrm>
          <a:custGeom>
            <a:avLst/>
            <a:gdLst>
              <a:gd name="connsiteX0" fmla="*/ 275861 w 317079"/>
              <a:gd name="connsiteY0" fmla="*/ 165411 h 317079"/>
              <a:gd name="connsiteX1" fmla="*/ 165412 w 317079"/>
              <a:gd name="connsiteY1" fmla="*/ 275860 h 317079"/>
              <a:gd name="connsiteX2" fmla="*/ 54963 w 317079"/>
              <a:gd name="connsiteY2" fmla="*/ 165411 h 317079"/>
              <a:gd name="connsiteX3" fmla="*/ 165412 w 317079"/>
              <a:gd name="connsiteY3" fmla="*/ 54962 h 317079"/>
              <a:gd name="connsiteX4" fmla="*/ 275861 w 317079"/>
              <a:gd name="connsiteY4" fmla="*/ 165411 h 317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079" h="317079">
                <a:moveTo>
                  <a:pt x="275861" y="165411"/>
                </a:moveTo>
                <a:cubicBezTo>
                  <a:pt x="275861" y="226411"/>
                  <a:pt x="226411" y="275860"/>
                  <a:pt x="165412" y="275860"/>
                </a:cubicBezTo>
                <a:cubicBezTo>
                  <a:pt x="104413" y="275860"/>
                  <a:pt x="54963" y="226411"/>
                  <a:pt x="54963" y="165411"/>
                </a:cubicBezTo>
                <a:cubicBezTo>
                  <a:pt x="54963" y="104412"/>
                  <a:pt x="104413" y="54962"/>
                  <a:pt x="165412" y="54962"/>
                </a:cubicBezTo>
                <a:cubicBezTo>
                  <a:pt x="226411" y="54962"/>
                  <a:pt x="275861" y="104412"/>
                  <a:pt x="275861" y="165411"/>
                </a:cubicBezTo>
                <a:close/>
              </a:path>
            </a:pathLst>
          </a:custGeom>
          <a:solidFill>
            <a:schemeClr val="accent4"/>
          </a:solidFill>
          <a:ln w="26417" cap="flat">
            <a:noFill/>
            <a:prstDash val="solid"/>
            <a:miter/>
          </a:ln>
        </p:spPr>
        <p:txBody>
          <a:bodyPr rtlCol="0" anchor="ctr"/>
          <a:lstStyle/>
          <a:p>
            <a:pPr defTabSz="1219017">
              <a:defRPr/>
            </a:pPr>
            <a:endParaRPr lang="en-US" sz="2400">
              <a:solidFill>
                <a:srgbClr val="000000"/>
              </a:solidFill>
              <a:latin typeface="Montserrat Light"/>
            </a:endParaRPr>
          </a:p>
        </p:txBody>
      </p:sp>
      <p:sp>
        <p:nvSpPr>
          <p:cNvPr id="25" name="Freeform: Shape 7">
            <a:extLst>
              <a:ext uri="{FF2B5EF4-FFF2-40B4-BE49-F238E27FC236}">
                <a16:creationId xmlns:a16="http://schemas.microsoft.com/office/drawing/2014/main" id="{414D05BA-206C-4B10-9DEF-CA6646121A17}"/>
              </a:ext>
            </a:extLst>
          </p:cNvPr>
          <p:cNvSpPr/>
          <p:nvPr/>
        </p:nvSpPr>
        <p:spPr>
          <a:xfrm>
            <a:off x="926585" y="5204555"/>
            <a:ext cx="328390" cy="383121"/>
          </a:xfrm>
          <a:custGeom>
            <a:avLst/>
            <a:gdLst>
              <a:gd name="connsiteX0" fmla="*/ 86670 w 158539"/>
              <a:gd name="connsiteY0" fmla="*/ 54962 h 184962"/>
              <a:gd name="connsiteX1" fmla="*/ 64474 w 158539"/>
              <a:gd name="connsiteY1" fmla="*/ 62096 h 184962"/>
              <a:gd name="connsiteX2" fmla="*/ 55754 w 158539"/>
              <a:gd name="connsiteY2" fmla="*/ 84292 h 184962"/>
              <a:gd name="connsiteX3" fmla="*/ 79535 w 158539"/>
              <a:gd name="connsiteY3" fmla="*/ 84292 h 184962"/>
              <a:gd name="connsiteX4" fmla="*/ 81121 w 158539"/>
              <a:gd name="connsiteY4" fmla="*/ 77157 h 184962"/>
              <a:gd name="connsiteX5" fmla="*/ 86670 w 158539"/>
              <a:gd name="connsiteY5" fmla="*/ 74779 h 184962"/>
              <a:gd name="connsiteX6" fmla="*/ 91426 w 158539"/>
              <a:gd name="connsiteY6" fmla="*/ 76365 h 184962"/>
              <a:gd name="connsiteX7" fmla="*/ 93012 w 158539"/>
              <a:gd name="connsiteY7" fmla="*/ 82706 h 184962"/>
              <a:gd name="connsiteX8" fmla="*/ 89841 w 158539"/>
              <a:gd name="connsiteY8" fmla="*/ 89048 h 184962"/>
              <a:gd name="connsiteX9" fmla="*/ 81913 w 158539"/>
              <a:gd name="connsiteY9" fmla="*/ 90634 h 184962"/>
              <a:gd name="connsiteX10" fmla="*/ 77950 w 158539"/>
              <a:gd name="connsiteY10" fmla="*/ 90634 h 184962"/>
              <a:gd name="connsiteX11" fmla="*/ 77950 w 158539"/>
              <a:gd name="connsiteY11" fmla="*/ 109658 h 184962"/>
              <a:gd name="connsiteX12" fmla="*/ 81913 w 158539"/>
              <a:gd name="connsiteY12" fmla="*/ 109658 h 184962"/>
              <a:gd name="connsiteX13" fmla="*/ 91426 w 158539"/>
              <a:gd name="connsiteY13" fmla="*/ 112036 h 184962"/>
              <a:gd name="connsiteX14" fmla="*/ 94597 w 158539"/>
              <a:gd name="connsiteY14" fmla="*/ 118378 h 184962"/>
              <a:gd name="connsiteX15" fmla="*/ 93012 w 158539"/>
              <a:gd name="connsiteY15" fmla="*/ 123927 h 184962"/>
              <a:gd name="connsiteX16" fmla="*/ 87462 w 158539"/>
              <a:gd name="connsiteY16" fmla="*/ 126305 h 184962"/>
              <a:gd name="connsiteX17" fmla="*/ 77950 w 158539"/>
              <a:gd name="connsiteY17" fmla="*/ 116000 h 184962"/>
              <a:gd name="connsiteX18" fmla="*/ 54962 w 158539"/>
              <a:gd name="connsiteY18" fmla="*/ 116000 h 184962"/>
              <a:gd name="connsiteX19" fmla="*/ 64474 w 158539"/>
              <a:gd name="connsiteY19" fmla="*/ 138988 h 184962"/>
              <a:gd name="connsiteX20" fmla="*/ 88256 w 158539"/>
              <a:gd name="connsiteY20" fmla="*/ 146122 h 184962"/>
              <a:gd name="connsiteX21" fmla="*/ 104109 w 158539"/>
              <a:gd name="connsiteY21" fmla="*/ 142952 h 184962"/>
              <a:gd name="connsiteX22" fmla="*/ 114414 w 158539"/>
              <a:gd name="connsiteY22" fmla="*/ 134232 h 184962"/>
              <a:gd name="connsiteX23" fmla="*/ 117585 w 158539"/>
              <a:gd name="connsiteY23" fmla="*/ 120756 h 184962"/>
              <a:gd name="connsiteX24" fmla="*/ 102524 w 158539"/>
              <a:gd name="connsiteY24" fmla="*/ 100146 h 184962"/>
              <a:gd name="connsiteX25" fmla="*/ 102524 w 158539"/>
              <a:gd name="connsiteY25" fmla="*/ 99353 h 184962"/>
              <a:gd name="connsiteX26" fmla="*/ 112036 w 158539"/>
              <a:gd name="connsiteY26" fmla="*/ 93012 h 184962"/>
              <a:gd name="connsiteX27" fmla="*/ 116000 w 158539"/>
              <a:gd name="connsiteY27" fmla="*/ 79536 h 184962"/>
              <a:gd name="connsiteX28" fmla="*/ 112829 w 158539"/>
              <a:gd name="connsiteY28" fmla="*/ 66852 h 184962"/>
              <a:gd name="connsiteX29" fmla="*/ 103317 w 158539"/>
              <a:gd name="connsiteY29" fmla="*/ 58133 h 184962"/>
              <a:gd name="connsiteX30" fmla="*/ 86670 w 158539"/>
              <a:gd name="connsiteY30" fmla="*/ 54962 h 1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8539" h="184962">
                <a:moveTo>
                  <a:pt x="86670" y="54962"/>
                </a:moveTo>
                <a:cubicBezTo>
                  <a:pt x="77157" y="54962"/>
                  <a:pt x="70023" y="57340"/>
                  <a:pt x="64474" y="62096"/>
                </a:cubicBezTo>
                <a:cubicBezTo>
                  <a:pt x="58924" y="67645"/>
                  <a:pt x="56547" y="74779"/>
                  <a:pt x="55754" y="84292"/>
                </a:cubicBezTo>
                <a:lnTo>
                  <a:pt x="79535" y="84292"/>
                </a:lnTo>
                <a:cubicBezTo>
                  <a:pt x="79535" y="81121"/>
                  <a:pt x="80327" y="79536"/>
                  <a:pt x="81121" y="77157"/>
                </a:cubicBezTo>
                <a:cubicBezTo>
                  <a:pt x="82706" y="75572"/>
                  <a:pt x="84291" y="74779"/>
                  <a:pt x="86670" y="74779"/>
                </a:cubicBezTo>
                <a:cubicBezTo>
                  <a:pt x="88256" y="74779"/>
                  <a:pt x="89841" y="75572"/>
                  <a:pt x="91426" y="76365"/>
                </a:cubicBezTo>
                <a:cubicBezTo>
                  <a:pt x="92218" y="77950"/>
                  <a:pt x="93012" y="79536"/>
                  <a:pt x="93012" y="82706"/>
                </a:cubicBezTo>
                <a:cubicBezTo>
                  <a:pt x="93012" y="85877"/>
                  <a:pt x="92218" y="88256"/>
                  <a:pt x="89841" y="89048"/>
                </a:cubicBezTo>
                <a:cubicBezTo>
                  <a:pt x="88256" y="89841"/>
                  <a:pt x="85085" y="90634"/>
                  <a:pt x="81913" y="90634"/>
                </a:cubicBezTo>
                <a:lnTo>
                  <a:pt x="77950" y="90634"/>
                </a:lnTo>
                <a:lnTo>
                  <a:pt x="77950" y="109658"/>
                </a:lnTo>
                <a:lnTo>
                  <a:pt x="81913" y="109658"/>
                </a:lnTo>
                <a:cubicBezTo>
                  <a:pt x="86670" y="109658"/>
                  <a:pt x="89841" y="110451"/>
                  <a:pt x="91426" y="112036"/>
                </a:cubicBezTo>
                <a:cubicBezTo>
                  <a:pt x="93803" y="113622"/>
                  <a:pt x="94597" y="116000"/>
                  <a:pt x="94597" y="118378"/>
                </a:cubicBezTo>
                <a:cubicBezTo>
                  <a:pt x="94597" y="120756"/>
                  <a:pt x="93803" y="123134"/>
                  <a:pt x="93012" y="123927"/>
                </a:cubicBezTo>
                <a:cubicBezTo>
                  <a:pt x="91426" y="125512"/>
                  <a:pt x="89841" y="126305"/>
                  <a:pt x="87462" y="126305"/>
                </a:cubicBezTo>
                <a:cubicBezTo>
                  <a:pt x="81121" y="126305"/>
                  <a:pt x="77950" y="123134"/>
                  <a:pt x="77950" y="116000"/>
                </a:cubicBezTo>
                <a:lnTo>
                  <a:pt x="54962" y="116000"/>
                </a:lnTo>
                <a:cubicBezTo>
                  <a:pt x="54962" y="126305"/>
                  <a:pt x="58133" y="133439"/>
                  <a:pt x="64474" y="138988"/>
                </a:cubicBezTo>
                <a:cubicBezTo>
                  <a:pt x="70023" y="143744"/>
                  <a:pt x="77950" y="146122"/>
                  <a:pt x="88256" y="146122"/>
                </a:cubicBezTo>
                <a:cubicBezTo>
                  <a:pt x="94597" y="146122"/>
                  <a:pt x="100145" y="145330"/>
                  <a:pt x="104109" y="142952"/>
                </a:cubicBezTo>
                <a:cubicBezTo>
                  <a:pt x="108865" y="140574"/>
                  <a:pt x="112036" y="137402"/>
                  <a:pt x="114414" y="134232"/>
                </a:cubicBezTo>
                <a:cubicBezTo>
                  <a:pt x="116792" y="130268"/>
                  <a:pt x="117585" y="125512"/>
                  <a:pt x="117585" y="120756"/>
                </a:cubicBezTo>
                <a:cubicBezTo>
                  <a:pt x="117585" y="110451"/>
                  <a:pt x="112829" y="103317"/>
                  <a:pt x="102524" y="100146"/>
                </a:cubicBezTo>
                <a:lnTo>
                  <a:pt x="102524" y="99353"/>
                </a:lnTo>
                <a:cubicBezTo>
                  <a:pt x="105694" y="98561"/>
                  <a:pt x="109658" y="96182"/>
                  <a:pt x="112036" y="93012"/>
                </a:cubicBezTo>
                <a:cubicBezTo>
                  <a:pt x="115206" y="89841"/>
                  <a:pt x="116000" y="85084"/>
                  <a:pt x="116000" y="79536"/>
                </a:cubicBezTo>
                <a:cubicBezTo>
                  <a:pt x="116000" y="74779"/>
                  <a:pt x="115206" y="70816"/>
                  <a:pt x="112829" y="66852"/>
                </a:cubicBezTo>
                <a:cubicBezTo>
                  <a:pt x="110450" y="63682"/>
                  <a:pt x="107280" y="60511"/>
                  <a:pt x="103317" y="58133"/>
                </a:cubicBezTo>
                <a:cubicBezTo>
                  <a:pt x="98559" y="56547"/>
                  <a:pt x="93276" y="54962"/>
                  <a:pt x="86670" y="54962"/>
                </a:cubicBezTo>
                <a:close/>
              </a:path>
            </a:pathLst>
          </a:custGeom>
          <a:solidFill>
            <a:srgbClr val="FFFFFF"/>
          </a:solidFill>
          <a:ln w="26417" cap="flat">
            <a:noFill/>
            <a:prstDash val="solid"/>
            <a:miter/>
          </a:ln>
        </p:spPr>
        <p:txBody>
          <a:bodyPr rtlCol="0" anchor="ctr"/>
          <a:lstStyle/>
          <a:p>
            <a:pPr defTabSz="1219017">
              <a:defRPr/>
            </a:pPr>
            <a:endParaRPr lang="es-CL" sz="2400">
              <a:solidFill>
                <a:srgbClr val="000000"/>
              </a:solidFill>
              <a:latin typeface="Montserrat Light"/>
            </a:endParaRPr>
          </a:p>
        </p:txBody>
      </p:sp>
      <p:sp>
        <p:nvSpPr>
          <p:cNvPr id="26" name="Rectangle 32">
            <a:extLst>
              <a:ext uri="{FF2B5EF4-FFF2-40B4-BE49-F238E27FC236}">
                <a16:creationId xmlns:a16="http://schemas.microsoft.com/office/drawing/2014/main" id="{23C9B96F-5814-1B17-2339-CFDC848BDE13}"/>
              </a:ext>
            </a:extLst>
          </p:cNvPr>
          <p:cNvSpPr/>
          <p:nvPr/>
        </p:nvSpPr>
        <p:spPr>
          <a:xfrm>
            <a:off x="1592419" y="3676055"/>
            <a:ext cx="4079885" cy="364587"/>
          </a:xfrm>
          <a:prstGeom prst="rect">
            <a:avLst/>
          </a:prstGeom>
          <a:noFill/>
        </p:spPr>
        <p:txBody>
          <a:bodyPr wrap="square" rtlCol="0">
            <a:spAutoFit/>
          </a:bodyPr>
          <a:lstStyle/>
          <a:p>
            <a:pPr defTabSz="228554">
              <a:lnSpc>
                <a:spcPct val="120000"/>
              </a:lnSpc>
              <a:defRPr/>
            </a:pPr>
            <a:r>
              <a:rPr lang="es-CL" sz="1600" b="1" dirty="0">
                <a:solidFill>
                  <a:srgbClr val="000000"/>
                </a:solidFill>
                <a:latin typeface="Montserrat Light" panose="00000400000000000000" pitchFamily="2" charset="0"/>
              </a:rPr>
              <a:t>Área Comercial</a:t>
            </a:r>
          </a:p>
        </p:txBody>
      </p:sp>
      <p:sp>
        <p:nvSpPr>
          <p:cNvPr id="27" name="Rectangle 45">
            <a:extLst>
              <a:ext uri="{FF2B5EF4-FFF2-40B4-BE49-F238E27FC236}">
                <a16:creationId xmlns:a16="http://schemas.microsoft.com/office/drawing/2014/main" id="{BFC7A0E6-AB0A-D998-5D17-8038763911AF}"/>
              </a:ext>
            </a:extLst>
          </p:cNvPr>
          <p:cNvSpPr/>
          <p:nvPr/>
        </p:nvSpPr>
        <p:spPr>
          <a:xfrm>
            <a:off x="1592419" y="4431843"/>
            <a:ext cx="4079885" cy="364587"/>
          </a:xfrm>
          <a:prstGeom prst="rect">
            <a:avLst/>
          </a:prstGeom>
          <a:noFill/>
        </p:spPr>
        <p:txBody>
          <a:bodyPr wrap="square" rtlCol="0">
            <a:spAutoFit/>
          </a:bodyPr>
          <a:lstStyle/>
          <a:p>
            <a:pPr defTabSz="228554">
              <a:lnSpc>
                <a:spcPct val="120000"/>
              </a:lnSpc>
              <a:defRPr/>
            </a:pPr>
            <a:r>
              <a:rPr lang="es-CL" sz="1600" b="1" dirty="0">
                <a:solidFill>
                  <a:srgbClr val="000000"/>
                </a:solidFill>
                <a:latin typeface="Montserrat Light" panose="00000400000000000000" pitchFamily="2" charset="0"/>
              </a:rPr>
              <a:t>Área de Desarrollo</a:t>
            </a:r>
          </a:p>
        </p:txBody>
      </p:sp>
      <p:sp>
        <p:nvSpPr>
          <p:cNvPr id="28" name="Rectangle 47">
            <a:extLst>
              <a:ext uri="{FF2B5EF4-FFF2-40B4-BE49-F238E27FC236}">
                <a16:creationId xmlns:a16="http://schemas.microsoft.com/office/drawing/2014/main" id="{7CDE4FC3-17E5-9740-A5E1-207B52927957}"/>
              </a:ext>
            </a:extLst>
          </p:cNvPr>
          <p:cNvSpPr/>
          <p:nvPr/>
        </p:nvSpPr>
        <p:spPr>
          <a:xfrm>
            <a:off x="1592419" y="5233321"/>
            <a:ext cx="4079885" cy="364587"/>
          </a:xfrm>
          <a:prstGeom prst="rect">
            <a:avLst/>
          </a:prstGeom>
          <a:noFill/>
        </p:spPr>
        <p:txBody>
          <a:bodyPr wrap="square" rtlCol="0">
            <a:spAutoFit/>
          </a:bodyPr>
          <a:lstStyle/>
          <a:p>
            <a:pPr defTabSz="228554">
              <a:lnSpc>
                <a:spcPct val="120000"/>
              </a:lnSpc>
              <a:defRPr/>
            </a:pPr>
            <a:r>
              <a:rPr lang="es-CL" sz="1600" b="1" dirty="0">
                <a:solidFill>
                  <a:srgbClr val="000000"/>
                </a:solidFill>
                <a:latin typeface="Montserrat Light" panose="00000400000000000000" pitchFamily="2" charset="0"/>
              </a:rPr>
              <a:t>Área Soporte Técnico</a:t>
            </a:r>
          </a:p>
        </p:txBody>
      </p:sp>
    </p:spTree>
    <p:extLst>
      <p:ext uri="{BB962C8B-B14F-4D97-AF65-F5344CB8AC3E}">
        <p14:creationId xmlns:p14="http://schemas.microsoft.com/office/powerpoint/2010/main" val="323360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8047136" y="1981393"/>
            <a:ext cx="0" cy="272275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411635" y="1803667"/>
            <a:ext cx="3574697" cy="569389"/>
          </a:xfrm>
          <a:prstGeom prst="rect">
            <a:avLst/>
          </a:prstGeom>
          <a:noFill/>
        </p:spPr>
        <p:txBody>
          <a:bodyPr wrap="none" lIns="0" tIns="60962" rIns="0" bIns="0" rtlCol="0">
            <a:spAutoFit/>
          </a:bodyPr>
          <a:lstStyle/>
          <a:p>
            <a:pPr defTabSz="914126"/>
            <a:r>
              <a:rPr lang="es-CL" sz="3300" b="1" dirty="0">
                <a:solidFill>
                  <a:srgbClr val="272E3A"/>
                </a:solidFill>
                <a:latin typeface="Montserrat Light"/>
                <a:cs typeface="Lato Regular"/>
              </a:rPr>
              <a:t>Edgardo Fuentes</a:t>
            </a:r>
          </a:p>
        </p:txBody>
      </p:sp>
      <p:sp>
        <p:nvSpPr>
          <p:cNvPr id="5" name="TextBox 4"/>
          <p:cNvSpPr txBox="1"/>
          <p:nvPr/>
        </p:nvSpPr>
        <p:spPr>
          <a:xfrm>
            <a:off x="4416672" y="2719604"/>
            <a:ext cx="3423072" cy="2092883"/>
          </a:xfrm>
          <a:prstGeom prst="rect">
            <a:avLst/>
          </a:prstGeom>
          <a:noFill/>
        </p:spPr>
        <p:txBody>
          <a:bodyPr wrap="square" lIns="0" tIns="60962" rIns="0" bIns="0" rtlCol="0">
            <a:spAutoFit/>
          </a:bodyPr>
          <a:lstStyle/>
          <a:p>
            <a:pPr defTabSz="914126"/>
            <a:r>
              <a:rPr lang="es-CL" sz="1200" dirty="0">
                <a:solidFill>
                  <a:srgbClr val="272E3A"/>
                </a:solidFill>
                <a:latin typeface="Montserrat Light"/>
                <a:cs typeface="Lato Light"/>
              </a:rPr>
              <a:t>"</a:t>
            </a:r>
            <a:r>
              <a:rPr lang="es-419" sz="1200" dirty="0">
                <a:solidFill>
                  <a:srgbClr val="272E3A"/>
                </a:solidFill>
                <a:latin typeface="Montserrat Light"/>
                <a:cs typeface="Lato Light"/>
              </a:rPr>
              <a:t>Apasionado por acercarse lo más posible a la completa satisfacción del cliente, detallista, observador, responsable, empático son algunos de las principales capacidades. </a:t>
            </a:r>
          </a:p>
          <a:p>
            <a:pPr defTabSz="914126"/>
            <a:endParaRPr lang="es-419" sz="1200" dirty="0">
              <a:solidFill>
                <a:srgbClr val="272E3A"/>
              </a:solidFill>
              <a:latin typeface="Montserrat Light"/>
              <a:cs typeface="Lato Light"/>
            </a:endParaRPr>
          </a:p>
          <a:p>
            <a:pPr defTabSz="914126"/>
            <a:r>
              <a:rPr lang="es-419" sz="1200" u="sng" dirty="0">
                <a:solidFill>
                  <a:srgbClr val="272E3A"/>
                </a:solidFill>
                <a:latin typeface="Montserrat Light"/>
                <a:cs typeface="Lato Light"/>
              </a:rPr>
              <a:t>Líder comercial del proyecto APR Software</a:t>
            </a:r>
            <a:r>
              <a:rPr lang="es-419" sz="1200" dirty="0">
                <a:solidFill>
                  <a:srgbClr val="272E3A"/>
                </a:solidFill>
                <a:latin typeface="Montserrat Light"/>
                <a:cs typeface="Lato Light"/>
              </a:rPr>
              <a:t>.</a:t>
            </a:r>
          </a:p>
          <a:p>
            <a:pPr defTabSz="914126"/>
            <a:endParaRPr lang="es-419" sz="1200" dirty="0">
              <a:solidFill>
                <a:srgbClr val="272E3A"/>
              </a:solidFill>
              <a:latin typeface="Montserrat Light"/>
              <a:cs typeface="Lato Light"/>
            </a:endParaRPr>
          </a:p>
          <a:p>
            <a:pPr defTabSz="914126"/>
            <a:r>
              <a:rPr lang="es-419" sz="1200" dirty="0">
                <a:solidFill>
                  <a:srgbClr val="272E3A"/>
                </a:solidFill>
                <a:latin typeface="Montserrat Light"/>
                <a:cs typeface="Lato Light"/>
              </a:rPr>
              <a:t>De profesión I</a:t>
            </a:r>
            <a:r>
              <a:rPr lang="es-419" sz="1200" u="sng" dirty="0">
                <a:solidFill>
                  <a:srgbClr val="272E3A"/>
                </a:solidFill>
                <a:latin typeface="Montserrat Light"/>
                <a:cs typeface="Lato Light"/>
              </a:rPr>
              <a:t>ngeniero Naval</a:t>
            </a:r>
            <a:r>
              <a:rPr lang="es-419" sz="1200" dirty="0">
                <a:solidFill>
                  <a:srgbClr val="272E3A"/>
                </a:solidFill>
                <a:latin typeface="Montserrat Light"/>
                <a:cs typeface="Lato Light"/>
              </a:rPr>
              <a:t>, con </a:t>
            </a:r>
            <a:r>
              <a:rPr lang="es-419" sz="1200" u="sng" dirty="0">
                <a:solidFill>
                  <a:srgbClr val="272E3A"/>
                </a:solidFill>
                <a:latin typeface="Montserrat Light"/>
                <a:cs typeface="Lato Light"/>
              </a:rPr>
              <a:t>diplomado en Transformación digital </a:t>
            </a:r>
            <a:r>
              <a:rPr lang="es-419" sz="1200" dirty="0">
                <a:solidFill>
                  <a:srgbClr val="272E3A"/>
                </a:solidFill>
                <a:latin typeface="Montserrat Light"/>
                <a:cs typeface="Lato Light"/>
              </a:rPr>
              <a:t>(UC). Con más de 4 años de experiencia en empresas sanitarias y en trabajo con personal.”</a:t>
            </a:r>
            <a:endParaRPr lang="es-CL" sz="1200" dirty="0">
              <a:solidFill>
                <a:srgbClr val="272E3A"/>
              </a:solidFill>
              <a:latin typeface="Montserrat Light"/>
              <a:cs typeface="Lato Light"/>
            </a:endParaRPr>
          </a:p>
        </p:txBody>
      </p:sp>
      <p:sp>
        <p:nvSpPr>
          <p:cNvPr id="6" name="TextBox 5"/>
          <p:cNvSpPr txBox="1"/>
          <p:nvPr/>
        </p:nvSpPr>
        <p:spPr>
          <a:xfrm>
            <a:off x="4416669" y="2330338"/>
            <a:ext cx="3307743" cy="400162"/>
          </a:xfrm>
          <a:prstGeom prst="rect">
            <a:avLst/>
          </a:prstGeom>
          <a:noFill/>
        </p:spPr>
        <p:txBody>
          <a:bodyPr wrap="square" lIns="0" tIns="60962" rIns="0" bIns="0" rtlCol="0">
            <a:normAutofit/>
          </a:bodyPr>
          <a:lstStyle/>
          <a:p>
            <a:pPr defTabSz="914126"/>
            <a:r>
              <a:rPr lang="es-CL" sz="1200" b="1" dirty="0">
                <a:solidFill>
                  <a:srgbClr val="272E3A"/>
                </a:solidFill>
                <a:latin typeface="Montserrat Light"/>
                <a:cs typeface="Lato Light"/>
              </a:rPr>
              <a:t>Socio Fundador – Gerente comercial</a:t>
            </a:r>
          </a:p>
        </p:txBody>
      </p:sp>
      <p:cxnSp>
        <p:nvCxnSpPr>
          <p:cNvPr id="39" name="Straight Connector 38"/>
          <p:cNvCxnSpPr/>
          <p:nvPr/>
        </p:nvCxnSpPr>
        <p:spPr>
          <a:xfrm>
            <a:off x="4228351" y="1990751"/>
            <a:ext cx="0" cy="282170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72"/>
          <p:cNvSpPr txBox="1">
            <a:spLocks noChangeArrowheads="1"/>
          </p:cNvSpPr>
          <p:nvPr/>
        </p:nvSpPr>
        <p:spPr bwMode="auto">
          <a:xfrm>
            <a:off x="1705584" y="456695"/>
            <a:ext cx="8792472"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Conoce nuestro equipo</a:t>
            </a:r>
          </a:p>
        </p:txBody>
      </p:sp>
      <p:pic>
        <p:nvPicPr>
          <p:cNvPr id="36" name="Marcador de posición de imagen 35">
            <a:extLst>
              <a:ext uri="{FF2B5EF4-FFF2-40B4-BE49-F238E27FC236}">
                <a16:creationId xmlns:a16="http://schemas.microsoft.com/office/drawing/2014/main" id="{C026C16B-610A-BBEF-F1E9-A0515C684C9E}"/>
              </a:ext>
            </a:extLst>
          </p:cNvPr>
          <p:cNvPicPr>
            <a:picLocks noGrp="1" noChangeAspect="1"/>
          </p:cNvPicPr>
          <p:nvPr>
            <p:ph type="pic" sz="quarter" idx="15"/>
          </p:nvPr>
        </p:nvPicPr>
        <p:blipFill>
          <a:blip r:embed="rId3"/>
          <a:srcRect/>
          <a:stretch>
            <a:fillRect/>
          </a:stretch>
        </p:blipFill>
        <p:spPr>
          <a:xfrm>
            <a:off x="1038225" y="1866900"/>
            <a:ext cx="2622550" cy="2622550"/>
          </a:xfrm>
          <a:prstGeom prst="rect">
            <a:avLst/>
          </a:prstGeom>
        </p:spPr>
      </p:pic>
      <p:sp>
        <p:nvSpPr>
          <p:cNvPr id="37" name="Rectangle 9">
            <a:extLst>
              <a:ext uri="{FF2B5EF4-FFF2-40B4-BE49-F238E27FC236}">
                <a16:creationId xmlns:a16="http://schemas.microsoft.com/office/drawing/2014/main" id="{CB11B31F-14EC-4F57-6F48-56F3D17FA5F0}"/>
              </a:ext>
            </a:extLst>
          </p:cNvPr>
          <p:cNvSpPr/>
          <p:nvPr/>
        </p:nvSpPr>
        <p:spPr>
          <a:xfrm>
            <a:off x="8322644" y="450894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38" name="Rectangle 13">
            <a:extLst>
              <a:ext uri="{FF2B5EF4-FFF2-40B4-BE49-F238E27FC236}">
                <a16:creationId xmlns:a16="http://schemas.microsoft.com/office/drawing/2014/main" id="{8FAB59DC-1325-6813-7521-2B875959DDF8}"/>
              </a:ext>
            </a:extLst>
          </p:cNvPr>
          <p:cNvSpPr/>
          <p:nvPr/>
        </p:nvSpPr>
        <p:spPr>
          <a:xfrm>
            <a:off x="8322645" y="4508941"/>
            <a:ext cx="2786963" cy="19520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0" name="Rectangle 6">
            <a:extLst>
              <a:ext uri="{FF2B5EF4-FFF2-40B4-BE49-F238E27FC236}">
                <a16:creationId xmlns:a16="http://schemas.microsoft.com/office/drawing/2014/main" id="{CB5E7419-D8F2-2227-ACF5-E173948F1AE6}"/>
              </a:ext>
            </a:extLst>
          </p:cNvPr>
          <p:cNvSpPr/>
          <p:nvPr/>
        </p:nvSpPr>
        <p:spPr>
          <a:xfrm>
            <a:off x="8322644" y="25510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1" name="Rectangle 7">
            <a:extLst>
              <a:ext uri="{FF2B5EF4-FFF2-40B4-BE49-F238E27FC236}">
                <a16:creationId xmlns:a16="http://schemas.microsoft.com/office/drawing/2014/main" id="{ACF2ED87-C1E7-E7BB-C1FB-52D97764C07C}"/>
              </a:ext>
            </a:extLst>
          </p:cNvPr>
          <p:cNvSpPr/>
          <p:nvPr/>
        </p:nvSpPr>
        <p:spPr>
          <a:xfrm>
            <a:off x="8322644" y="3192524"/>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2" name="Rectangle 8">
            <a:extLst>
              <a:ext uri="{FF2B5EF4-FFF2-40B4-BE49-F238E27FC236}">
                <a16:creationId xmlns:a16="http://schemas.microsoft.com/office/drawing/2014/main" id="{E60EDF26-3ACF-5998-4AA3-B937BF387556}"/>
              </a:ext>
            </a:extLst>
          </p:cNvPr>
          <p:cNvSpPr/>
          <p:nvPr/>
        </p:nvSpPr>
        <p:spPr>
          <a:xfrm>
            <a:off x="8322644" y="38558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3" name="Rectangle 10">
            <a:extLst>
              <a:ext uri="{FF2B5EF4-FFF2-40B4-BE49-F238E27FC236}">
                <a16:creationId xmlns:a16="http://schemas.microsoft.com/office/drawing/2014/main" id="{3672775B-DA48-B824-461F-D61FABE6C3D6}"/>
              </a:ext>
            </a:extLst>
          </p:cNvPr>
          <p:cNvSpPr/>
          <p:nvPr/>
        </p:nvSpPr>
        <p:spPr>
          <a:xfrm>
            <a:off x="8322643" y="2547868"/>
            <a:ext cx="2624677" cy="1945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4" name="Rectangle 11">
            <a:extLst>
              <a:ext uri="{FF2B5EF4-FFF2-40B4-BE49-F238E27FC236}">
                <a16:creationId xmlns:a16="http://schemas.microsoft.com/office/drawing/2014/main" id="{2070C975-51A7-8D13-7CEF-1DD83C7B20EE}"/>
              </a:ext>
            </a:extLst>
          </p:cNvPr>
          <p:cNvSpPr/>
          <p:nvPr/>
        </p:nvSpPr>
        <p:spPr>
          <a:xfrm>
            <a:off x="8322648" y="3192524"/>
            <a:ext cx="2624667" cy="2137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5" name="Rectangle 12">
            <a:extLst>
              <a:ext uri="{FF2B5EF4-FFF2-40B4-BE49-F238E27FC236}">
                <a16:creationId xmlns:a16="http://schemas.microsoft.com/office/drawing/2014/main" id="{22156761-588B-4620-4DB6-C72A6EFA8A4B}"/>
              </a:ext>
            </a:extLst>
          </p:cNvPr>
          <p:cNvSpPr/>
          <p:nvPr/>
        </p:nvSpPr>
        <p:spPr>
          <a:xfrm>
            <a:off x="8322643" y="3855821"/>
            <a:ext cx="2726161" cy="20005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46" name="TextBox 14">
            <a:extLst>
              <a:ext uri="{FF2B5EF4-FFF2-40B4-BE49-F238E27FC236}">
                <a16:creationId xmlns:a16="http://schemas.microsoft.com/office/drawing/2014/main" id="{D3A5DE02-EC33-2529-EB7D-76F7D60F2285}"/>
              </a:ext>
            </a:extLst>
          </p:cNvPr>
          <p:cNvSpPr txBox="1"/>
          <p:nvPr/>
        </p:nvSpPr>
        <p:spPr>
          <a:xfrm>
            <a:off x="8322649" y="1811291"/>
            <a:ext cx="557845" cy="338556"/>
          </a:xfrm>
          <a:prstGeom prst="rect">
            <a:avLst/>
          </a:prstGeom>
          <a:noFill/>
        </p:spPr>
        <p:txBody>
          <a:bodyPr wrap="none" lIns="0" tIns="60962" rIns="0" bIns="0" rtlCol="0">
            <a:spAutoFit/>
          </a:bodyPr>
          <a:lstStyle/>
          <a:p>
            <a:pPr defTabSz="914126"/>
            <a:r>
              <a:rPr lang="es-CL" b="1">
                <a:solidFill>
                  <a:srgbClr val="272E3A"/>
                </a:solidFill>
                <a:latin typeface="Montserrat Light"/>
                <a:cs typeface="Lato Regular"/>
              </a:rPr>
              <a:t>Skills</a:t>
            </a:r>
          </a:p>
        </p:txBody>
      </p:sp>
      <p:sp>
        <p:nvSpPr>
          <p:cNvPr id="47" name="TextBox 15">
            <a:extLst>
              <a:ext uri="{FF2B5EF4-FFF2-40B4-BE49-F238E27FC236}">
                <a16:creationId xmlns:a16="http://schemas.microsoft.com/office/drawing/2014/main" id="{559D478F-DD9E-A0AB-57A6-74F4674BCDE1}"/>
              </a:ext>
            </a:extLst>
          </p:cNvPr>
          <p:cNvSpPr txBox="1"/>
          <p:nvPr/>
        </p:nvSpPr>
        <p:spPr>
          <a:xfrm>
            <a:off x="8322649" y="2246842"/>
            <a:ext cx="1599797" cy="277001"/>
          </a:xfrm>
          <a:prstGeom prst="rect">
            <a:avLst/>
          </a:prstGeom>
          <a:noFill/>
        </p:spPr>
        <p:txBody>
          <a:bodyPr wrap="none" lIns="0" tIns="60962" rIns="0" bIns="0" rtlCol="0">
            <a:spAutoFit/>
          </a:bodyPr>
          <a:lstStyle/>
          <a:p>
            <a:pPr defTabSz="914126"/>
            <a:r>
              <a:rPr lang="es-CL" sz="1400" b="1" dirty="0">
                <a:solidFill>
                  <a:srgbClr val="272E3A"/>
                </a:solidFill>
                <a:latin typeface="Montserrat Light"/>
                <a:cs typeface="Lato Light"/>
              </a:rPr>
              <a:t>Cercanía al cliente</a:t>
            </a:r>
          </a:p>
        </p:txBody>
      </p:sp>
      <p:sp>
        <p:nvSpPr>
          <p:cNvPr id="48" name="TextBox 16">
            <a:extLst>
              <a:ext uri="{FF2B5EF4-FFF2-40B4-BE49-F238E27FC236}">
                <a16:creationId xmlns:a16="http://schemas.microsoft.com/office/drawing/2014/main" id="{29822EB1-15D9-C267-6447-DBC10026C21B}"/>
              </a:ext>
            </a:extLst>
          </p:cNvPr>
          <p:cNvSpPr txBox="1"/>
          <p:nvPr/>
        </p:nvSpPr>
        <p:spPr>
          <a:xfrm>
            <a:off x="8322650" y="2905268"/>
            <a:ext cx="1147750" cy="277001"/>
          </a:xfrm>
          <a:prstGeom prst="rect">
            <a:avLst/>
          </a:prstGeom>
          <a:noFill/>
        </p:spPr>
        <p:txBody>
          <a:bodyPr wrap="none" lIns="0" tIns="60962" rIns="0" bIns="0" rtlCol="0">
            <a:spAutoFit/>
          </a:bodyPr>
          <a:lstStyle/>
          <a:p>
            <a:pPr defTabSz="914126"/>
            <a:r>
              <a:rPr lang="es-CL" sz="1400" b="1" dirty="0">
                <a:solidFill>
                  <a:srgbClr val="272E3A"/>
                </a:solidFill>
                <a:latin typeface="Montserrat Light"/>
                <a:cs typeface="Lato Light"/>
              </a:rPr>
              <a:t>Compromiso</a:t>
            </a:r>
          </a:p>
        </p:txBody>
      </p:sp>
      <p:sp>
        <p:nvSpPr>
          <p:cNvPr id="49" name="TextBox 17">
            <a:extLst>
              <a:ext uri="{FF2B5EF4-FFF2-40B4-BE49-F238E27FC236}">
                <a16:creationId xmlns:a16="http://schemas.microsoft.com/office/drawing/2014/main" id="{1F8BB123-5A74-352F-791E-D8515CB88092}"/>
              </a:ext>
            </a:extLst>
          </p:cNvPr>
          <p:cNvSpPr txBox="1"/>
          <p:nvPr/>
        </p:nvSpPr>
        <p:spPr>
          <a:xfrm>
            <a:off x="8322649" y="3567948"/>
            <a:ext cx="854401"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Disciplina</a:t>
            </a:r>
          </a:p>
        </p:txBody>
      </p:sp>
      <p:sp>
        <p:nvSpPr>
          <p:cNvPr id="50" name="TextBox 18">
            <a:extLst>
              <a:ext uri="{FF2B5EF4-FFF2-40B4-BE49-F238E27FC236}">
                <a16:creationId xmlns:a16="http://schemas.microsoft.com/office/drawing/2014/main" id="{D07C95D6-923E-1F52-EC3B-680EA5B47A13}"/>
              </a:ext>
            </a:extLst>
          </p:cNvPr>
          <p:cNvSpPr txBox="1"/>
          <p:nvPr/>
        </p:nvSpPr>
        <p:spPr>
          <a:xfrm>
            <a:off x="8322650" y="4185742"/>
            <a:ext cx="588303"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Pasión</a:t>
            </a:r>
          </a:p>
        </p:txBody>
      </p:sp>
      <p:grpSp>
        <p:nvGrpSpPr>
          <p:cNvPr id="51" name="Group 19">
            <a:extLst>
              <a:ext uri="{FF2B5EF4-FFF2-40B4-BE49-F238E27FC236}">
                <a16:creationId xmlns:a16="http://schemas.microsoft.com/office/drawing/2014/main" id="{B3D5B3FF-5839-5C74-9B22-D6EBDEE28E41}"/>
              </a:ext>
            </a:extLst>
          </p:cNvPr>
          <p:cNvGrpSpPr/>
          <p:nvPr/>
        </p:nvGrpSpPr>
        <p:grpSpPr>
          <a:xfrm>
            <a:off x="10773465" y="2171022"/>
            <a:ext cx="364819" cy="282588"/>
            <a:chOff x="3541647" y="181442"/>
            <a:chExt cx="1055694" cy="817522"/>
          </a:xfrm>
          <a:solidFill>
            <a:schemeClr val="bg1">
              <a:lumMod val="75000"/>
            </a:schemeClr>
          </a:solidFill>
        </p:grpSpPr>
        <p:sp>
          <p:nvSpPr>
            <p:cNvPr id="52" name="Rectangle 20">
              <a:extLst>
                <a:ext uri="{FF2B5EF4-FFF2-40B4-BE49-F238E27FC236}">
                  <a16:creationId xmlns:a16="http://schemas.microsoft.com/office/drawing/2014/main" id="{71198EAA-FE0F-8D7A-51BB-2B0E61821148}"/>
                </a:ext>
              </a:extLst>
            </p:cNvPr>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54" name="Isosceles Triangle 21">
              <a:extLst>
                <a:ext uri="{FF2B5EF4-FFF2-40B4-BE49-F238E27FC236}">
                  <a16:creationId xmlns:a16="http://schemas.microsoft.com/office/drawing/2014/main" id="{9EC5FF7B-C7D9-E022-5D51-5B7488C2FC32}"/>
                </a:ext>
              </a:extLst>
            </p:cNvPr>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55" name="TextBox 22">
            <a:extLst>
              <a:ext uri="{FF2B5EF4-FFF2-40B4-BE49-F238E27FC236}">
                <a16:creationId xmlns:a16="http://schemas.microsoft.com/office/drawing/2014/main" id="{4134A0A0-1235-D106-D4CF-098C82D9343A}"/>
              </a:ext>
            </a:extLst>
          </p:cNvPr>
          <p:cNvSpPr txBox="1"/>
          <p:nvPr/>
        </p:nvSpPr>
        <p:spPr>
          <a:xfrm>
            <a:off x="10841254" y="2159516"/>
            <a:ext cx="224421"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95%</a:t>
            </a:r>
          </a:p>
        </p:txBody>
      </p:sp>
      <p:grpSp>
        <p:nvGrpSpPr>
          <p:cNvPr id="56" name="Group 23">
            <a:extLst>
              <a:ext uri="{FF2B5EF4-FFF2-40B4-BE49-F238E27FC236}">
                <a16:creationId xmlns:a16="http://schemas.microsoft.com/office/drawing/2014/main" id="{40D4000B-4A85-BA12-50EE-48130544D4B6}"/>
              </a:ext>
            </a:extLst>
          </p:cNvPr>
          <p:cNvGrpSpPr/>
          <p:nvPr/>
        </p:nvGrpSpPr>
        <p:grpSpPr>
          <a:xfrm>
            <a:off x="10756597" y="2847964"/>
            <a:ext cx="364819" cy="282588"/>
            <a:chOff x="3541647" y="181442"/>
            <a:chExt cx="1055694" cy="817522"/>
          </a:xfrm>
          <a:solidFill>
            <a:schemeClr val="bg1">
              <a:lumMod val="75000"/>
            </a:schemeClr>
          </a:solidFill>
        </p:grpSpPr>
        <p:sp>
          <p:nvSpPr>
            <p:cNvPr id="57" name="Rectangle 24">
              <a:extLst>
                <a:ext uri="{FF2B5EF4-FFF2-40B4-BE49-F238E27FC236}">
                  <a16:creationId xmlns:a16="http://schemas.microsoft.com/office/drawing/2014/main" id="{8AE6FFE0-665A-8D2E-FF3E-2411DF201830}"/>
                </a:ext>
              </a:extLst>
            </p:cNvPr>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58" name="Isosceles Triangle 25">
              <a:extLst>
                <a:ext uri="{FF2B5EF4-FFF2-40B4-BE49-F238E27FC236}">
                  <a16:creationId xmlns:a16="http://schemas.microsoft.com/office/drawing/2014/main" id="{331A4A2A-1725-384E-8AB7-B284AE6E8353}"/>
                </a:ext>
              </a:extLst>
            </p:cNvPr>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59" name="TextBox 26">
            <a:extLst>
              <a:ext uri="{FF2B5EF4-FFF2-40B4-BE49-F238E27FC236}">
                <a16:creationId xmlns:a16="http://schemas.microsoft.com/office/drawing/2014/main" id="{D8E07276-2A86-72BD-9C35-FE3052093553}"/>
              </a:ext>
            </a:extLst>
          </p:cNvPr>
          <p:cNvSpPr txBox="1"/>
          <p:nvPr/>
        </p:nvSpPr>
        <p:spPr>
          <a:xfrm>
            <a:off x="10821179" y="2836459"/>
            <a:ext cx="230833"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96%</a:t>
            </a:r>
          </a:p>
        </p:txBody>
      </p:sp>
      <p:grpSp>
        <p:nvGrpSpPr>
          <p:cNvPr id="60" name="Group 27">
            <a:extLst>
              <a:ext uri="{FF2B5EF4-FFF2-40B4-BE49-F238E27FC236}">
                <a16:creationId xmlns:a16="http://schemas.microsoft.com/office/drawing/2014/main" id="{AF502B04-AD01-352A-00DD-C987850DD983}"/>
              </a:ext>
            </a:extLst>
          </p:cNvPr>
          <p:cNvGrpSpPr/>
          <p:nvPr/>
        </p:nvGrpSpPr>
        <p:grpSpPr>
          <a:xfrm>
            <a:off x="10826992" y="3576088"/>
            <a:ext cx="364819" cy="282588"/>
            <a:chOff x="3541647" y="181442"/>
            <a:chExt cx="1055694" cy="817522"/>
          </a:xfrm>
          <a:solidFill>
            <a:schemeClr val="bg1">
              <a:lumMod val="75000"/>
            </a:schemeClr>
          </a:solidFill>
        </p:grpSpPr>
        <p:sp>
          <p:nvSpPr>
            <p:cNvPr id="61" name="Rectangle 28">
              <a:extLst>
                <a:ext uri="{FF2B5EF4-FFF2-40B4-BE49-F238E27FC236}">
                  <a16:creationId xmlns:a16="http://schemas.microsoft.com/office/drawing/2014/main" id="{D15F3DAA-6EBA-903F-6E1E-C7D4904BA8BC}"/>
                </a:ext>
              </a:extLst>
            </p:cNvPr>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62" name="Isosceles Triangle 29">
              <a:extLst>
                <a:ext uri="{FF2B5EF4-FFF2-40B4-BE49-F238E27FC236}">
                  <a16:creationId xmlns:a16="http://schemas.microsoft.com/office/drawing/2014/main" id="{70DE2E04-E7C6-37B9-3049-21077EDBA2A6}"/>
                </a:ext>
              </a:extLst>
            </p:cNvPr>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63" name="TextBox 30">
            <a:extLst>
              <a:ext uri="{FF2B5EF4-FFF2-40B4-BE49-F238E27FC236}">
                <a16:creationId xmlns:a16="http://schemas.microsoft.com/office/drawing/2014/main" id="{3CF82D91-8C4D-839E-8936-5D811BCD7E1C}"/>
              </a:ext>
            </a:extLst>
          </p:cNvPr>
          <p:cNvSpPr txBox="1"/>
          <p:nvPr/>
        </p:nvSpPr>
        <p:spPr>
          <a:xfrm>
            <a:off x="10893177" y="3564580"/>
            <a:ext cx="227626"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97%</a:t>
            </a:r>
          </a:p>
        </p:txBody>
      </p:sp>
      <p:grpSp>
        <p:nvGrpSpPr>
          <p:cNvPr id="64" name="Group 31">
            <a:extLst>
              <a:ext uri="{FF2B5EF4-FFF2-40B4-BE49-F238E27FC236}">
                <a16:creationId xmlns:a16="http://schemas.microsoft.com/office/drawing/2014/main" id="{2AE9A6A4-EC1A-31DC-C5B7-62C635FE131F}"/>
              </a:ext>
            </a:extLst>
          </p:cNvPr>
          <p:cNvGrpSpPr/>
          <p:nvPr/>
        </p:nvGrpSpPr>
        <p:grpSpPr>
          <a:xfrm>
            <a:off x="10909192" y="4175302"/>
            <a:ext cx="364819" cy="282588"/>
            <a:chOff x="3541647" y="181442"/>
            <a:chExt cx="1055694" cy="817522"/>
          </a:xfrm>
          <a:solidFill>
            <a:schemeClr val="bg1">
              <a:lumMod val="75000"/>
            </a:schemeClr>
          </a:solidFill>
        </p:grpSpPr>
        <p:sp>
          <p:nvSpPr>
            <p:cNvPr id="65" name="Rectangle 32">
              <a:extLst>
                <a:ext uri="{FF2B5EF4-FFF2-40B4-BE49-F238E27FC236}">
                  <a16:creationId xmlns:a16="http://schemas.microsoft.com/office/drawing/2014/main" id="{95374558-886E-4490-EAF4-A49142C55607}"/>
                </a:ext>
              </a:extLst>
            </p:cNvPr>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66" name="Isosceles Triangle 33">
              <a:extLst>
                <a:ext uri="{FF2B5EF4-FFF2-40B4-BE49-F238E27FC236}">
                  <a16:creationId xmlns:a16="http://schemas.microsoft.com/office/drawing/2014/main" id="{C6D77C4A-2ED7-49FD-EC99-7EDF9AC0AF6C}"/>
                </a:ext>
              </a:extLst>
            </p:cNvPr>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67" name="TextBox 34">
            <a:extLst>
              <a:ext uri="{FF2B5EF4-FFF2-40B4-BE49-F238E27FC236}">
                <a16:creationId xmlns:a16="http://schemas.microsoft.com/office/drawing/2014/main" id="{5CA138F6-B0BC-B1D5-EE1C-29DBE0CCE1B1}"/>
              </a:ext>
            </a:extLst>
          </p:cNvPr>
          <p:cNvSpPr txBox="1"/>
          <p:nvPr/>
        </p:nvSpPr>
        <p:spPr>
          <a:xfrm>
            <a:off x="10947323" y="4163795"/>
            <a:ext cx="283732" cy="200057"/>
          </a:xfrm>
          <a:prstGeom prst="rect">
            <a:avLst/>
          </a:prstGeom>
          <a:noFill/>
        </p:spPr>
        <p:txBody>
          <a:bodyPr wrap="none" lIns="0" tIns="60962" rIns="0" bIns="0" rtlCol="0">
            <a:spAutoFit/>
          </a:bodyPr>
          <a:lstStyle/>
          <a:p>
            <a:pPr algn="ctr" defTabSz="914126"/>
            <a:r>
              <a:rPr lang="en-US" sz="900" b="1">
                <a:solidFill>
                  <a:prstClr val="white"/>
                </a:solidFill>
                <a:latin typeface="Montserrat Light"/>
                <a:cs typeface="Lato Regular"/>
              </a:rPr>
              <a:t>100%</a:t>
            </a:r>
          </a:p>
        </p:txBody>
      </p:sp>
      <p:pic>
        <p:nvPicPr>
          <p:cNvPr id="68" name="Picture 2" descr="Instituto de Ciencias Navales y Marítimas | Ingeniería Naval">
            <a:extLst>
              <a:ext uri="{FF2B5EF4-FFF2-40B4-BE49-F238E27FC236}">
                <a16:creationId xmlns:a16="http://schemas.microsoft.com/office/drawing/2014/main" id="{636DF9B0-3193-3AA6-C5FA-CBC68838C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 y="4872711"/>
            <a:ext cx="173355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9" name="Imagen 68">
            <a:extLst>
              <a:ext uri="{FF2B5EF4-FFF2-40B4-BE49-F238E27FC236}">
                <a16:creationId xmlns:a16="http://schemas.microsoft.com/office/drawing/2014/main" id="{33A6ECD8-9C0E-FE6C-21EB-ADD52DC4CACD}"/>
              </a:ext>
            </a:extLst>
          </p:cNvPr>
          <p:cNvPicPr>
            <a:picLocks noChangeAspect="1"/>
          </p:cNvPicPr>
          <p:nvPr/>
        </p:nvPicPr>
        <p:blipFill>
          <a:blip r:embed="rId5"/>
          <a:stretch>
            <a:fillRect/>
          </a:stretch>
        </p:blipFill>
        <p:spPr>
          <a:xfrm>
            <a:off x="2120900" y="5132312"/>
            <a:ext cx="2624678" cy="480758"/>
          </a:xfrm>
          <a:prstGeom prst="rect">
            <a:avLst/>
          </a:prstGeom>
        </p:spPr>
      </p:pic>
      <p:pic>
        <p:nvPicPr>
          <p:cNvPr id="70" name="Picture 10" descr="Platzi Logo Download Vector">
            <a:extLst>
              <a:ext uri="{FF2B5EF4-FFF2-40B4-BE49-F238E27FC236}">
                <a16:creationId xmlns:a16="http://schemas.microsoft.com/office/drawing/2014/main" id="{DC3178EF-07AB-0D8A-458F-8BD4869B8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4480" y="5876110"/>
            <a:ext cx="1706731" cy="6075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88503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TextBox 24"/>
          <p:cNvSpPr txBox="1"/>
          <p:nvPr/>
        </p:nvSpPr>
        <p:spPr>
          <a:xfrm>
            <a:off x="6614474" y="3981232"/>
            <a:ext cx="1489511" cy="338554"/>
          </a:xfrm>
          <a:prstGeom prst="rect">
            <a:avLst/>
          </a:prstGeom>
          <a:noFill/>
        </p:spPr>
        <p:txBody>
          <a:bodyPr wrap="none" rtlCol="0">
            <a:spAutoFit/>
          </a:bodyPr>
          <a:lstStyle/>
          <a:p>
            <a:pPr algn="ctr" defTabSz="914309"/>
            <a:r>
              <a:rPr lang="es-CL" sz="1600" b="1" dirty="0">
                <a:latin typeface="Source Sans Pro Light"/>
              </a:rPr>
              <a:t>Lucía Navarrete</a:t>
            </a:r>
            <a:endParaRPr lang="id-ID" sz="1600" b="1" dirty="0">
              <a:latin typeface="Source Sans Pro Light"/>
            </a:endParaRPr>
          </a:p>
        </p:txBody>
      </p:sp>
      <p:sp>
        <p:nvSpPr>
          <p:cNvPr id="26" name="Rectangle 25"/>
          <p:cNvSpPr/>
          <p:nvPr/>
        </p:nvSpPr>
        <p:spPr>
          <a:xfrm>
            <a:off x="6098390" y="4358811"/>
            <a:ext cx="2521654" cy="646331"/>
          </a:xfrm>
          <a:prstGeom prst="rect">
            <a:avLst/>
          </a:prstGeom>
        </p:spPr>
        <p:txBody>
          <a:bodyPr wrap="square">
            <a:spAutoFit/>
          </a:bodyPr>
          <a:lstStyle/>
          <a:p>
            <a:pPr algn="ctr" defTabSz="914309"/>
            <a:r>
              <a:rPr lang="es-CL" sz="1200" dirty="0">
                <a:latin typeface="Calibri"/>
              </a:rPr>
              <a:t>Técnico nivel medio en administración de empresas de Turismo. Ex administrativa APR.</a:t>
            </a:r>
            <a:endParaRPr lang="id-ID" sz="1200" dirty="0">
              <a:latin typeface="Calibri"/>
            </a:endParaRPr>
          </a:p>
        </p:txBody>
      </p:sp>
      <p:sp>
        <p:nvSpPr>
          <p:cNvPr id="32" name="TextBox 31"/>
          <p:cNvSpPr txBox="1"/>
          <p:nvPr/>
        </p:nvSpPr>
        <p:spPr>
          <a:xfrm>
            <a:off x="4099377" y="3981232"/>
            <a:ext cx="1439818" cy="338554"/>
          </a:xfrm>
          <a:prstGeom prst="rect">
            <a:avLst/>
          </a:prstGeom>
          <a:noFill/>
        </p:spPr>
        <p:txBody>
          <a:bodyPr wrap="none" rtlCol="0">
            <a:spAutoFit/>
          </a:bodyPr>
          <a:lstStyle/>
          <a:p>
            <a:pPr algn="ctr" defTabSz="914309"/>
            <a:r>
              <a:rPr lang="es-CL" sz="1600" b="1" dirty="0" err="1">
                <a:latin typeface="Source Sans Pro Light"/>
              </a:rPr>
              <a:t>Maykol</a:t>
            </a:r>
            <a:r>
              <a:rPr lang="es-CL" sz="1600" b="1" dirty="0">
                <a:latin typeface="Source Sans Pro Light"/>
              </a:rPr>
              <a:t> Luengo</a:t>
            </a:r>
            <a:endParaRPr lang="id-ID" sz="1600" b="1" dirty="0">
              <a:latin typeface="Source Sans Pro Light"/>
            </a:endParaRPr>
          </a:p>
        </p:txBody>
      </p:sp>
      <p:sp>
        <p:nvSpPr>
          <p:cNvPr id="33" name="Rectangle 32"/>
          <p:cNvSpPr/>
          <p:nvPr/>
        </p:nvSpPr>
        <p:spPr>
          <a:xfrm>
            <a:off x="3558451" y="4358811"/>
            <a:ext cx="2521654" cy="646331"/>
          </a:xfrm>
          <a:prstGeom prst="rect">
            <a:avLst/>
          </a:prstGeom>
        </p:spPr>
        <p:txBody>
          <a:bodyPr wrap="square">
            <a:spAutoFit/>
          </a:bodyPr>
          <a:lstStyle/>
          <a:p>
            <a:pPr algn="ctr" defTabSz="914309"/>
            <a:r>
              <a:rPr lang="es-CL" sz="1200" dirty="0">
                <a:latin typeface="Calibri"/>
              </a:rPr>
              <a:t>Ingeniero Comercial, experiencia en cargos gerenciales y especialista en marketing y ventas.</a:t>
            </a:r>
            <a:endParaRPr lang="id-ID" sz="1200" dirty="0">
              <a:latin typeface="Calibri"/>
            </a:endParaRPr>
          </a:p>
        </p:txBody>
      </p:sp>
      <p:cxnSp>
        <p:nvCxnSpPr>
          <p:cNvPr id="40" name="Straight Connector 39"/>
          <p:cNvCxnSpPr/>
          <p:nvPr/>
        </p:nvCxnSpPr>
        <p:spPr>
          <a:xfrm>
            <a:off x="4442156" y="3841297"/>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986267" y="3841297"/>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72">
            <a:extLst>
              <a:ext uri="{FF2B5EF4-FFF2-40B4-BE49-F238E27FC236}">
                <a16:creationId xmlns:a16="http://schemas.microsoft.com/office/drawing/2014/main" id="{E5790434-CC18-E523-1D40-1CFBE7972D36}"/>
              </a:ext>
            </a:extLst>
          </p:cNvPr>
          <p:cNvSpPr txBox="1">
            <a:spLocks noChangeArrowheads="1"/>
          </p:cNvSpPr>
          <p:nvPr/>
        </p:nvSpPr>
        <p:spPr bwMode="auto">
          <a:xfrm>
            <a:off x="3321418" y="456695"/>
            <a:ext cx="556081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Área Comercial</a:t>
            </a:r>
          </a:p>
        </p:txBody>
      </p:sp>
      <p:grpSp>
        <p:nvGrpSpPr>
          <p:cNvPr id="17" name="Grupo 16">
            <a:extLst>
              <a:ext uri="{FF2B5EF4-FFF2-40B4-BE49-F238E27FC236}">
                <a16:creationId xmlns:a16="http://schemas.microsoft.com/office/drawing/2014/main" id="{D3AB8AF8-4E50-8CCC-A37E-122C55D09928}"/>
              </a:ext>
            </a:extLst>
          </p:cNvPr>
          <p:cNvGrpSpPr/>
          <p:nvPr/>
        </p:nvGrpSpPr>
        <p:grpSpPr>
          <a:xfrm>
            <a:off x="4470351" y="5216518"/>
            <a:ext cx="559129" cy="253320"/>
            <a:chOff x="1915809" y="5624022"/>
            <a:chExt cx="559129" cy="253320"/>
          </a:xfrm>
        </p:grpSpPr>
        <p:sp>
          <p:nvSpPr>
            <p:cNvPr id="18" name="Freeform 9">
              <a:extLst>
                <a:ext uri="{FF2B5EF4-FFF2-40B4-BE49-F238E27FC236}">
                  <a16:creationId xmlns:a16="http://schemas.microsoft.com/office/drawing/2014/main" id="{ED2B81B2-CEEF-5EE2-D1D1-CF76098F956A}"/>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19" name="Freeform 13">
              <a:extLst>
                <a:ext uri="{FF2B5EF4-FFF2-40B4-BE49-F238E27FC236}">
                  <a16:creationId xmlns:a16="http://schemas.microsoft.com/office/drawing/2014/main" id="{0B3D8323-4FF2-ED73-260B-27F8F6A2303D}"/>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23" name="Grupo 22">
            <a:extLst>
              <a:ext uri="{FF2B5EF4-FFF2-40B4-BE49-F238E27FC236}">
                <a16:creationId xmlns:a16="http://schemas.microsoft.com/office/drawing/2014/main" id="{1A63ADFE-CB0A-9369-352C-03456757B38F}"/>
              </a:ext>
            </a:extLst>
          </p:cNvPr>
          <p:cNvGrpSpPr/>
          <p:nvPr/>
        </p:nvGrpSpPr>
        <p:grpSpPr>
          <a:xfrm>
            <a:off x="7078497" y="5211852"/>
            <a:ext cx="559129" cy="253320"/>
            <a:chOff x="1915809" y="5624022"/>
            <a:chExt cx="559129" cy="253320"/>
          </a:xfrm>
        </p:grpSpPr>
        <p:sp>
          <p:nvSpPr>
            <p:cNvPr id="27" name="Freeform 9">
              <a:extLst>
                <a:ext uri="{FF2B5EF4-FFF2-40B4-BE49-F238E27FC236}">
                  <a16:creationId xmlns:a16="http://schemas.microsoft.com/office/drawing/2014/main" id="{5D08927F-A007-ED37-0F69-B27CA5D34891}"/>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31" name="Freeform 13">
              <a:extLst>
                <a:ext uri="{FF2B5EF4-FFF2-40B4-BE49-F238E27FC236}">
                  <a16:creationId xmlns:a16="http://schemas.microsoft.com/office/drawing/2014/main" id="{1106F4EE-3426-BD68-0397-40CD3EC697B5}"/>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pic>
        <p:nvPicPr>
          <p:cNvPr id="28" name="Picture 10" descr="Platzi Logo Download Vector">
            <a:extLst>
              <a:ext uri="{FF2B5EF4-FFF2-40B4-BE49-F238E27FC236}">
                <a16:creationId xmlns:a16="http://schemas.microsoft.com/office/drawing/2014/main" id="{6BDCB84A-C9D8-C56F-7128-5497819A1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300" y="5550789"/>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Platzi Logo Download Vector">
            <a:extLst>
              <a:ext uri="{FF2B5EF4-FFF2-40B4-BE49-F238E27FC236}">
                <a16:creationId xmlns:a16="http://schemas.microsoft.com/office/drawing/2014/main" id="{EFDDF66A-7377-01DF-D806-C86FE74F9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907" y="5550789"/>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51" name="Marcador de posición de imagen 50">
            <a:extLst>
              <a:ext uri="{FF2B5EF4-FFF2-40B4-BE49-F238E27FC236}">
                <a16:creationId xmlns:a16="http://schemas.microsoft.com/office/drawing/2014/main" id="{131E2073-6CB5-30BB-BA29-EB5D562EC1C3}"/>
              </a:ext>
            </a:extLst>
          </p:cNvPr>
          <p:cNvPicPr>
            <a:picLocks noGrp="1" noChangeAspect="1"/>
          </p:cNvPicPr>
          <p:nvPr>
            <p:ph type="pic" sz="quarter" idx="11"/>
          </p:nvPr>
        </p:nvPicPr>
        <p:blipFill>
          <a:blip r:embed="rId5"/>
          <a:srcRect l="47" r="47"/>
          <a:stretch>
            <a:fillRect/>
          </a:stretch>
        </p:blipFill>
        <p:spPr>
          <a:xfrm>
            <a:off x="3898900" y="1804477"/>
            <a:ext cx="1905000" cy="1905001"/>
          </a:xfrm>
        </p:spPr>
      </p:pic>
      <p:pic>
        <p:nvPicPr>
          <p:cNvPr id="53" name="Marcador de posición de imagen 52">
            <a:extLst>
              <a:ext uri="{FF2B5EF4-FFF2-40B4-BE49-F238E27FC236}">
                <a16:creationId xmlns:a16="http://schemas.microsoft.com/office/drawing/2014/main" id="{A6CCBAB8-2189-F37A-FE20-73C3A495CED3}"/>
              </a:ext>
            </a:extLst>
          </p:cNvPr>
          <p:cNvPicPr>
            <a:picLocks noGrp="1" noChangeAspect="1"/>
          </p:cNvPicPr>
          <p:nvPr>
            <p:ph type="pic" sz="quarter" idx="12"/>
          </p:nvPr>
        </p:nvPicPr>
        <p:blipFill>
          <a:blip r:embed="rId6"/>
          <a:srcRect/>
          <a:stretch>
            <a:fillRect/>
          </a:stretch>
        </p:blipFill>
        <p:spPr>
          <a:xfrm>
            <a:off x="6508785" y="1877441"/>
            <a:ext cx="1697846" cy="1697847"/>
          </a:xfrm>
        </p:spPr>
      </p:pic>
    </p:spTree>
    <p:custDataLst>
      <p:tags r:id="rId1"/>
    </p:custDataLst>
    <p:extLst>
      <p:ext uri="{BB962C8B-B14F-4D97-AF65-F5344CB8AC3E}">
        <p14:creationId xmlns:p14="http://schemas.microsoft.com/office/powerpoint/2010/main" val="3894798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322644" y="447084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4" name="Rectangle 13"/>
          <p:cNvSpPr/>
          <p:nvPr/>
        </p:nvSpPr>
        <p:spPr>
          <a:xfrm>
            <a:off x="8322645" y="4470841"/>
            <a:ext cx="2786963" cy="19520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cxnSp>
        <p:nvCxnSpPr>
          <p:cNvPr id="3" name="Straight Connector 2"/>
          <p:cNvCxnSpPr/>
          <p:nvPr/>
        </p:nvCxnSpPr>
        <p:spPr>
          <a:xfrm>
            <a:off x="8047136" y="1943293"/>
            <a:ext cx="0" cy="272275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411635" y="1765567"/>
            <a:ext cx="3063339" cy="569389"/>
          </a:xfrm>
          <a:prstGeom prst="rect">
            <a:avLst/>
          </a:prstGeom>
          <a:noFill/>
        </p:spPr>
        <p:txBody>
          <a:bodyPr wrap="none" lIns="0" tIns="60962" rIns="0" bIns="0" rtlCol="0">
            <a:spAutoFit/>
          </a:bodyPr>
          <a:lstStyle/>
          <a:p>
            <a:pPr defTabSz="914126"/>
            <a:r>
              <a:rPr lang="es-CL" sz="3300" b="1">
                <a:solidFill>
                  <a:srgbClr val="272E3A"/>
                </a:solidFill>
                <a:latin typeface="Montserrat Light"/>
                <a:cs typeface="Lato Regular"/>
              </a:rPr>
              <a:t>VICTOR REYES</a:t>
            </a:r>
          </a:p>
        </p:txBody>
      </p:sp>
      <p:sp>
        <p:nvSpPr>
          <p:cNvPr id="5" name="TextBox 4"/>
          <p:cNvSpPr txBox="1"/>
          <p:nvPr/>
        </p:nvSpPr>
        <p:spPr>
          <a:xfrm>
            <a:off x="4416672" y="2681504"/>
            <a:ext cx="3423072" cy="2462215"/>
          </a:xfrm>
          <a:prstGeom prst="rect">
            <a:avLst/>
          </a:prstGeom>
          <a:noFill/>
        </p:spPr>
        <p:txBody>
          <a:bodyPr wrap="square" lIns="0" tIns="60962" rIns="0" bIns="0" rtlCol="0">
            <a:spAutoFit/>
          </a:bodyPr>
          <a:lstStyle/>
          <a:p>
            <a:pPr defTabSz="914126"/>
            <a:r>
              <a:rPr lang="en-US" sz="1200" dirty="0">
                <a:solidFill>
                  <a:srgbClr val="272E3A"/>
                </a:solidFill>
                <a:latin typeface="Montserrat Light"/>
                <a:cs typeface="Lato Light"/>
              </a:rPr>
              <a:t>"</a:t>
            </a:r>
            <a:r>
              <a:rPr lang="es-419" sz="1200" dirty="0">
                <a:solidFill>
                  <a:srgbClr val="272E3A"/>
                </a:solidFill>
                <a:latin typeface="Montserrat Light"/>
                <a:cs typeface="Lato Light"/>
              </a:rPr>
              <a:t>Líder, incansable, apasionado por el trabajo y el aprendizaje. Nacido y criado en el sector rural, bajo el amparo de los APR, conocedor a fondo de sus necesidades y problemáticas. </a:t>
            </a:r>
          </a:p>
          <a:p>
            <a:pPr defTabSz="914126"/>
            <a:endParaRPr lang="es-419" sz="1200" dirty="0">
              <a:solidFill>
                <a:srgbClr val="272E3A"/>
              </a:solidFill>
              <a:latin typeface="Montserrat Light"/>
              <a:cs typeface="Lato Light"/>
            </a:endParaRPr>
          </a:p>
          <a:p>
            <a:pPr defTabSz="914126"/>
            <a:r>
              <a:rPr lang="es-419" sz="1200" u="sng" dirty="0">
                <a:solidFill>
                  <a:srgbClr val="272E3A"/>
                </a:solidFill>
                <a:latin typeface="Montserrat Light"/>
                <a:cs typeface="Lato Light"/>
              </a:rPr>
              <a:t>Líder del área técnica del proyecto</a:t>
            </a:r>
            <a:r>
              <a:rPr lang="es-419" sz="1200" dirty="0">
                <a:solidFill>
                  <a:srgbClr val="272E3A"/>
                </a:solidFill>
                <a:latin typeface="Montserrat Light"/>
                <a:cs typeface="Lato Light"/>
              </a:rPr>
              <a:t> APR Software.</a:t>
            </a:r>
          </a:p>
          <a:p>
            <a:pPr defTabSz="914126"/>
            <a:endParaRPr lang="es-419" sz="1200" dirty="0">
              <a:solidFill>
                <a:srgbClr val="272E3A"/>
              </a:solidFill>
              <a:latin typeface="Montserrat Light"/>
              <a:cs typeface="Lato Light"/>
            </a:endParaRPr>
          </a:p>
          <a:p>
            <a:pPr defTabSz="914126"/>
            <a:r>
              <a:rPr lang="es-419" sz="1200" dirty="0">
                <a:solidFill>
                  <a:srgbClr val="272E3A"/>
                </a:solidFill>
                <a:latin typeface="Montserrat Light"/>
                <a:cs typeface="Lato Light"/>
              </a:rPr>
              <a:t>De </a:t>
            </a:r>
            <a:r>
              <a:rPr lang="es-419" sz="1200" u="sng" dirty="0">
                <a:solidFill>
                  <a:srgbClr val="272E3A"/>
                </a:solidFill>
                <a:latin typeface="Montserrat Light"/>
                <a:cs typeface="Lato Light"/>
              </a:rPr>
              <a:t>profesión Ingeniero Naval</a:t>
            </a:r>
            <a:r>
              <a:rPr lang="es-419" sz="1200" dirty="0">
                <a:solidFill>
                  <a:srgbClr val="272E3A"/>
                </a:solidFill>
                <a:latin typeface="Montserrat Light"/>
                <a:cs typeface="Lato Light"/>
              </a:rPr>
              <a:t>, con </a:t>
            </a:r>
            <a:r>
              <a:rPr lang="es-419" sz="1200" u="sng" dirty="0">
                <a:solidFill>
                  <a:srgbClr val="272E3A"/>
                </a:solidFill>
                <a:latin typeface="Montserrat Light"/>
                <a:cs typeface="Lato Light"/>
              </a:rPr>
              <a:t>diplomados en Inteligencia Artificial </a:t>
            </a:r>
            <a:r>
              <a:rPr lang="es-419" sz="1200" dirty="0">
                <a:solidFill>
                  <a:srgbClr val="272E3A"/>
                </a:solidFill>
                <a:latin typeface="Montserrat Light"/>
                <a:cs typeface="Lato Light"/>
              </a:rPr>
              <a:t>(UFRO) e </a:t>
            </a:r>
            <a:r>
              <a:rPr lang="es-419" sz="1200" u="sng" dirty="0">
                <a:solidFill>
                  <a:srgbClr val="272E3A"/>
                </a:solidFill>
                <a:latin typeface="Montserrat Light"/>
                <a:cs typeface="Lato Light"/>
              </a:rPr>
              <a:t>Internet de las Cosas </a:t>
            </a:r>
            <a:r>
              <a:rPr lang="es-419" sz="1200" dirty="0">
                <a:solidFill>
                  <a:srgbClr val="272E3A"/>
                </a:solidFill>
                <a:latin typeface="Montserrat Light"/>
                <a:cs typeface="Lato Light"/>
              </a:rPr>
              <a:t>(PUCV). Con más de 4 años de experiencia en empresas sanitarias y en emprendimientos tradicionales.”</a:t>
            </a:r>
          </a:p>
        </p:txBody>
      </p:sp>
      <p:sp>
        <p:nvSpPr>
          <p:cNvPr id="6" name="TextBox 5"/>
          <p:cNvSpPr txBox="1"/>
          <p:nvPr/>
        </p:nvSpPr>
        <p:spPr>
          <a:xfrm>
            <a:off x="4416669" y="2292238"/>
            <a:ext cx="3307742" cy="217530"/>
          </a:xfrm>
          <a:prstGeom prst="rect">
            <a:avLst/>
          </a:prstGeom>
          <a:noFill/>
        </p:spPr>
        <p:txBody>
          <a:bodyPr wrap="square" lIns="0" tIns="60962" rIns="0" bIns="0" rtlCol="0">
            <a:normAutofit fontScale="85000" lnSpcReduction="20000"/>
          </a:bodyPr>
          <a:lstStyle/>
          <a:p>
            <a:pPr defTabSz="914126"/>
            <a:r>
              <a:rPr lang="es-CL" sz="1450" b="1">
                <a:solidFill>
                  <a:srgbClr val="272E3A"/>
                </a:solidFill>
                <a:latin typeface="Montserrat Light"/>
                <a:cs typeface="Lato Light"/>
              </a:rPr>
              <a:t>SOCIO FUNDADOR  - JEFE AREA TÉCNICA</a:t>
            </a:r>
          </a:p>
        </p:txBody>
      </p:sp>
      <p:sp>
        <p:nvSpPr>
          <p:cNvPr id="7" name="Rectangle 6"/>
          <p:cNvSpPr/>
          <p:nvPr/>
        </p:nvSpPr>
        <p:spPr>
          <a:xfrm>
            <a:off x="8322644" y="25129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8" name="Rectangle 7"/>
          <p:cNvSpPr/>
          <p:nvPr/>
        </p:nvSpPr>
        <p:spPr>
          <a:xfrm>
            <a:off x="8322644" y="3154424"/>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9" name="Rectangle 8"/>
          <p:cNvSpPr/>
          <p:nvPr/>
        </p:nvSpPr>
        <p:spPr>
          <a:xfrm>
            <a:off x="8322644" y="38177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1" name="Rectangle 10"/>
          <p:cNvSpPr/>
          <p:nvPr/>
        </p:nvSpPr>
        <p:spPr>
          <a:xfrm>
            <a:off x="8322643" y="2509768"/>
            <a:ext cx="2624677" cy="1945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2" name="Rectangle 11"/>
          <p:cNvSpPr/>
          <p:nvPr/>
        </p:nvSpPr>
        <p:spPr>
          <a:xfrm>
            <a:off x="8322648" y="3154424"/>
            <a:ext cx="2624667" cy="2137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3" name="Rectangle 12"/>
          <p:cNvSpPr/>
          <p:nvPr/>
        </p:nvSpPr>
        <p:spPr>
          <a:xfrm>
            <a:off x="8322643" y="3817721"/>
            <a:ext cx="2726161" cy="20005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5" name="TextBox 14"/>
          <p:cNvSpPr txBox="1"/>
          <p:nvPr/>
        </p:nvSpPr>
        <p:spPr>
          <a:xfrm>
            <a:off x="8322649" y="1773191"/>
            <a:ext cx="557845" cy="338556"/>
          </a:xfrm>
          <a:prstGeom prst="rect">
            <a:avLst/>
          </a:prstGeom>
          <a:noFill/>
        </p:spPr>
        <p:txBody>
          <a:bodyPr wrap="none" lIns="0" tIns="60962" rIns="0" bIns="0" rtlCol="0">
            <a:spAutoFit/>
          </a:bodyPr>
          <a:lstStyle/>
          <a:p>
            <a:pPr defTabSz="914126"/>
            <a:r>
              <a:rPr lang="es-CL" b="1">
                <a:solidFill>
                  <a:srgbClr val="272E3A"/>
                </a:solidFill>
                <a:latin typeface="Montserrat Light"/>
                <a:cs typeface="Lato Regular"/>
              </a:rPr>
              <a:t>Skills</a:t>
            </a:r>
          </a:p>
        </p:txBody>
      </p:sp>
      <p:sp>
        <p:nvSpPr>
          <p:cNvPr id="16" name="TextBox 15"/>
          <p:cNvSpPr txBox="1"/>
          <p:nvPr/>
        </p:nvSpPr>
        <p:spPr>
          <a:xfrm>
            <a:off x="8322649" y="2208742"/>
            <a:ext cx="862416"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Liderazgo</a:t>
            </a:r>
          </a:p>
        </p:txBody>
      </p:sp>
      <p:sp>
        <p:nvSpPr>
          <p:cNvPr id="17" name="TextBox 16"/>
          <p:cNvSpPr txBox="1"/>
          <p:nvPr/>
        </p:nvSpPr>
        <p:spPr>
          <a:xfrm>
            <a:off x="8322650" y="2867168"/>
            <a:ext cx="1445909"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Autoaprendizaje</a:t>
            </a:r>
          </a:p>
        </p:txBody>
      </p:sp>
      <p:sp>
        <p:nvSpPr>
          <p:cNvPr id="18" name="TextBox 17"/>
          <p:cNvSpPr txBox="1"/>
          <p:nvPr/>
        </p:nvSpPr>
        <p:spPr>
          <a:xfrm>
            <a:off x="8322649" y="3529848"/>
            <a:ext cx="854401"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Disciplina</a:t>
            </a:r>
          </a:p>
        </p:txBody>
      </p:sp>
      <p:sp>
        <p:nvSpPr>
          <p:cNvPr id="19" name="TextBox 18"/>
          <p:cNvSpPr txBox="1"/>
          <p:nvPr/>
        </p:nvSpPr>
        <p:spPr>
          <a:xfrm>
            <a:off x="8322650" y="4147642"/>
            <a:ext cx="588303" cy="277001"/>
          </a:xfrm>
          <a:prstGeom prst="rect">
            <a:avLst/>
          </a:prstGeom>
          <a:noFill/>
        </p:spPr>
        <p:txBody>
          <a:bodyPr wrap="none" lIns="0" tIns="60962" rIns="0" bIns="0" rtlCol="0">
            <a:spAutoFit/>
          </a:bodyPr>
          <a:lstStyle/>
          <a:p>
            <a:pPr defTabSz="914126"/>
            <a:r>
              <a:rPr lang="es-CL" sz="1400" b="1">
                <a:solidFill>
                  <a:srgbClr val="272E3A"/>
                </a:solidFill>
                <a:latin typeface="Montserrat Light"/>
                <a:cs typeface="Lato Light"/>
              </a:rPr>
              <a:t>Pasión</a:t>
            </a:r>
          </a:p>
        </p:txBody>
      </p:sp>
      <p:grpSp>
        <p:nvGrpSpPr>
          <p:cNvPr id="20" name="Group 19"/>
          <p:cNvGrpSpPr/>
          <p:nvPr/>
        </p:nvGrpSpPr>
        <p:grpSpPr>
          <a:xfrm>
            <a:off x="10773465" y="2132922"/>
            <a:ext cx="364819" cy="282588"/>
            <a:chOff x="3541647" y="181442"/>
            <a:chExt cx="1055694" cy="817522"/>
          </a:xfrm>
          <a:solidFill>
            <a:schemeClr val="bg1">
              <a:lumMod val="75000"/>
            </a:schemeClr>
          </a:solidFill>
        </p:grpSpPr>
        <p:sp>
          <p:nvSpPr>
            <p:cNvPr id="21" name="Rectangle 20"/>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22" name="Isosceles Triangle 21"/>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23" name="TextBox 22"/>
          <p:cNvSpPr txBox="1"/>
          <p:nvPr/>
        </p:nvSpPr>
        <p:spPr>
          <a:xfrm>
            <a:off x="10841254" y="2121416"/>
            <a:ext cx="224421"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95%</a:t>
            </a:r>
          </a:p>
        </p:txBody>
      </p:sp>
      <p:grpSp>
        <p:nvGrpSpPr>
          <p:cNvPr id="24" name="Group 23"/>
          <p:cNvGrpSpPr/>
          <p:nvPr/>
        </p:nvGrpSpPr>
        <p:grpSpPr>
          <a:xfrm>
            <a:off x="10756597" y="2809864"/>
            <a:ext cx="364819" cy="282588"/>
            <a:chOff x="3541647" y="181442"/>
            <a:chExt cx="1055694" cy="817522"/>
          </a:xfrm>
          <a:solidFill>
            <a:schemeClr val="bg1">
              <a:lumMod val="75000"/>
            </a:schemeClr>
          </a:solidFill>
        </p:grpSpPr>
        <p:sp>
          <p:nvSpPr>
            <p:cNvPr id="25" name="Rectangle 24"/>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26" name="Isosceles Triangle 25"/>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27" name="TextBox 26"/>
          <p:cNvSpPr txBox="1"/>
          <p:nvPr/>
        </p:nvSpPr>
        <p:spPr>
          <a:xfrm>
            <a:off x="10821179" y="2798359"/>
            <a:ext cx="230833"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96%</a:t>
            </a:r>
          </a:p>
        </p:txBody>
      </p:sp>
      <p:grpSp>
        <p:nvGrpSpPr>
          <p:cNvPr id="28" name="Group 27"/>
          <p:cNvGrpSpPr/>
          <p:nvPr/>
        </p:nvGrpSpPr>
        <p:grpSpPr>
          <a:xfrm>
            <a:off x="10826992" y="3537988"/>
            <a:ext cx="364819" cy="282588"/>
            <a:chOff x="3541647" y="181442"/>
            <a:chExt cx="1055694" cy="817522"/>
          </a:xfrm>
          <a:solidFill>
            <a:schemeClr val="bg1">
              <a:lumMod val="75000"/>
            </a:schemeClr>
          </a:solidFill>
        </p:grpSpPr>
        <p:sp>
          <p:nvSpPr>
            <p:cNvPr id="29" name="Rectangle 28"/>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30" name="Isosceles Triangle 29"/>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31" name="TextBox 30"/>
          <p:cNvSpPr txBox="1"/>
          <p:nvPr/>
        </p:nvSpPr>
        <p:spPr>
          <a:xfrm>
            <a:off x="10893177" y="3526480"/>
            <a:ext cx="227626"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97%</a:t>
            </a:r>
          </a:p>
        </p:txBody>
      </p:sp>
      <p:grpSp>
        <p:nvGrpSpPr>
          <p:cNvPr id="32" name="Group 31"/>
          <p:cNvGrpSpPr/>
          <p:nvPr/>
        </p:nvGrpSpPr>
        <p:grpSpPr>
          <a:xfrm>
            <a:off x="10909192" y="4137202"/>
            <a:ext cx="364819" cy="282588"/>
            <a:chOff x="3541647" y="181442"/>
            <a:chExt cx="1055694" cy="817522"/>
          </a:xfrm>
          <a:solidFill>
            <a:schemeClr val="bg1">
              <a:lumMod val="75000"/>
            </a:schemeClr>
          </a:solidFill>
        </p:grpSpPr>
        <p:sp>
          <p:nvSpPr>
            <p:cNvPr id="33" name="Rectangle 32"/>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34" name="Isosceles Triangle 33"/>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35" name="TextBox 34"/>
          <p:cNvSpPr txBox="1"/>
          <p:nvPr/>
        </p:nvSpPr>
        <p:spPr>
          <a:xfrm>
            <a:off x="10947323" y="4125695"/>
            <a:ext cx="283732" cy="200057"/>
          </a:xfrm>
          <a:prstGeom prst="rect">
            <a:avLst/>
          </a:prstGeom>
          <a:noFill/>
        </p:spPr>
        <p:txBody>
          <a:bodyPr wrap="none" lIns="0" tIns="60962" rIns="0" bIns="0" rtlCol="0">
            <a:spAutoFit/>
          </a:bodyPr>
          <a:lstStyle/>
          <a:p>
            <a:pPr algn="ctr" defTabSz="914126"/>
            <a:r>
              <a:rPr lang="en-US" sz="900" b="1">
                <a:solidFill>
                  <a:prstClr val="white"/>
                </a:solidFill>
                <a:latin typeface="Montserrat Light"/>
                <a:cs typeface="Lato Regular"/>
              </a:rPr>
              <a:t>100%</a:t>
            </a:r>
          </a:p>
        </p:txBody>
      </p:sp>
      <p:cxnSp>
        <p:nvCxnSpPr>
          <p:cNvPr id="39" name="Straight Connector 38"/>
          <p:cNvCxnSpPr/>
          <p:nvPr/>
        </p:nvCxnSpPr>
        <p:spPr>
          <a:xfrm>
            <a:off x="4228351" y="1952651"/>
            <a:ext cx="0" cy="282170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72"/>
          <p:cNvSpPr txBox="1">
            <a:spLocks noChangeArrowheads="1"/>
          </p:cNvSpPr>
          <p:nvPr/>
        </p:nvSpPr>
        <p:spPr bwMode="auto">
          <a:xfrm>
            <a:off x="3185956" y="456695"/>
            <a:ext cx="5831726"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Nuestro equipo</a:t>
            </a:r>
          </a:p>
        </p:txBody>
      </p:sp>
      <p:pic>
        <p:nvPicPr>
          <p:cNvPr id="36" name="Marcador de posición de imagen 35">
            <a:extLst>
              <a:ext uri="{FF2B5EF4-FFF2-40B4-BE49-F238E27FC236}">
                <a16:creationId xmlns:a16="http://schemas.microsoft.com/office/drawing/2014/main" id="{FB9013FB-C595-DBE9-6108-F2D88F1C79F2}"/>
              </a:ext>
            </a:extLst>
          </p:cNvPr>
          <p:cNvPicPr>
            <a:picLocks noGrp="1" noChangeAspect="1"/>
          </p:cNvPicPr>
          <p:nvPr>
            <p:ph type="pic" sz="quarter" idx="15"/>
          </p:nvPr>
        </p:nvPicPr>
        <p:blipFill>
          <a:blip r:embed="rId3"/>
          <a:srcRect/>
          <a:stretch>
            <a:fillRect/>
          </a:stretch>
        </p:blipFill>
        <p:spPr>
          <a:xfrm>
            <a:off x="1038225" y="1828800"/>
            <a:ext cx="2622550" cy="2622550"/>
          </a:xfrm>
          <a:prstGeom prst="rect">
            <a:avLst/>
          </a:prstGeom>
        </p:spPr>
      </p:pic>
      <p:pic>
        <p:nvPicPr>
          <p:cNvPr id="1026" name="Picture 2" descr="Instituto de Ciencias Navales y Marítimas | Ingeniería Naval">
            <a:extLst>
              <a:ext uri="{FF2B5EF4-FFF2-40B4-BE49-F238E27FC236}">
                <a16:creationId xmlns:a16="http://schemas.microsoft.com/office/drawing/2014/main" id="{AE147718-792F-4D3D-6CE1-2F1311A5B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42" y="4796512"/>
            <a:ext cx="173355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ultad de Ingeniería y Ciencias - Universidad de La Frontera">
            <a:extLst>
              <a:ext uri="{FF2B5EF4-FFF2-40B4-BE49-F238E27FC236}">
                <a16:creationId xmlns:a16="http://schemas.microsoft.com/office/drawing/2014/main" id="{D673DBA7-8B24-B05A-9ADD-17E0AE55E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7557" y="4833730"/>
            <a:ext cx="963789" cy="9637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7637AD3-312B-CF62-499F-11682A74F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953" y="4813271"/>
            <a:ext cx="991682" cy="1004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latzi Logo Download Vector">
            <a:extLst>
              <a:ext uri="{FF2B5EF4-FFF2-40B4-BE49-F238E27FC236}">
                <a16:creationId xmlns:a16="http://schemas.microsoft.com/office/drawing/2014/main" id="{4E2A8AFB-6498-CCF8-4BE0-F0D75B61B0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4480" y="5876110"/>
            <a:ext cx="1706731" cy="6075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468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1709964" y="3921595"/>
            <a:ext cx="1175323" cy="338554"/>
          </a:xfrm>
          <a:prstGeom prst="rect">
            <a:avLst/>
          </a:prstGeom>
          <a:noFill/>
        </p:spPr>
        <p:txBody>
          <a:bodyPr wrap="none" rtlCol="0">
            <a:spAutoFit/>
          </a:bodyPr>
          <a:lstStyle/>
          <a:p>
            <a:pPr algn="ctr" defTabSz="914309"/>
            <a:r>
              <a:rPr lang="es-CL" sz="1600" b="1" dirty="0">
                <a:latin typeface="Source Sans Pro Light"/>
              </a:rPr>
              <a:t>Cesar Reyes</a:t>
            </a:r>
            <a:endParaRPr lang="id-ID" sz="1600" b="1" dirty="0">
              <a:latin typeface="Source Sans Pro Light"/>
            </a:endParaRPr>
          </a:p>
        </p:txBody>
      </p:sp>
      <p:sp>
        <p:nvSpPr>
          <p:cNvPr id="21" name="Rectangle 20"/>
          <p:cNvSpPr/>
          <p:nvPr/>
        </p:nvSpPr>
        <p:spPr>
          <a:xfrm>
            <a:off x="1036798" y="4299174"/>
            <a:ext cx="2521654" cy="646331"/>
          </a:xfrm>
          <a:prstGeom prst="rect">
            <a:avLst/>
          </a:prstGeom>
        </p:spPr>
        <p:txBody>
          <a:bodyPr wrap="square">
            <a:spAutoFit/>
          </a:bodyPr>
          <a:lstStyle/>
          <a:p>
            <a:pPr algn="ctr" defTabSz="914309"/>
            <a:r>
              <a:rPr lang="es-CL" sz="1200" dirty="0">
                <a:latin typeface="Calibri"/>
              </a:rPr>
              <a:t>Analista programadores con más de 9 años de experiencia en empresa DIMERC.</a:t>
            </a:r>
            <a:endParaRPr lang="id-ID" sz="1200" dirty="0">
              <a:latin typeface="Calibri"/>
            </a:endParaRPr>
          </a:p>
        </p:txBody>
      </p:sp>
      <p:sp>
        <p:nvSpPr>
          <p:cNvPr id="25" name="TextBox 24"/>
          <p:cNvSpPr txBox="1"/>
          <p:nvPr/>
        </p:nvSpPr>
        <p:spPr>
          <a:xfrm>
            <a:off x="6665764" y="3921595"/>
            <a:ext cx="1386918" cy="338554"/>
          </a:xfrm>
          <a:prstGeom prst="rect">
            <a:avLst/>
          </a:prstGeom>
          <a:noFill/>
        </p:spPr>
        <p:txBody>
          <a:bodyPr wrap="none" rtlCol="0">
            <a:spAutoFit/>
          </a:bodyPr>
          <a:lstStyle/>
          <a:p>
            <a:pPr algn="ctr" defTabSz="914309"/>
            <a:r>
              <a:rPr lang="es-CL" sz="1600" b="1" dirty="0">
                <a:latin typeface="Source Sans Pro Light"/>
              </a:rPr>
              <a:t>Hector Salinas</a:t>
            </a:r>
            <a:endParaRPr lang="id-ID" sz="1600" b="1" dirty="0">
              <a:latin typeface="Source Sans Pro Light"/>
            </a:endParaRPr>
          </a:p>
        </p:txBody>
      </p:sp>
      <p:sp>
        <p:nvSpPr>
          <p:cNvPr id="26" name="Rectangle 25"/>
          <p:cNvSpPr/>
          <p:nvPr/>
        </p:nvSpPr>
        <p:spPr>
          <a:xfrm>
            <a:off x="6098390" y="4299174"/>
            <a:ext cx="2521654" cy="646331"/>
          </a:xfrm>
          <a:prstGeom prst="rect">
            <a:avLst/>
          </a:prstGeom>
        </p:spPr>
        <p:txBody>
          <a:bodyPr wrap="square">
            <a:spAutoFit/>
          </a:bodyPr>
          <a:lstStyle/>
          <a:p>
            <a:pPr algn="ctr" defTabSz="914309"/>
            <a:r>
              <a:rPr lang="es-CL" sz="1200" dirty="0">
                <a:latin typeface="Calibri"/>
              </a:rPr>
              <a:t>Ingeniero informático UACh, experiencia en cargos de administración de bases de datos.</a:t>
            </a:r>
            <a:endParaRPr lang="id-ID" sz="1200" dirty="0">
              <a:latin typeface="Calibri"/>
            </a:endParaRPr>
          </a:p>
        </p:txBody>
      </p:sp>
      <p:sp>
        <p:nvSpPr>
          <p:cNvPr id="29" name="TextBox 28"/>
          <p:cNvSpPr txBox="1"/>
          <p:nvPr/>
        </p:nvSpPr>
        <p:spPr>
          <a:xfrm>
            <a:off x="9108065" y="3921595"/>
            <a:ext cx="1545616" cy="338554"/>
          </a:xfrm>
          <a:prstGeom prst="rect">
            <a:avLst/>
          </a:prstGeom>
          <a:noFill/>
        </p:spPr>
        <p:txBody>
          <a:bodyPr wrap="none" rtlCol="0">
            <a:spAutoFit/>
          </a:bodyPr>
          <a:lstStyle/>
          <a:p>
            <a:pPr algn="ctr" defTabSz="914309"/>
            <a:r>
              <a:rPr lang="es-CL" sz="1600" b="1" dirty="0">
                <a:latin typeface="Source Sans Pro Light"/>
              </a:rPr>
              <a:t>Yohani Espinoza</a:t>
            </a:r>
            <a:endParaRPr lang="id-ID" sz="1600" b="1" dirty="0">
              <a:latin typeface="Source Sans Pro Light"/>
            </a:endParaRPr>
          </a:p>
        </p:txBody>
      </p:sp>
      <p:sp>
        <p:nvSpPr>
          <p:cNvPr id="30" name="Rectangle 29"/>
          <p:cNvSpPr/>
          <p:nvPr/>
        </p:nvSpPr>
        <p:spPr>
          <a:xfrm>
            <a:off x="8620043" y="4299174"/>
            <a:ext cx="2521654" cy="461665"/>
          </a:xfrm>
          <a:prstGeom prst="rect">
            <a:avLst/>
          </a:prstGeom>
        </p:spPr>
        <p:txBody>
          <a:bodyPr wrap="square">
            <a:spAutoFit/>
          </a:bodyPr>
          <a:lstStyle/>
          <a:p>
            <a:pPr algn="ctr" defTabSz="914309"/>
            <a:r>
              <a:rPr lang="es-CL" sz="1200" dirty="0">
                <a:latin typeface="Calibri"/>
              </a:rPr>
              <a:t>Analista programador, especializado en </a:t>
            </a:r>
            <a:r>
              <a:rPr lang="es-CL" sz="1200" dirty="0" err="1">
                <a:latin typeface="Calibri"/>
              </a:rPr>
              <a:t>frontend</a:t>
            </a:r>
            <a:r>
              <a:rPr lang="es-CL" sz="1200" dirty="0">
                <a:latin typeface="Calibri"/>
              </a:rPr>
              <a:t>. </a:t>
            </a:r>
            <a:endParaRPr lang="id-ID" sz="1200" dirty="0">
              <a:latin typeface="Calibri"/>
            </a:endParaRPr>
          </a:p>
        </p:txBody>
      </p:sp>
      <p:sp>
        <p:nvSpPr>
          <p:cNvPr id="32" name="TextBox 31"/>
          <p:cNvSpPr txBox="1"/>
          <p:nvPr/>
        </p:nvSpPr>
        <p:spPr>
          <a:xfrm>
            <a:off x="4157082" y="3921595"/>
            <a:ext cx="1324402" cy="338554"/>
          </a:xfrm>
          <a:prstGeom prst="rect">
            <a:avLst/>
          </a:prstGeom>
          <a:noFill/>
        </p:spPr>
        <p:txBody>
          <a:bodyPr wrap="none" rtlCol="0">
            <a:spAutoFit/>
          </a:bodyPr>
          <a:lstStyle/>
          <a:p>
            <a:pPr algn="ctr" defTabSz="914309"/>
            <a:r>
              <a:rPr lang="es-CL" sz="1600" b="1" dirty="0">
                <a:latin typeface="Source Sans Pro Light"/>
              </a:rPr>
              <a:t>Sonia Alfonso</a:t>
            </a:r>
            <a:endParaRPr lang="id-ID" sz="1600" b="1" dirty="0">
              <a:latin typeface="Source Sans Pro Light"/>
            </a:endParaRPr>
          </a:p>
        </p:txBody>
      </p:sp>
      <p:sp>
        <p:nvSpPr>
          <p:cNvPr id="33" name="Rectangle 32"/>
          <p:cNvSpPr/>
          <p:nvPr/>
        </p:nvSpPr>
        <p:spPr>
          <a:xfrm>
            <a:off x="3558451" y="4299174"/>
            <a:ext cx="2521654" cy="461665"/>
          </a:xfrm>
          <a:prstGeom prst="rect">
            <a:avLst/>
          </a:prstGeom>
        </p:spPr>
        <p:txBody>
          <a:bodyPr wrap="square">
            <a:spAutoFit/>
          </a:bodyPr>
          <a:lstStyle/>
          <a:p>
            <a:pPr algn="ctr" defTabSz="914309"/>
            <a:r>
              <a:rPr lang="es-CL" sz="1200" dirty="0">
                <a:latin typeface="Calibri"/>
              </a:rPr>
              <a:t>Analista programador especializada en </a:t>
            </a:r>
            <a:r>
              <a:rPr lang="es-CL" sz="1200" dirty="0" err="1">
                <a:latin typeface="Calibri"/>
              </a:rPr>
              <a:t>backend</a:t>
            </a:r>
            <a:r>
              <a:rPr lang="es-CL" sz="1200" dirty="0">
                <a:latin typeface="Calibri"/>
              </a:rPr>
              <a:t>.</a:t>
            </a:r>
            <a:endParaRPr lang="id-ID" sz="1200" dirty="0">
              <a:latin typeface="Calibri"/>
            </a:endParaRPr>
          </a:p>
        </p:txBody>
      </p:sp>
      <p:cxnSp>
        <p:nvCxnSpPr>
          <p:cNvPr id="39" name="Straight Connector 38"/>
          <p:cNvCxnSpPr/>
          <p:nvPr/>
        </p:nvCxnSpPr>
        <p:spPr>
          <a:xfrm>
            <a:off x="1925455" y="3781660"/>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42156" y="3781660"/>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986267" y="3781660"/>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12614" y="3781660"/>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5" name="Marcador de posición de imagen 4">
            <a:extLst>
              <a:ext uri="{FF2B5EF4-FFF2-40B4-BE49-F238E27FC236}">
                <a16:creationId xmlns:a16="http://schemas.microsoft.com/office/drawing/2014/main" id="{B1C1CD72-F61F-55F8-C849-EF816762B9E4}"/>
              </a:ext>
            </a:extLst>
          </p:cNvPr>
          <p:cNvPicPr>
            <a:picLocks noGrp="1" noChangeAspect="1"/>
          </p:cNvPicPr>
          <p:nvPr>
            <p:ph type="pic" sz="quarter" idx="11"/>
          </p:nvPr>
        </p:nvPicPr>
        <p:blipFill>
          <a:blip r:embed="rId4"/>
          <a:srcRect l="47" r="47"/>
          <a:stretch>
            <a:fillRect/>
          </a:stretch>
        </p:blipFill>
        <p:spPr>
          <a:xfrm>
            <a:off x="3971925" y="1817272"/>
            <a:ext cx="1697038" cy="1698625"/>
          </a:xfrm>
          <a:prstGeom prst="rect">
            <a:avLst/>
          </a:prstGeom>
        </p:spPr>
      </p:pic>
      <p:pic>
        <p:nvPicPr>
          <p:cNvPr id="7" name="Marcador de posición de imagen 6">
            <a:extLst>
              <a:ext uri="{FF2B5EF4-FFF2-40B4-BE49-F238E27FC236}">
                <a16:creationId xmlns:a16="http://schemas.microsoft.com/office/drawing/2014/main" id="{401AE8A8-CD8B-4E5C-4B1C-BAC236A03603}"/>
              </a:ext>
            </a:extLst>
          </p:cNvPr>
          <p:cNvPicPr>
            <a:picLocks noGrp="1" noChangeAspect="1"/>
          </p:cNvPicPr>
          <p:nvPr>
            <p:ph type="pic" sz="quarter" idx="12"/>
          </p:nvPr>
        </p:nvPicPr>
        <p:blipFill>
          <a:blip r:embed="rId5"/>
          <a:srcRect/>
          <a:stretch>
            <a:fillRect/>
          </a:stretch>
        </p:blipFill>
        <p:spPr>
          <a:xfrm>
            <a:off x="6508750" y="1817272"/>
            <a:ext cx="1698625" cy="1698625"/>
          </a:xfrm>
          <a:prstGeom prst="rect">
            <a:avLst/>
          </a:prstGeom>
        </p:spPr>
      </p:pic>
      <p:pic>
        <p:nvPicPr>
          <p:cNvPr id="8" name="Marcador de posición de imagen 7">
            <a:extLst>
              <a:ext uri="{FF2B5EF4-FFF2-40B4-BE49-F238E27FC236}">
                <a16:creationId xmlns:a16="http://schemas.microsoft.com/office/drawing/2014/main" id="{1D2F9045-AB3D-C4AE-983B-21AC4DBDE4B6}"/>
              </a:ext>
            </a:extLst>
          </p:cNvPr>
          <p:cNvPicPr>
            <a:picLocks noGrp="1" noChangeAspect="1"/>
          </p:cNvPicPr>
          <p:nvPr>
            <p:ph type="pic" sz="quarter" idx="13"/>
          </p:nvPr>
        </p:nvPicPr>
        <p:blipFill>
          <a:blip r:embed="rId6"/>
          <a:srcRect/>
          <a:stretch>
            <a:fillRect/>
          </a:stretch>
        </p:blipFill>
        <p:spPr>
          <a:xfrm>
            <a:off x="9029700" y="1817272"/>
            <a:ext cx="1698625" cy="1698625"/>
          </a:xfrm>
          <a:prstGeom prst="rect">
            <a:avLst/>
          </a:prstGeom>
        </p:spPr>
      </p:pic>
      <p:sp>
        <p:nvSpPr>
          <p:cNvPr id="10" name="TextBox 72">
            <a:extLst>
              <a:ext uri="{FF2B5EF4-FFF2-40B4-BE49-F238E27FC236}">
                <a16:creationId xmlns:a16="http://schemas.microsoft.com/office/drawing/2014/main" id="{E5790434-CC18-E523-1D40-1CFBE7972D36}"/>
              </a:ext>
            </a:extLst>
          </p:cNvPr>
          <p:cNvSpPr txBox="1">
            <a:spLocks noChangeArrowheads="1"/>
          </p:cNvSpPr>
          <p:nvPr/>
        </p:nvSpPr>
        <p:spPr bwMode="auto">
          <a:xfrm>
            <a:off x="3821581" y="456695"/>
            <a:ext cx="456048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Scrum </a:t>
            </a:r>
            <a:r>
              <a:rPr lang="es-CL" sz="4400" b="1" dirty="0" err="1">
                <a:solidFill>
                  <a:srgbClr val="34325D"/>
                </a:solidFill>
                <a:latin typeface="Conthrax Bold" panose="020B0807020201080204" pitchFamily="34" charset="0"/>
                <a:ea typeface="+mj-ea"/>
                <a:cs typeface="+mj-cs"/>
              </a:rPr>
              <a:t>Team</a:t>
            </a:r>
            <a:endParaRPr lang="es-CL" sz="4400" b="1" dirty="0">
              <a:solidFill>
                <a:srgbClr val="34325D"/>
              </a:solidFill>
              <a:latin typeface="Conthrax Bold" panose="020B0807020201080204" pitchFamily="34" charset="0"/>
              <a:ea typeface="+mj-ea"/>
              <a:cs typeface="+mj-cs"/>
            </a:endParaRPr>
          </a:p>
        </p:txBody>
      </p:sp>
      <p:grpSp>
        <p:nvGrpSpPr>
          <p:cNvPr id="16" name="Grupo 15">
            <a:extLst>
              <a:ext uri="{FF2B5EF4-FFF2-40B4-BE49-F238E27FC236}">
                <a16:creationId xmlns:a16="http://schemas.microsoft.com/office/drawing/2014/main" id="{63C366AA-8E45-DF97-3848-72F8FAD2CFDF}"/>
              </a:ext>
            </a:extLst>
          </p:cNvPr>
          <p:cNvGrpSpPr/>
          <p:nvPr/>
        </p:nvGrpSpPr>
        <p:grpSpPr>
          <a:xfrm>
            <a:off x="2018061" y="5156881"/>
            <a:ext cx="559129" cy="253320"/>
            <a:chOff x="1915809" y="5624022"/>
            <a:chExt cx="559129" cy="253320"/>
          </a:xfrm>
        </p:grpSpPr>
        <p:sp>
          <p:nvSpPr>
            <p:cNvPr id="22" name="Freeform 9"/>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12" name="Freeform 13">
              <a:extLst>
                <a:ext uri="{FF2B5EF4-FFF2-40B4-BE49-F238E27FC236}">
                  <a16:creationId xmlns:a16="http://schemas.microsoft.com/office/drawing/2014/main" id="{07AEC069-77EF-20BA-4F04-F462EE54D16C}"/>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17" name="Grupo 16">
            <a:extLst>
              <a:ext uri="{FF2B5EF4-FFF2-40B4-BE49-F238E27FC236}">
                <a16:creationId xmlns:a16="http://schemas.microsoft.com/office/drawing/2014/main" id="{D3AB8AF8-4E50-8CCC-A37E-122C55D09928}"/>
              </a:ext>
            </a:extLst>
          </p:cNvPr>
          <p:cNvGrpSpPr/>
          <p:nvPr/>
        </p:nvGrpSpPr>
        <p:grpSpPr>
          <a:xfrm>
            <a:off x="4470351" y="5156881"/>
            <a:ext cx="559129" cy="253320"/>
            <a:chOff x="1915809" y="5624022"/>
            <a:chExt cx="559129" cy="253320"/>
          </a:xfrm>
        </p:grpSpPr>
        <p:sp>
          <p:nvSpPr>
            <p:cNvPr id="18" name="Freeform 9">
              <a:extLst>
                <a:ext uri="{FF2B5EF4-FFF2-40B4-BE49-F238E27FC236}">
                  <a16:creationId xmlns:a16="http://schemas.microsoft.com/office/drawing/2014/main" id="{ED2B81B2-CEEF-5EE2-D1D1-CF76098F956A}"/>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19" name="Freeform 13">
              <a:extLst>
                <a:ext uri="{FF2B5EF4-FFF2-40B4-BE49-F238E27FC236}">
                  <a16:creationId xmlns:a16="http://schemas.microsoft.com/office/drawing/2014/main" id="{0B3D8323-4FF2-ED73-260B-27F8F6A2303D}"/>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23" name="Grupo 22">
            <a:extLst>
              <a:ext uri="{FF2B5EF4-FFF2-40B4-BE49-F238E27FC236}">
                <a16:creationId xmlns:a16="http://schemas.microsoft.com/office/drawing/2014/main" id="{1A63ADFE-CB0A-9369-352C-03456757B38F}"/>
              </a:ext>
            </a:extLst>
          </p:cNvPr>
          <p:cNvGrpSpPr/>
          <p:nvPr/>
        </p:nvGrpSpPr>
        <p:grpSpPr>
          <a:xfrm>
            <a:off x="7078497" y="5152215"/>
            <a:ext cx="559129" cy="253320"/>
            <a:chOff x="1915809" y="5624022"/>
            <a:chExt cx="559129" cy="253320"/>
          </a:xfrm>
        </p:grpSpPr>
        <p:sp>
          <p:nvSpPr>
            <p:cNvPr id="27" name="Freeform 9">
              <a:extLst>
                <a:ext uri="{FF2B5EF4-FFF2-40B4-BE49-F238E27FC236}">
                  <a16:creationId xmlns:a16="http://schemas.microsoft.com/office/drawing/2014/main" id="{5D08927F-A007-ED37-0F69-B27CA5D34891}"/>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31" name="Freeform 13">
              <a:extLst>
                <a:ext uri="{FF2B5EF4-FFF2-40B4-BE49-F238E27FC236}">
                  <a16:creationId xmlns:a16="http://schemas.microsoft.com/office/drawing/2014/main" id="{1106F4EE-3426-BD68-0397-40CD3EC697B5}"/>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35" name="Grupo 34">
            <a:extLst>
              <a:ext uri="{FF2B5EF4-FFF2-40B4-BE49-F238E27FC236}">
                <a16:creationId xmlns:a16="http://schemas.microsoft.com/office/drawing/2014/main" id="{D45C691A-6077-6330-98C6-C423925415EA}"/>
              </a:ext>
            </a:extLst>
          </p:cNvPr>
          <p:cNvGrpSpPr/>
          <p:nvPr/>
        </p:nvGrpSpPr>
        <p:grpSpPr>
          <a:xfrm>
            <a:off x="9593187" y="5161547"/>
            <a:ext cx="559129" cy="253320"/>
            <a:chOff x="1915809" y="5624022"/>
            <a:chExt cx="559129" cy="253320"/>
          </a:xfrm>
        </p:grpSpPr>
        <p:sp>
          <p:nvSpPr>
            <p:cNvPr id="36" name="Freeform 9">
              <a:extLst>
                <a:ext uri="{FF2B5EF4-FFF2-40B4-BE49-F238E27FC236}">
                  <a16:creationId xmlns:a16="http://schemas.microsoft.com/office/drawing/2014/main" id="{F11D1EC8-89CB-F5EC-69B6-D0BC14A0D25C}"/>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37" name="Freeform 13">
              <a:extLst>
                <a:ext uri="{FF2B5EF4-FFF2-40B4-BE49-F238E27FC236}">
                  <a16:creationId xmlns:a16="http://schemas.microsoft.com/office/drawing/2014/main" id="{6E367D2C-6D34-DB5A-2B65-78C8246E55FC}"/>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pic>
        <p:nvPicPr>
          <p:cNvPr id="43" name="Picture 10" descr="Platzi Logo Download Vector">
            <a:extLst>
              <a:ext uri="{FF2B5EF4-FFF2-40B4-BE49-F238E27FC236}">
                <a16:creationId xmlns:a16="http://schemas.microsoft.com/office/drawing/2014/main" id="{370BAA8B-8871-0980-4236-AEA9AB5A98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261" y="5914187"/>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Platzi Logo Download Vector">
            <a:extLst>
              <a:ext uri="{FF2B5EF4-FFF2-40B4-BE49-F238E27FC236}">
                <a16:creationId xmlns:a16="http://schemas.microsoft.com/office/drawing/2014/main" id="{1FD98486-47F2-F090-FA53-BEF814492A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5452" y="5663517"/>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48" name="Marcador de posición de imagen 47">
            <a:extLst>
              <a:ext uri="{FF2B5EF4-FFF2-40B4-BE49-F238E27FC236}">
                <a16:creationId xmlns:a16="http://schemas.microsoft.com/office/drawing/2014/main" id="{5FA17622-17D2-855E-4D6C-21674458BE29}"/>
              </a:ext>
            </a:extLst>
          </p:cNvPr>
          <p:cNvPicPr>
            <a:picLocks noGrp="1" noChangeAspect="1"/>
          </p:cNvPicPr>
          <p:nvPr>
            <p:ph type="pic" sz="quarter" idx="10"/>
          </p:nvPr>
        </p:nvPicPr>
        <p:blipFill>
          <a:blip r:embed="rId8"/>
          <a:srcRect/>
          <a:stretch>
            <a:fillRect/>
          </a:stretch>
        </p:blipFill>
        <p:spPr>
          <a:xfrm>
            <a:off x="1352146" y="1723263"/>
            <a:ext cx="1921017" cy="1921018"/>
          </a:xfrm>
        </p:spPr>
      </p:pic>
      <p:pic>
        <p:nvPicPr>
          <p:cNvPr id="50" name="Imagen 49">
            <a:extLst>
              <a:ext uri="{FF2B5EF4-FFF2-40B4-BE49-F238E27FC236}">
                <a16:creationId xmlns:a16="http://schemas.microsoft.com/office/drawing/2014/main" id="{4ED18931-DC58-8E23-9A1C-62F4DA24760B}"/>
              </a:ext>
            </a:extLst>
          </p:cNvPr>
          <p:cNvPicPr>
            <a:picLocks noChangeAspect="1"/>
          </p:cNvPicPr>
          <p:nvPr/>
        </p:nvPicPr>
        <p:blipFill>
          <a:blip r:embed="rId9"/>
          <a:stretch>
            <a:fillRect/>
          </a:stretch>
        </p:blipFill>
        <p:spPr>
          <a:xfrm>
            <a:off x="6545892" y="5509267"/>
            <a:ext cx="620954" cy="697328"/>
          </a:xfrm>
          <a:prstGeom prst="rect">
            <a:avLst/>
          </a:prstGeom>
        </p:spPr>
      </p:pic>
      <p:pic>
        <p:nvPicPr>
          <p:cNvPr id="52" name="Imagen 51">
            <a:extLst>
              <a:ext uri="{FF2B5EF4-FFF2-40B4-BE49-F238E27FC236}">
                <a16:creationId xmlns:a16="http://schemas.microsoft.com/office/drawing/2014/main" id="{7F3C2A8B-0BC1-FB1F-81DB-855F72C191A5}"/>
              </a:ext>
            </a:extLst>
          </p:cNvPr>
          <p:cNvPicPr>
            <a:picLocks noChangeAspect="1"/>
          </p:cNvPicPr>
          <p:nvPr/>
        </p:nvPicPr>
        <p:blipFill>
          <a:blip r:embed="rId10"/>
          <a:stretch>
            <a:fillRect/>
          </a:stretch>
        </p:blipFill>
        <p:spPr>
          <a:xfrm>
            <a:off x="4093087" y="5434788"/>
            <a:ext cx="1362659" cy="499376"/>
          </a:xfrm>
          <a:prstGeom prst="rect">
            <a:avLst/>
          </a:prstGeom>
        </p:spPr>
      </p:pic>
      <p:pic>
        <p:nvPicPr>
          <p:cNvPr id="53" name="Picture 10" descr="Platzi Logo Download Vector">
            <a:extLst>
              <a:ext uri="{FF2B5EF4-FFF2-40B4-BE49-F238E27FC236}">
                <a16:creationId xmlns:a16="http://schemas.microsoft.com/office/drawing/2014/main" id="{6D37B549-BAB8-7081-D090-6D9991CDB5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3410" y="5914187"/>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n 53">
            <a:extLst>
              <a:ext uri="{FF2B5EF4-FFF2-40B4-BE49-F238E27FC236}">
                <a16:creationId xmlns:a16="http://schemas.microsoft.com/office/drawing/2014/main" id="{AA715B87-5A84-D1BE-319A-C5A8D179BE79}"/>
              </a:ext>
            </a:extLst>
          </p:cNvPr>
          <p:cNvPicPr>
            <a:picLocks noChangeAspect="1"/>
          </p:cNvPicPr>
          <p:nvPr/>
        </p:nvPicPr>
        <p:blipFill>
          <a:blip r:embed="rId10"/>
          <a:stretch>
            <a:fillRect/>
          </a:stretch>
        </p:blipFill>
        <p:spPr>
          <a:xfrm>
            <a:off x="1617236" y="5434788"/>
            <a:ext cx="1362659" cy="499376"/>
          </a:xfrm>
          <a:prstGeom prst="rect">
            <a:avLst/>
          </a:prstGeom>
        </p:spPr>
      </p:pic>
      <p:pic>
        <p:nvPicPr>
          <p:cNvPr id="55" name="Picture 10" descr="Platzi Logo Download Vector">
            <a:extLst>
              <a:ext uri="{FF2B5EF4-FFF2-40B4-BE49-F238E27FC236}">
                <a16:creationId xmlns:a16="http://schemas.microsoft.com/office/drawing/2014/main" id="{A598AF27-3A12-1438-5A56-707A65F17A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4135" y="5927975"/>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56" name="Imagen 55">
            <a:extLst>
              <a:ext uri="{FF2B5EF4-FFF2-40B4-BE49-F238E27FC236}">
                <a16:creationId xmlns:a16="http://schemas.microsoft.com/office/drawing/2014/main" id="{34730DBA-AB75-6B9F-D568-CA50979D6F7B}"/>
              </a:ext>
            </a:extLst>
          </p:cNvPr>
          <p:cNvPicPr>
            <a:picLocks noChangeAspect="1"/>
          </p:cNvPicPr>
          <p:nvPr/>
        </p:nvPicPr>
        <p:blipFill>
          <a:blip r:embed="rId10"/>
          <a:stretch>
            <a:fillRect/>
          </a:stretch>
        </p:blipFill>
        <p:spPr>
          <a:xfrm>
            <a:off x="9217961" y="5448576"/>
            <a:ext cx="1362659" cy="499376"/>
          </a:xfrm>
          <a:prstGeom prst="rect">
            <a:avLst/>
          </a:prstGeom>
        </p:spPr>
      </p:pic>
    </p:spTree>
    <p:custDataLst>
      <p:tags r:id="rId1"/>
    </p:custDataLst>
    <p:extLst>
      <p:ext uri="{BB962C8B-B14F-4D97-AF65-F5344CB8AC3E}">
        <p14:creationId xmlns:p14="http://schemas.microsoft.com/office/powerpoint/2010/main" val="3519196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8322644" y="439464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4" name="Rectangle 13"/>
          <p:cNvSpPr/>
          <p:nvPr/>
        </p:nvSpPr>
        <p:spPr>
          <a:xfrm>
            <a:off x="8322645" y="4394641"/>
            <a:ext cx="2786963" cy="19520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cxnSp>
        <p:nvCxnSpPr>
          <p:cNvPr id="3" name="Straight Connector 2"/>
          <p:cNvCxnSpPr/>
          <p:nvPr/>
        </p:nvCxnSpPr>
        <p:spPr>
          <a:xfrm>
            <a:off x="8047136" y="1867093"/>
            <a:ext cx="0" cy="272275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411635" y="1689367"/>
            <a:ext cx="3609963" cy="569389"/>
          </a:xfrm>
          <a:prstGeom prst="rect">
            <a:avLst/>
          </a:prstGeom>
          <a:noFill/>
        </p:spPr>
        <p:txBody>
          <a:bodyPr wrap="none" lIns="0" tIns="60962" rIns="0" bIns="0" rtlCol="0">
            <a:spAutoFit/>
          </a:bodyPr>
          <a:lstStyle/>
          <a:p>
            <a:pPr defTabSz="914126"/>
            <a:r>
              <a:rPr lang="en-US" sz="3300" b="1" dirty="0">
                <a:solidFill>
                  <a:srgbClr val="272E3A"/>
                </a:solidFill>
                <a:latin typeface="Montserrat Light"/>
                <a:cs typeface="Lato Regular"/>
              </a:rPr>
              <a:t>Silvestre Pacheco</a:t>
            </a:r>
          </a:p>
        </p:txBody>
      </p:sp>
      <p:sp>
        <p:nvSpPr>
          <p:cNvPr id="5" name="TextBox 4"/>
          <p:cNvSpPr txBox="1"/>
          <p:nvPr/>
        </p:nvSpPr>
        <p:spPr>
          <a:xfrm>
            <a:off x="4416672" y="2605304"/>
            <a:ext cx="3423072" cy="1538885"/>
          </a:xfrm>
          <a:prstGeom prst="rect">
            <a:avLst/>
          </a:prstGeom>
          <a:noFill/>
        </p:spPr>
        <p:txBody>
          <a:bodyPr wrap="square" lIns="0" tIns="60962" rIns="0" bIns="0" rtlCol="0">
            <a:spAutoFit/>
          </a:bodyPr>
          <a:lstStyle/>
          <a:p>
            <a:pPr defTabSz="914126"/>
            <a:r>
              <a:rPr lang="es-CL" sz="1200" dirty="0">
                <a:solidFill>
                  <a:srgbClr val="272E3A"/>
                </a:solidFill>
                <a:latin typeface="Montserrat Light"/>
                <a:cs typeface="Lato Light"/>
              </a:rPr>
              <a:t>“La voz de la experiencia. Encargado de coordinar el área de soporte y levantar los requerimientos tomados en el área de Soporte Técnico para Desarrollo. Basta experiencia en atención al cliente, título técnico superior en Administración, mención Informática. Dominio en SQL y lógica de programación"</a:t>
            </a:r>
          </a:p>
        </p:txBody>
      </p:sp>
      <p:sp>
        <p:nvSpPr>
          <p:cNvPr id="6" name="TextBox 5"/>
          <p:cNvSpPr txBox="1"/>
          <p:nvPr/>
        </p:nvSpPr>
        <p:spPr>
          <a:xfrm>
            <a:off x="4416669" y="2216038"/>
            <a:ext cx="3307742" cy="217530"/>
          </a:xfrm>
          <a:prstGeom prst="rect">
            <a:avLst/>
          </a:prstGeom>
          <a:noFill/>
        </p:spPr>
        <p:txBody>
          <a:bodyPr wrap="square" lIns="0" tIns="60962" rIns="0" bIns="0" rtlCol="0">
            <a:normAutofit fontScale="85000" lnSpcReduction="20000"/>
          </a:bodyPr>
          <a:lstStyle/>
          <a:p>
            <a:pPr defTabSz="914126"/>
            <a:r>
              <a:rPr lang="es-CL" sz="1450" b="1">
                <a:solidFill>
                  <a:srgbClr val="272E3A"/>
                </a:solidFill>
                <a:latin typeface="Montserrat Light"/>
                <a:cs typeface="Lato Light"/>
              </a:rPr>
              <a:t>Coordinador Soporte Técnico</a:t>
            </a:r>
          </a:p>
          <a:p>
            <a:pPr defTabSz="914126"/>
            <a:endParaRPr lang="es-CL" sz="1450" b="1">
              <a:solidFill>
                <a:srgbClr val="272E3A"/>
              </a:solidFill>
              <a:latin typeface="Montserrat Light"/>
              <a:cs typeface="Lato Light"/>
            </a:endParaRPr>
          </a:p>
        </p:txBody>
      </p:sp>
      <p:sp>
        <p:nvSpPr>
          <p:cNvPr id="7" name="Rectangle 6"/>
          <p:cNvSpPr/>
          <p:nvPr/>
        </p:nvSpPr>
        <p:spPr>
          <a:xfrm>
            <a:off x="8322644" y="24367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8" name="Rectangle 7"/>
          <p:cNvSpPr/>
          <p:nvPr/>
        </p:nvSpPr>
        <p:spPr>
          <a:xfrm>
            <a:off x="8322644" y="3078224"/>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9" name="Rectangle 8"/>
          <p:cNvSpPr/>
          <p:nvPr/>
        </p:nvSpPr>
        <p:spPr>
          <a:xfrm>
            <a:off x="8322644" y="3741521"/>
            <a:ext cx="2786964" cy="19520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1" name="Rectangle 10"/>
          <p:cNvSpPr/>
          <p:nvPr/>
        </p:nvSpPr>
        <p:spPr>
          <a:xfrm>
            <a:off x="8322643" y="2433568"/>
            <a:ext cx="2624673" cy="20986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2" name="Rectangle 11"/>
          <p:cNvSpPr/>
          <p:nvPr/>
        </p:nvSpPr>
        <p:spPr>
          <a:xfrm>
            <a:off x="8322648" y="3078224"/>
            <a:ext cx="2188727" cy="19520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3" name="Rectangle 12"/>
          <p:cNvSpPr/>
          <p:nvPr/>
        </p:nvSpPr>
        <p:spPr>
          <a:xfrm>
            <a:off x="8322644" y="3741521"/>
            <a:ext cx="2188732" cy="1952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4" tIns="60962" rIns="121924" bIns="60962"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15" name="TextBox 14"/>
          <p:cNvSpPr txBox="1"/>
          <p:nvPr/>
        </p:nvSpPr>
        <p:spPr>
          <a:xfrm>
            <a:off x="8322649" y="1696991"/>
            <a:ext cx="557845" cy="338556"/>
          </a:xfrm>
          <a:prstGeom prst="rect">
            <a:avLst/>
          </a:prstGeom>
          <a:noFill/>
        </p:spPr>
        <p:txBody>
          <a:bodyPr wrap="none" lIns="0" tIns="60962" rIns="0" bIns="0" rtlCol="0">
            <a:spAutoFit/>
          </a:bodyPr>
          <a:lstStyle/>
          <a:p>
            <a:pPr defTabSz="914126"/>
            <a:r>
              <a:rPr lang="en-US" b="1" dirty="0">
                <a:solidFill>
                  <a:srgbClr val="272E3A"/>
                </a:solidFill>
                <a:latin typeface="Montserrat Light"/>
                <a:cs typeface="Lato Regular"/>
              </a:rPr>
              <a:t>Skills</a:t>
            </a:r>
          </a:p>
        </p:txBody>
      </p:sp>
      <p:sp>
        <p:nvSpPr>
          <p:cNvPr id="16" name="TextBox 15"/>
          <p:cNvSpPr txBox="1"/>
          <p:nvPr/>
        </p:nvSpPr>
        <p:spPr>
          <a:xfrm>
            <a:off x="8322649" y="2132542"/>
            <a:ext cx="862416" cy="277001"/>
          </a:xfrm>
          <a:prstGeom prst="rect">
            <a:avLst/>
          </a:prstGeom>
          <a:noFill/>
        </p:spPr>
        <p:txBody>
          <a:bodyPr wrap="none" lIns="0" tIns="60962" rIns="0" bIns="0" rtlCol="0">
            <a:spAutoFit/>
          </a:bodyPr>
          <a:lstStyle/>
          <a:p>
            <a:pPr defTabSz="914126"/>
            <a:r>
              <a:rPr lang="en-US" sz="1400" b="1" dirty="0" err="1">
                <a:solidFill>
                  <a:srgbClr val="272E3A"/>
                </a:solidFill>
                <a:latin typeface="Montserrat Light"/>
                <a:cs typeface="Lato Light"/>
              </a:rPr>
              <a:t>Liderazgo</a:t>
            </a:r>
            <a:endParaRPr lang="en-US" sz="1400" b="1" dirty="0">
              <a:solidFill>
                <a:srgbClr val="272E3A"/>
              </a:solidFill>
              <a:latin typeface="Montserrat Light"/>
              <a:cs typeface="Lato Light"/>
            </a:endParaRPr>
          </a:p>
        </p:txBody>
      </p:sp>
      <p:sp>
        <p:nvSpPr>
          <p:cNvPr id="17" name="TextBox 16"/>
          <p:cNvSpPr txBox="1"/>
          <p:nvPr/>
        </p:nvSpPr>
        <p:spPr>
          <a:xfrm>
            <a:off x="8322650" y="2790968"/>
            <a:ext cx="1258358" cy="277001"/>
          </a:xfrm>
          <a:prstGeom prst="rect">
            <a:avLst/>
          </a:prstGeom>
          <a:noFill/>
        </p:spPr>
        <p:txBody>
          <a:bodyPr wrap="none" lIns="0" tIns="60962" rIns="0" bIns="0" rtlCol="0">
            <a:spAutoFit/>
          </a:bodyPr>
          <a:lstStyle/>
          <a:p>
            <a:pPr defTabSz="914126"/>
            <a:r>
              <a:rPr lang="en-US" sz="1400" b="1" dirty="0" err="1">
                <a:solidFill>
                  <a:srgbClr val="272E3A"/>
                </a:solidFill>
                <a:latin typeface="Montserrat Light"/>
                <a:cs typeface="Lato Light"/>
              </a:rPr>
              <a:t>Programación</a:t>
            </a:r>
            <a:endParaRPr lang="en-US" sz="1400" b="1" dirty="0">
              <a:solidFill>
                <a:srgbClr val="272E3A"/>
              </a:solidFill>
              <a:latin typeface="Montserrat Light"/>
              <a:cs typeface="Lato Light"/>
            </a:endParaRPr>
          </a:p>
        </p:txBody>
      </p:sp>
      <p:sp>
        <p:nvSpPr>
          <p:cNvPr id="18" name="TextBox 17"/>
          <p:cNvSpPr txBox="1"/>
          <p:nvPr/>
        </p:nvSpPr>
        <p:spPr>
          <a:xfrm>
            <a:off x="8322649" y="3453648"/>
            <a:ext cx="671659" cy="277001"/>
          </a:xfrm>
          <a:prstGeom prst="rect">
            <a:avLst/>
          </a:prstGeom>
          <a:noFill/>
        </p:spPr>
        <p:txBody>
          <a:bodyPr wrap="none" lIns="0" tIns="60962" rIns="0" bIns="0" rtlCol="0">
            <a:spAutoFit/>
          </a:bodyPr>
          <a:lstStyle/>
          <a:p>
            <a:pPr defTabSz="914126"/>
            <a:r>
              <a:rPr lang="en-US" sz="1400" b="1" dirty="0" err="1">
                <a:solidFill>
                  <a:srgbClr val="272E3A"/>
                </a:solidFill>
                <a:latin typeface="Montserrat Light"/>
                <a:cs typeface="Lato Light"/>
              </a:rPr>
              <a:t>Gestión</a:t>
            </a:r>
            <a:endParaRPr lang="en-US" sz="1400" b="1" dirty="0">
              <a:solidFill>
                <a:srgbClr val="272E3A"/>
              </a:solidFill>
              <a:latin typeface="Montserrat Light"/>
              <a:cs typeface="Lato Light"/>
            </a:endParaRPr>
          </a:p>
        </p:txBody>
      </p:sp>
      <p:sp>
        <p:nvSpPr>
          <p:cNvPr id="19" name="TextBox 18"/>
          <p:cNvSpPr txBox="1"/>
          <p:nvPr/>
        </p:nvSpPr>
        <p:spPr>
          <a:xfrm>
            <a:off x="8322650" y="4071442"/>
            <a:ext cx="673261" cy="277001"/>
          </a:xfrm>
          <a:prstGeom prst="rect">
            <a:avLst/>
          </a:prstGeom>
          <a:noFill/>
        </p:spPr>
        <p:txBody>
          <a:bodyPr wrap="none" lIns="0" tIns="60962" rIns="0" bIns="0" rtlCol="0">
            <a:spAutoFit/>
          </a:bodyPr>
          <a:lstStyle/>
          <a:p>
            <a:pPr defTabSz="914126"/>
            <a:r>
              <a:rPr lang="en-US" sz="1400" b="1">
                <a:solidFill>
                  <a:srgbClr val="272E3A"/>
                </a:solidFill>
                <a:latin typeface="Montserrat Light"/>
                <a:cs typeface="Lato Light"/>
              </a:rPr>
              <a:t>Passion</a:t>
            </a:r>
          </a:p>
        </p:txBody>
      </p:sp>
      <p:grpSp>
        <p:nvGrpSpPr>
          <p:cNvPr id="20" name="Group 19"/>
          <p:cNvGrpSpPr/>
          <p:nvPr/>
        </p:nvGrpSpPr>
        <p:grpSpPr>
          <a:xfrm>
            <a:off x="10722665" y="2056722"/>
            <a:ext cx="364819" cy="282588"/>
            <a:chOff x="3541647" y="181442"/>
            <a:chExt cx="1055694" cy="817522"/>
          </a:xfrm>
          <a:solidFill>
            <a:schemeClr val="bg1">
              <a:lumMod val="75000"/>
            </a:schemeClr>
          </a:solidFill>
        </p:grpSpPr>
        <p:sp>
          <p:nvSpPr>
            <p:cNvPr id="21" name="Rectangle 20"/>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22" name="Isosceles Triangle 21"/>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23" name="TextBox 22"/>
          <p:cNvSpPr txBox="1"/>
          <p:nvPr/>
        </p:nvSpPr>
        <p:spPr>
          <a:xfrm>
            <a:off x="10789652" y="2045216"/>
            <a:ext cx="226024" cy="200057"/>
          </a:xfrm>
          <a:prstGeom prst="rect">
            <a:avLst/>
          </a:prstGeom>
          <a:noFill/>
        </p:spPr>
        <p:txBody>
          <a:bodyPr wrap="none" lIns="0" tIns="60962" rIns="0" bIns="0" rtlCol="0">
            <a:spAutoFit/>
          </a:bodyPr>
          <a:lstStyle/>
          <a:p>
            <a:pPr algn="ctr" defTabSz="914126"/>
            <a:r>
              <a:rPr lang="en-US" sz="900" b="1" dirty="0">
                <a:solidFill>
                  <a:prstClr val="white"/>
                </a:solidFill>
                <a:latin typeface="Montserrat Light"/>
                <a:cs typeface="Lato Regular"/>
              </a:rPr>
              <a:t>92%</a:t>
            </a:r>
          </a:p>
        </p:txBody>
      </p:sp>
      <p:grpSp>
        <p:nvGrpSpPr>
          <p:cNvPr id="24" name="Group 23"/>
          <p:cNvGrpSpPr/>
          <p:nvPr/>
        </p:nvGrpSpPr>
        <p:grpSpPr>
          <a:xfrm>
            <a:off x="9816797" y="2733664"/>
            <a:ext cx="364819" cy="282588"/>
            <a:chOff x="3541647" y="181442"/>
            <a:chExt cx="1055694" cy="817522"/>
          </a:xfrm>
          <a:solidFill>
            <a:schemeClr val="bg1">
              <a:lumMod val="75000"/>
            </a:schemeClr>
          </a:solidFill>
        </p:grpSpPr>
        <p:sp>
          <p:nvSpPr>
            <p:cNvPr id="25" name="Rectangle 24"/>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26" name="Isosceles Triangle 25"/>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27" name="TextBox 26"/>
          <p:cNvSpPr txBox="1"/>
          <p:nvPr/>
        </p:nvSpPr>
        <p:spPr>
          <a:xfrm>
            <a:off x="9878172" y="2722159"/>
            <a:ext cx="237245" cy="200057"/>
          </a:xfrm>
          <a:prstGeom prst="rect">
            <a:avLst/>
          </a:prstGeom>
          <a:noFill/>
        </p:spPr>
        <p:txBody>
          <a:bodyPr wrap="none" lIns="0" tIns="60962" rIns="0" bIns="0" rtlCol="0">
            <a:spAutoFit/>
          </a:bodyPr>
          <a:lstStyle/>
          <a:p>
            <a:pPr algn="ctr" defTabSz="914126"/>
            <a:r>
              <a:rPr lang="en-US" sz="900" b="1">
                <a:solidFill>
                  <a:prstClr val="white"/>
                </a:solidFill>
                <a:latin typeface="Montserrat Light"/>
                <a:cs typeface="Lato Regular"/>
              </a:rPr>
              <a:t>60%</a:t>
            </a:r>
          </a:p>
        </p:txBody>
      </p:sp>
      <p:grpSp>
        <p:nvGrpSpPr>
          <p:cNvPr id="28" name="Group 27"/>
          <p:cNvGrpSpPr/>
          <p:nvPr/>
        </p:nvGrpSpPr>
        <p:grpSpPr>
          <a:xfrm>
            <a:off x="10331692" y="3410988"/>
            <a:ext cx="364819" cy="282588"/>
            <a:chOff x="3541647" y="181442"/>
            <a:chExt cx="1055694" cy="817522"/>
          </a:xfrm>
          <a:solidFill>
            <a:schemeClr val="bg1">
              <a:lumMod val="75000"/>
            </a:schemeClr>
          </a:solidFill>
        </p:grpSpPr>
        <p:sp>
          <p:nvSpPr>
            <p:cNvPr id="29" name="Rectangle 28"/>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30" name="Isosceles Triangle 29"/>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31" name="TextBox 30"/>
          <p:cNvSpPr txBox="1"/>
          <p:nvPr/>
        </p:nvSpPr>
        <p:spPr>
          <a:xfrm>
            <a:off x="10397877" y="3399480"/>
            <a:ext cx="227627" cy="200057"/>
          </a:xfrm>
          <a:prstGeom prst="rect">
            <a:avLst/>
          </a:prstGeom>
          <a:noFill/>
        </p:spPr>
        <p:txBody>
          <a:bodyPr wrap="none" lIns="0" tIns="60962" rIns="0" bIns="0" rtlCol="0">
            <a:spAutoFit/>
          </a:bodyPr>
          <a:lstStyle/>
          <a:p>
            <a:pPr algn="ctr" defTabSz="914126"/>
            <a:r>
              <a:rPr lang="en-US" sz="900" b="1">
                <a:solidFill>
                  <a:prstClr val="white"/>
                </a:solidFill>
                <a:latin typeface="Montserrat Light"/>
                <a:cs typeface="Lato Regular"/>
              </a:rPr>
              <a:t>85%</a:t>
            </a:r>
          </a:p>
        </p:txBody>
      </p:sp>
      <p:grpSp>
        <p:nvGrpSpPr>
          <p:cNvPr id="32" name="Group 31"/>
          <p:cNvGrpSpPr/>
          <p:nvPr/>
        </p:nvGrpSpPr>
        <p:grpSpPr>
          <a:xfrm>
            <a:off x="10909192" y="4061002"/>
            <a:ext cx="364819" cy="282588"/>
            <a:chOff x="3541647" y="181442"/>
            <a:chExt cx="1055694" cy="817522"/>
          </a:xfrm>
          <a:solidFill>
            <a:schemeClr val="bg1">
              <a:lumMod val="75000"/>
            </a:schemeClr>
          </a:solidFill>
        </p:grpSpPr>
        <p:sp>
          <p:nvSpPr>
            <p:cNvPr id="33" name="Rectangle 32"/>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sp>
          <p:nvSpPr>
            <p:cNvPr id="34" name="Isosceles Triangle 33"/>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126"/>
              <a:endParaRPr lang="en-US">
                <a:solidFill>
                  <a:prstClr val="white"/>
                </a:solidFill>
                <a:latin typeface="Montserrat Light"/>
                <a:cs typeface="Lato Light"/>
              </a:endParaRPr>
            </a:p>
          </p:txBody>
        </p:sp>
      </p:grpSp>
      <p:sp>
        <p:nvSpPr>
          <p:cNvPr id="35" name="TextBox 34"/>
          <p:cNvSpPr txBox="1"/>
          <p:nvPr/>
        </p:nvSpPr>
        <p:spPr>
          <a:xfrm>
            <a:off x="10947323" y="4049495"/>
            <a:ext cx="283732" cy="200057"/>
          </a:xfrm>
          <a:prstGeom prst="rect">
            <a:avLst/>
          </a:prstGeom>
          <a:noFill/>
        </p:spPr>
        <p:txBody>
          <a:bodyPr wrap="none" lIns="0" tIns="60962" rIns="0" bIns="0" rtlCol="0">
            <a:spAutoFit/>
          </a:bodyPr>
          <a:lstStyle/>
          <a:p>
            <a:pPr algn="ctr" defTabSz="914126"/>
            <a:r>
              <a:rPr lang="en-US" sz="900" b="1">
                <a:solidFill>
                  <a:prstClr val="white"/>
                </a:solidFill>
                <a:latin typeface="Montserrat Light"/>
                <a:cs typeface="Lato Regular"/>
              </a:rPr>
              <a:t>100%</a:t>
            </a:r>
          </a:p>
        </p:txBody>
      </p:sp>
      <p:cxnSp>
        <p:nvCxnSpPr>
          <p:cNvPr id="39" name="Straight Connector 38"/>
          <p:cNvCxnSpPr/>
          <p:nvPr/>
        </p:nvCxnSpPr>
        <p:spPr>
          <a:xfrm>
            <a:off x="4228351" y="1876451"/>
            <a:ext cx="0" cy="282170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72"/>
          <p:cNvSpPr txBox="1">
            <a:spLocks noChangeArrowheads="1"/>
          </p:cNvSpPr>
          <p:nvPr/>
        </p:nvSpPr>
        <p:spPr bwMode="auto">
          <a:xfrm>
            <a:off x="3185956" y="456695"/>
            <a:ext cx="5831726"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Nuestro equipo</a:t>
            </a:r>
          </a:p>
        </p:txBody>
      </p:sp>
      <p:pic>
        <p:nvPicPr>
          <p:cNvPr id="40" name="Marcador de posición de imagen 39">
            <a:extLst>
              <a:ext uri="{FF2B5EF4-FFF2-40B4-BE49-F238E27FC236}">
                <a16:creationId xmlns:a16="http://schemas.microsoft.com/office/drawing/2014/main" id="{8EC10A22-AF59-6BB0-D9EC-361793D1D89C}"/>
              </a:ext>
            </a:extLst>
          </p:cNvPr>
          <p:cNvPicPr>
            <a:picLocks noGrp="1" noChangeAspect="1"/>
          </p:cNvPicPr>
          <p:nvPr>
            <p:ph type="pic" sz="quarter" idx="15"/>
          </p:nvPr>
        </p:nvPicPr>
        <p:blipFill>
          <a:blip r:embed="rId4"/>
          <a:srcRect/>
          <a:stretch>
            <a:fillRect/>
          </a:stretch>
        </p:blipFill>
        <p:spPr>
          <a:xfrm>
            <a:off x="1038225" y="1752600"/>
            <a:ext cx="2622550" cy="2622550"/>
          </a:xfrm>
          <a:prstGeom prst="rect">
            <a:avLst/>
          </a:prstGeom>
        </p:spPr>
      </p:pic>
      <p:pic>
        <p:nvPicPr>
          <p:cNvPr id="41" name="Picture 10" descr="Platzi Logo Download Vector">
            <a:extLst>
              <a:ext uri="{FF2B5EF4-FFF2-40B4-BE49-F238E27FC236}">
                <a16:creationId xmlns:a16="http://schemas.microsoft.com/office/drawing/2014/main" id="{21D65A69-A17A-DE08-B4EE-EF89C7373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470" y="5769452"/>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legio Universitario de Caracas - Wikipedia, la enciclopedia libre">
            <a:extLst>
              <a:ext uri="{FF2B5EF4-FFF2-40B4-BE49-F238E27FC236}">
                <a16:creationId xmlns:a16="http://schemas.microsoft.com/office/drawing/2014/main" id="{24794BF5-DDDF-E63C-20D0-6B16E78A73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260" y="4500948"/>
            <a:ext cx="1214729" cy="11835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72473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1639435" y="4388736"/>
            <a:ext cx="1316386" cy="338554"/>
          </a:xfrm>
          <a:prstGeom prst="rect">
            <a:avLst/>
          </a:prstGeom>
          <a:noFill/>
        </p:spPr>
        <p:txBody>
          <a:bodyPr wrap="none" rtlCol="0">
            <a:spAutoFit/>
          </a:bodyPr>
          <a:lstStyle/>
          <a:p>
            <a:pPr algn="ctr" defTabSz="914309"/>
            <a:r>
              <a:rPr lang="es-CL" sz="1600" b="1" dirty="0" err="1">
                <a:latin typeface="Source Sans Pro Light"/>
              </a:rPr>
              <a:t>Sibel</a:t>
            </a:r>
            <a:r>
              <a:rPr lang="es-CL" sz="1600" b="1" dirty="0">
                <a:latin typeface="Source Sans Pro Light"/>
              </a:rPr>
              <a:t> Aracena</a:t>
            </a:r>
            <a:endParaRPr lang="id-ID" sz="1600" b="1" dirty="0">
              <a:latin typeface="Source Sans Pro Light"/>
            </a:endParaRPr>
          </a:p>
        </p:txBody>
      </p:sp>
      <p:sp>
        <p:nvSpPr>
          <p:cNvPr id="21" name="Rectangle 20"/>
          <p:cNvSpPr/>
          <p:nvPr/>
        </p:nvSpPr>
        <p:spPr>
          <a:xfrm>
            <a:off x="1036798" y="4766315"/>
            <a:ext cx="2521654" cy="461665"/>
          </a:xfrm>
          <a:prstGeom prst="rect">
            <a:avLst/>
          </a:prstGeom>
        </p:spPr>
        <p:txBody>
          <a:bodyPr wrap="square">
            <a:spAutoFit/>
          </a:bodyPr>
          <a:lstStyle/>
          <a:p>
            <a:pPr algn="ctr" defTabSz="914309"/>
            <a:r>
              <a:rPr lang="es-CL" sz="1200" dirty="0">
                <a:latin typeface="Calibri"/>
              </a:rPr>
              <a:t>Ex secretaria administrativa APR. Experiencia en atención al cliente.</a:t>
            </a:r>
            <a:endParaRPr lang="id-ID" sz="1200" dirty="0">
              <a:latin typeface="Calibri"/>
            </a:endParaRPr>
          </a:p>
        </p:txBody>
      </p:sp>
      <p:sp>
        <p:nvSpPr>
          <p:cNvPr id="25" name="TextBox 24"/>
          <p:cNvSpPr txBox="1"/>
          <p:nvPr/>
        </p:nvSpPr>
        <p:spPr>
          <a:xfrm>
            <a:off x="6651339" y="4388736"/>
            <a:ext cx="1415772" cy="338554"/>
          </a:xfrm>
          <a:prstGeom prst="rect">
            <a:avLst/>
          </a:prstGeom>
          <a:noFill/>
        </p:spPr>
        <p:txBody>
          <a:bodyPr wrap="none" rtlCol="0">
            <a:spAutoFit/>
          </a:bodyPr>
          <a:lstStyle/>
          <a:p>
            <a:pPr algn="ctr" defTabSz="914309"/>
            <a:r>
              <a:rPr lang="es-CL" sz="1600" b="1" dirty="0">
                <a:latin typeface="Source Sans Pro Light"/>
              </a:rPr>
              <a:t>Andrea Alvarez</a:t>
            </a:r>
            <a:endParaRPr lang="id-ID" sz="1600" b="1" dirty="0">
              <a:latin typeface="Source Sans Pro Light"/>
            </a:endParaRPr>
          </a:p>
        </p:txBody>
      </p:sp>
      <p:sp>
        <p:nvSpPr>
          <p:cNvPr id="26" name="Rectangle 25"/>
          <p:cNvSpPr/>
          <p:nvPr/>
        </p:nvSpPr>
        <p:spPr>
          <a:xfrm>
            <a:off x="6098390" y="4766315"/>
            <a:ext cx="2521654" cy="461665"/>
          </a:xfrm>
          <a:prstGeom prst="rect">
            <a:avLst/>
          </a:prstGeom>
        </p:spPr>
        <p:txBody>
          <a:bodyPr wrap="square">
            <a:spAutoFit/>
          </a:bodyPr>
          <a:lstStyle/>
          <a:p>
            <a:pPr algn="ctr" defTabSz="914309"/>
            <a:r>
              <a:rPr lang="es-CL" sz="1200" dirty="0">
                <a:latin typeface="Calibri"/>
              </a:rPr>
              <a:t>Experiencia en atención al público en </a:t>
            </a:r>
            <a:r>
              <a:rPr lang="es-CL" sz="1200" dirty="0" err="1">
                <a:latin typeface="Calibri"/>
              </a:rPr>
              <a:t>retail</a:t>
            </a:r>
            <a:r>
              <a:rPr lang="es-CL" sz="1200" dirty="0">
                <a:latin typeface="Calibri"/>
              </a:rPr>
              <a:t>.</a:t>
            </a:r>
            <a:endParaRPr lang="id-ID" sz="1200" dirty="0">
              <a:latin typeface="Calibri"/>
            </a:endParaRPr>
          </a:p>
        </p:txBody>
      </p:sp>
      <p:sp>
        <p:nvSpPr>
          <p:cNvPr id="29" name="TextBox 28"/>
          <p:cNvSpPr txBox="1"/>
          <p:nvPr/>
        </p:nvSpPr>
        <p:spPr>
          <a:xfrm>
            <a:off x="9193026" y="4388736"/>
            <a:ext cx="1375698" cy="338554"/>
          </a:xfrm>
          <a:prstGeom prst="rect">
            <a:avLst/>
          </a:prstGeom>
          <a:noFill/>
        </p:spPr>
        <p:txBody>
          <a:bodyPr wrap="none" rtlCol="0">
            <a:spAutoFit/>
          </a:bodyPr>
          <a:lstStyle/>
          <a:p>
            <a:pPr algn="ctr" defTabSz="914309"/>
            <a:r>
              <a:rPr lang="es-CL" sz="1600" b="1" dirty="0">
                <a:latin typeface="Source Sans Pro Light"/>
              </a:rPr>
              <a:t>Ariel Jaramillo</a:t>
            </a:r>
            <a:endParaRPr lang="id-ID" sz="1600" b="1" dirty="0">
              <a:latin typeface="Source Sans Pro Light"/>
            </a:endParaRPr>
          </a:p>
        </p:txBody>
      </p:sp>
      <p:sp>
        <p:nvSpPr>
          <p:cNvPr id="30" name="Rectangle 29"/>
          <p:cNvSpPr/>
          <p:nvPr/>
        </p:nvSpPr>
        <p:spPr>
          <a:xfrm>
            <a:off x="8620043" y="4766315"/>
            <a:ext cx="2521654" cy="461665"/>
          </a:xfrm>
          <a:prstGeom prst="rect">
            <a:avLst/>
          </a:prstGeom>
        </p:spPr>
        <p:txBody>
          <a:bodyPr wrap="square">
            <a:spAutoFit/>
          </a:bodyPr>
          <a:lstStyle/>
          <a:p>
            <a:pPr algn="ctr" defTabSz="914309"/>
            <a:r>
              <a:rPr lang="es-CL" sz="1200" dirty="0">
                <a:latin typeface="Calibri"/>
              </a:rPr>
              <a:t>Experiencia en atención al cliente en mesa de ayuda telefónica del sur.</a:t>
            </a:r>
            <a:endParaRPr lang="id-ID" sz="1200" dirty="0">
              <a:latin typeface="Calibri"/>
            </a:endParaRPr>
          </a:p>
        </p:txBody>
      </p:sp>
      <p:sp>
        <p:nvSpPr>
          <p:cNvPr id="32" name="TextBox 31"/>
          <p:cNvSpPr txBox="1"/>
          <p:nvPr/>
        </p:nvSpPr>
        <p:spPr>
          <a:xfrm>
            <a:off x="4184335" y="4388736"/>
            <a:ext cx="1269899" cy="338554"/>
          </a:xfrm>
          <a:prstGeom prst="rect">
            <a:avLst/>
          </a:prstGeom>
          <a:noFill/>
        </p:spPr>
        <p:txBody>
          <a:bodyPr wrap="none" rtlCol="0">
            <a:spAutoFit/>
          </a:bodyPr>
          <a:lstStyle/>
          <a:p>
            <a:pPr algn="ctr" defTabSz="914309"/>
            <a:r>
              <a:rPr lang="es-CL" sz="1600" b="1" dirty="0">
                <a:latin typeface="Source Sans Pro Light"/>
              </a:rPr>
              <a:t>Eladio Rocco</a:t>
            </a:r>
            <a:endParaRPr lang="id-ID" sz="1600" b="1" dirty="0">
              <a:latin typeface="Source Sans Pro Light"/>
            </a:endParaRPr>
          </a:p>
        </p:txBody>
      </p:sp>
      <p:sp>
        <p:nvSpPr>
          <p:cNvPr id="33" name="Rectangle 32"/>
          <p:cNvSpPr/>
          <p:nvPr/>
        </p:nvSpPr>
        <p:spPr>
          <a:xfrm>
            <a:off x="3558451" y="4766315"/>
            <a:ext cx="2521654" cy="461665"/>
          </a:xfrm>
          <a:prstGeom prst="rect">
            <a:avLst/>
          </a:prstGeom>
        </p:spPr>
        <p:txBody>
          <a:bodyPr wrap="square">
            <a:spAutoFit/>
          </a:bodyPr>
          <a:lstStyle/>
          <a:p>
            <a:pPr algn="ctr" defTabSz="914309"/>
            <a:r>
              <a:rPr lang="es-CL" sz="1200" dirty="0">
                <a:latin typeface="Calibri"/>
              </a:rPr>
              <a:t>Experiencia en atención al cliente en mesa de ayuda telefónica del sur.</a:t>
            </a:r>
            <a:endParaRPr lang="id-ID" sz="1200" dirty="0">
              <a:latin typeface="Calibri"/>
            </a:endParaRPr>
          </a:p>
        </p:txBody>
      </p:sp>
      <p:cxnSp>
        <p:nvCxnSpPr>
          <p:cNvPr id="39" name="Straight Connector 38"/>
          <p:cNvCxnSpPr/>
          <p:nvPr/>
        </p:nvCxnSpPr>
        <p:spPr>
          <a:xfrm>
            <a:off x="1925455" y="4248801"/>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42156" y="4248801"/>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986267" y="4248801"/>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12614" y="4248801"/>
            <a:ext cx="74434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72">
            <a:extLst>
              <a:ext uri="{FF2B5EF4-FFF2-40B4-BE49-F238E27FC236}">
                <a16:creationId xmlns:a16="http://schemas.microsoft.com/office/drawing/2014/main" id="{E5790434-CC18-E523-1D40-1CFBE7972D36}"/>
              </a:ext>
            </a:extLst>
          </p:cNvPr>
          <p:cNvSpPr txBox="1">
            <a:spLocks noChangeArrowheads="1"/>
          </p:cNvSpPr>
          <p:nvPr/>
        </p:nvSpPr>
        <p:spPr bwMode="auto">
          <a:xfrm>
            <a:off x="3028874" y="456695"/>
            <a:ext cx="6145913"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914126"/>
            <a:r>
              <a:rPr lang="es-CL" sz="4400" b="1" dirty="0">
                <a:solidFill>
                  <a:srgbClr val="34325D"/>
                </a:solidFill>
                <a:latin typeface="Conthrax Bold" panose="020B0807020201080204" pitchFamily="34" charset="0"/>
                <a:ea typeface="+mj-ea"/>
                <a:cs typeface="+mj-cs"/>
              </a:rPr>
              <a:t>Soporte Técnico</a:t>
            </a:r>
          </a:p>
        </p:txBody>
      </p:sp>
      <p:grpSp>
        <p:nvGrpSpPr>
          <p:cNvPr id="16" name="Grupo 15">
            <a:extLst>
              <a:ext uri="{FF2B5EF4-FFF2-40B4-BE49-F238E27FC236}">
                <a16:creationId xmlns:a16="http://schemas.microsoft.com/office/drawing/2014/main" id="{63C366AA-8E45-DF97-3848-72F8FAD2CFDF}"/>
              </a:ext>
            </a:extLst>
          </p:cNvPr>
          <p:cNvGrpSpPr/>
          <p:nvPr/>
        </p:nvGrpSpPr>
        <p:grpSpPr>
          <a:xfrm>
            <a:off x="2018061" y="5415303"/>
            <a:ext cx="559129" cy="253320"/>
            <a:chOff x="1915809" y="5624022"/>
            <a:chExt cx="559129" cy="253320"/>
          </a:xfrm>
        </p:grpSpPr>
        <p:sp>
          <p:nvSpPr>
            <p:cNvPr id="22" name="Freeform 9"/>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12" name="Freeform 13">
              <a:extLst>
                <a:ext uri="{FF2B5EF4-FFF2-40B4-BE49-F238E27FC236}">
                  <a16:creationId xmlns:a16="http://schemas.microsoft.com/office/drawing/2014/main" id="{07AEC069-77EF-20BA-4F04-F462EE54D16C}"/>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17" name="Grupo 16">
            <a:extLst>
              <a:ext uri="{FF2B5EF4-FFF2-40B4-BE49-F238E27FC236}">
                <a16:creationId xmlns:a16="http://schemas.microsoft.com/office/drawing/2014/main" id="{D3AB8AF8-4E50-8CCC-A37E-122C55D09928}"/>
              </a:ext>
            </a:extLst>
          </p:cNvPr>
          <p:cNvGrpSpPr/>
          <p:nvPr/>
        </p:nvGrpSpPr>
        <p:grpSpPr>
          <a:xfrm>
            <a:off x="4470351" y="5415303"/>
            <a:ext cx="559129" cy="253320"/>
            <a:chOff x="1915809" y="5624022"/>
            <a:chExt cx="559129" cy="253320"/>
          </a:xfrm>
        </p:grpSpPr>
        <p:sp>
          <p:nvSpPr>
            <p:cNvPr id="18" name="Freeform 9">
              <a:extLst>
                <a:ext uri="{FF2B5EF4-FFF2-40B4-BE49-F238E27FC236}">
                  <a16:creationId xmlns:a16="http://schemas.microsoft.com/office/drawing/2014/main" id="{ED2B81B2-CEEF-5EE2-D1D1-CF76098F956A}"/>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19" name="Freeform 13">
              <a:extLst>
                <a:ext uri="{FF2B5EF4-FFF2-40B4-BE49-F238E27FC236}">
                  <a16:creationId xmlns:a16="http://schemas.microsoft.com/office/drawing/2014/main" id="{0B3D8323-4FF2-ED73-260B-27F8F6A2303D}"/>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23" name="Grupo 22">
            <a:extLst>
              <a:ext uri="{FF2B5EF4-FFF2-40B4-BE49-F238E27FC236}">
                <a16:creationId xmlns:a16="http://schemas.microsoft.com/office/drawing/2014/main" id="{1A63ADFE-CB0A-9369-352C-03456757B38F}"/>
              </a:ext>
            </a:extLst>
          </p:cNvPr>
          <p:cNvGrpSpPr/>
          <p:nvPr/>
        </p:nvGrpSpPr>
        <p:grpSpPr>
          <a:xfrm>
            <a:off x="7078497" y="5410637"/>
            <a:ext cx="559129" cy="253320"/>
            <a:chOff x="1915809" y="5624022"/>
            <a:chExt cx="559129" cy="253320"/>
          </a:xfrm>
        </p:grpSpPr>
        <p:sp>
          <p:nvSpPr>
            <p:cNvPr id="27" name="Freeform 9">
              <a:extLst>
                <a:ext uri="{FF2B5EF4-FFF2-40B4-BE49-F238E27FC236}">
                  <a16:creationId xmlns:a16="http://schemas.microsoft.com/office/drawing/2014/main" id="{5D08927F-A007-ED37-0F69-B27CA5D34891}"/>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31" name="Freeform 13">
              <a:extLst>
                <a:ext uri="{FF2B5EF4-FFF2-40B4-BE49-F238E27FC236}">
                  <a16:creationId xmlns:a16="http://schemas.microsoft.com/office/drawing/2014/main" id="{1106F4EE-3426-BD68-0397-40CD3EC697B5}"/>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grpSp>
        <p:nvGrpSpPr>
          <p:cNvPr id="35" name="Grupo 34">
            <a:extLst>
              <a:ext uri="{FF2B5EF4-FFF2-40B4-BE49-F238E27FC236}">
                <a16:creationId xmlns:a16="http://schemas.microsoft.com/office/drawing/2014/main" id="{D45C691A-6077-6330-98C6-C423925415EA}"/>
              </a:ext>
            </a:extLst>
          </p:cNvPr>
          <p:cNvGrpSpPr/>
          <p:nvPr/>
        </p:nvGrpSpPr>
        <p:grpSpPr>
          <a:xfrm>
            <a:off x="9593187" y="5419969"/>
            <a:ext cx="559129" cy="253320"/>
            <a:chOff x="1915809" y="5624022"/>
            <a:chExt cx="559129" cy="253320"/>
          </a:xfrm>
        </p:grpSpPr>
        <p:sp>
          <p:nvSpPr>
            <p:cNvPr id="36" name="Freeform 9">
              <a:extLst>
                <a:ext uri="{FF2B5EF4-FFF2-40B4-BE49-F238E27FC236}">
                  <a16:creationId xmlns:a16="http://schemas.microsoft.com/office/drawing/2014/main" id="{F11D1EC8-89CB-F5EC-69B6-D0BC14A0D25C}"/>
                </a:ext>
              </a:extLst>
            </p:cNvPr>
            <p:cNvSpPr>
              <a:spLocks noEditPoints="1"/>
            </p:cNvSpPr>
            <p:nvPr/>
          </p:nvSpPr>
          <p:spPr bwMode="auto">
            <a:xfrm>
              <a:off x="2221913" y="5624022"/>
              <a:ext cx="253025" cy="25332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sp>
          <p:nvSpPr>
            <p:cNvPr id="37" name="Freeform 13">
              <a:extLst>
                <a:ext uri="{FF2B5EF4-FFF2-40B4-BE49-F238E27FC236}">
                  <a16:creationId xmlns:a16="http://schemas.microsoft.com/office/drawing/2014/main" id="{6E367D2C-6D34-DB5A-2B65-78C8246E55FC}"/>
                </a:ext>
              </a:extLst>
            </p:cNvPr>
            <p:cNvSpPr>
              <a:spLocks/>
            </p:cNvSpPr>
            <p:nvPr/>
          </p:nvSpPr>
          <p:spPr bwMode="auto">
            <a:xfrm>
              <a:off x="1915809" y="5628688"/>
              <a:ext cx="243704" cy="243988"/>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rgbClr val="34325D"/>
            </a:solidFill>
            <a:ln>
              <a:noFill/>
            </a:ln>
          </p:spPr>
          <p:txBody>
            <a:bodyPr vert="horz" wrap="square" lIns="91439" tIns="45720" rIns="91439" bIns="45720" numCol="1" anchor="t" anchorCtr="0" compatLnSpc="1">
              <a:prstTxWarp prst="textNoShape">
                <a:avLst/>
              </a:prstTxWarp>
            </a:bodyPr>
            <a:lstStyle/>
            <a:p>
              <a:pPr defTabSz="914309"/>
              <a:endParaRPr lang="id-ID">
                <a:latin typeface="Calibri"/>
              </a:endParaRPr>
            </a:p>
          </p:txBody>
        </p:sp>
      </p:grpSp>
      <p:pic>
        <p:nvPicPr>
          <p:cNvPr id="11" name="Marcador de posición de imagen 10">
            <a:extLst>
              <a:ext uri="{FF2B5EF4-FFF2-40B4-BE49-F238E27FC236}">
                <a16:creationId xmlns:a16="http://schemas.microsoft.com/office/drawing/2014/main" id="{A0651A55-DCE4-4DD0-B6B9-43E8C559E311}"/>
              </a:ext>
            </a:extLst>
          </p:cNvPr>
          <p:cNvPicPr>
            <a:picLocks noGrp="1" noChangeAspect="1"/>
          </p:cNvPicPr>
          <p:nvPr>
            <p:ph type="pic" sz="quarter" idx="10"/>
          </p:nvPr>
        </p:nvPicPr>
        <p:blipFill>
          <a:blip r:embed="rId4"/>
          <a:srcRect l="62" r="62"/>
          <a:stretch>
            <a:fillRect/>
          </a:stretch>
        </p:blipFill>
        <p:spPr>
          <a:xfrm>
            <a:off x="1449388" y="2284413"/>
            <a:ext cx="1698625" cy="1698625"/>
          </a:xfrm>
          <a:prstGeom prst="ellipse">
            <a:avLst/>
          </a:prstGeom>
          <a:ln w="28575" cap="rnd">
            <a:solidFill>
              <a:srgbClr val="14829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Marcador de posición de imagen 13">
            <a:extLst>
              <a:ext uri="{FF2B5EF4-FFF2-40B4-BE49-F238E27FC236}">
                <a16:creationId xmlns:a16="http://schemas.microsoft.com/office/drawing/2014/main" id="{E440D3A7-5143-6942-FA8F-01C13E2C4B62}"/>
              </a:ext>
            </a:extLst>
          </p:cNvPr>
          <p:cNvPicPr>
            <a:picLocks noGrp="1" noChangeAspect="1"/>
          </p:cNvPicPr>
          <p:nvPr>
            <p:ph type="pic" sz="quarter" idx="12"/>
          </p:nvPr>
        </p:nvPicPr>
        <p:blipFill>
          <a:blip r:embed="rId5"/>
          <a:srcRect/>
          <a:stretch>
            <a:fillRect/>
          </a:stretch>
        </p:blipFill>
        <p:spPr>
          <a:xfrm>
            <a:off x="6508750" y="2284413"/>
            <a:ext cx="1698625" cy="1698625"/>
          </a:xfrm>
          <a:prstGeom prst="rect">
            <a:avLst/>
          </a:prstGeom>
        </p:spPr>
      </p:pic>
      <p:pic>
        <p:nvPicPr>
          <p:cNvPr id="15" name="Marcador de posición de imagen 14">
            <a:extLst>
              <a:ext uri="{FF2B5EF4-FFF2-40B4-BE49-F238E27FC236}">
                <a16:creationId xmlns:a16="http://schemas.microsoft.com/office/drawing/2014/main" id="{54630930-B9CA-5C9E-BA2C-5E49E7C6E6E8}"/>
              </a:ext>
            </a:extLst>
          </p:cNvPr>
          <p:cNvPicPr>
            <a:picLocks noGrp="1" noChangeAspect="1"/>
          </p:cNvPicPr>
          <p:nvPr>
            <p:ph type="pic" sz="quarter" idx="13"/>
          </p:nvPr>
        </p:nvPicPr>
        <p:blipFill>
          <a:blip r:embed="rId6"/>
          <a:srcRect l="417" r="417"/>
          <a:stretch>
            <a:fillRect/>
          </a:stretch>
        </p:blipFill>
        <p:spPr>
          <a:xfrm>
            <a:off x="9029700" y="2284413"/>
            <a:ext cx="1698625" cy="1698625"/>
          </a:xfrm>
          <a:prstGeom prst="rect">
            <a:avLst/>
          </a:prstGeom>
        </p:spPr>
      </p:pic>
      <p:pic>
        <p:nvPicPr>
          <p:cNvPr id="24" name="Picture 10" descr="Platzi Logo Download Vector">
            <a:extLst>
              <a:ext uri="{FF2B5EF4-FFF2-40B4-BE49-F238E27FC236}">
                <a16:creationId xmlns:a16="http://schemas.microsoft.com/office/drawing/2014/main" id="{B06FAD2A-1B61-D590-CA14-01FF44F37F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470" y="5749574"/>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Platzi Logo Download Vector">
            <a:extLst>
              <a:ext uri="{FF2B5EF4-FFF2-40B4-BE49-F238E27FC236}">
                <a16:creationId xmlns:a16="http://schemas.microsoft.com/office/drawing/2014/main" id="{6BDCB84A-C9D8-C56F-7128-5497819A13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1300" y="5749574"/>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Platzi Logo Download Vector">
            <a:extLst>
              <a:ext uri="{FF2B5EF4-FFF2-40B4-BE49-F238E27FC236}">
                <a16:creationId xmlns:a16="http://schemas.microsoft.com/office/drawing/2014/main" id="{EFDDF66A-7377-01DF-D806-C86FE74F9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907" y="5749574"/>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Platzi Logo Download Vector">
            <a:extLst>
              <a:ext uri="{FF2B5EF4-FFF2-40B4-BE49-F238E27FC236}">
                <a16:creationId xmlns:a16="http://schemas.microsoft.com/office/drawing/2014/main" id="{BB063B70-271A-9574-33AC-8D4FBB4AA1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7137" y="5749574"/>
            <a:ext cx="1030310" cy="366779"/>
          </a:xfrm>
          <a:prstGeom prst="rect">
            <a:avLst/>
          </a:prstGeom>
          <a:noFill/>
          <a:extLst>
            <a:ext uri="{909E8E84-426E-40DD-AFC4-6F175D3DCCD1}">
              <a14:hiddenFill xmlns:a14="http://schemas.microsoft.com/office/drawing/2010/main">
                <a:solidFill>
                  <a:srgbClr val="FFFFFF"/>
                </a:solidFill>
              </a14:hiddenFill>
            </a:ext>
          </a:extLst>
        </p:spPr>
      </p:pic>
      <p:pic>
        <p:nvPicPr>
          <p:cNvPr id="45" name="Marcador de posición de imagen 44">
            <a:extLst>
              <a:ext uri="{FF2B5EF4-FFF2-40B4-BE49-F238E27FC236}">
                <a16:creationId xmlns:a16="http://schemas.microsoft.com/office/drawing/2014/main" id="{B19E7F60-898F-1670-7EB5-795DC8DC20F5}"/>
              </a:ext>
            </a:extLst>
          </p:cNvPr>
          <p:cNvPicPr>
            <a:picLocks noGrp="1" noChangeAspect="1"/>
          </p:cNvPicPr>
          <p:nvPr>
            <p:ph type="pic" sz="quarter" idx="11"/>
          </p:nvPr>
        </p:nvPicPr>
        <p:blipFill>
          <a:blip r:embed="rId8"/>
          <a:srcRect l="47" r="47"/>
          <a:stretch>
            <a:fillRect/>
          </a:stretch>
        </p:blipFill>
        <p:spPr>
          <a:xfrm>
            <a:off x="3873500" y="2186581"/>
            <a:ext cx="1943100" cy="1943101"/>
          </a:xfrm>
        </p:spPr>
      </p:pic>
    </p:spTree>
    <p:custDataLst>
      <p:tags r:id="rId1"/>
    </p:custDataLst>
    <p:extLst>
      <p:ext uri="{BB962C8B-B14F-4D97-AF65-F5344CB8AC3E}">
        <p14:creationId xmlns:p14="http://schemas.microsoft.com/office/powerpoint/2010/main" val="13204374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17" name="TextBox 516">
            <a:extLst>
              <a:ext uri="{FF2B5EF4-FFF2-40B4-BE49-F238E27FC236}">
                <a16:creationId xmlns:a16="http://schemas.microsoft.com/office/drawing/2014/main" id="{ABE7B355-66BE-4322-9DCD-7972F3307E8B}"/>
              </a:ext>
            </a:extLst>
          </p:cNvPr>
          <p:cNvSpPr txBox="1"/>
          <p:nvPr/>
        </p:nvSpPr>
        <p:spPr>
          <a:xfrm>
            <a:off x="345518" y="4339153"/>
            <a:ext cx="3962911" cy="507703"/>
          </a:xfrm>
          <a:prstGeom prst="rect">
            <a:avLst/>
          </a:prstGeom>
          <a:noFill/>
        </p:spPr>
        <p:txBody>
          <a:bodyPr wrap="square" rtlCol="0">
            <a:spAutoFit/>
          </a:bodyPr>
          <a:lstStyle/>
          <a:p>
            <a:pPr algn="ctr" defTabSz="228572">
              <a:defRPr/>
            </a:pPr>
            <a:r>
              <a:rPr lang="en-US" sz="2699" b="1" dirty="0">
                <a:solidFill>
                  <a:srgbClr val="272E3A"/>
                </a:solidFill>
                <a:latin typeface="Montserrat" panose="00000500000000000000" pitchFamily="2" charset="0"/>
              </a:rPr>
              <a:t>HITOS</a:t>
            </a:r>
          </a:p>
        </p:txBody>
      </p:sp>
      <p:sp>
        <p:nvSpPr>
          <p:cNvPr id="412" name="Freeform: Shape 411">
            <a:extLst>
              <a:ext uri="{FF2B5EF4-FFF2-40B4-BE49-F238E27FC236}">
                <a16:creationId xmlns:a16="http://schemas.microsoft.com/office/drawing/2014/main" id="{D2075A75-B8BC-4F58-8E16-14E68FEC6916}"/>
              </a:ext>
            </a:extLst>
          </p:cNvPr>
          <p:cNvSpPr/>
          <p:nvPr/>
        </p:nvSpPr>
        <p:spPr>
          <a:xfrm>
            <a:off x="1464777" y="1476539"/>
            <a:ext cx="2034761" cy="1972472"/>
          </a:xfrm>
          <a:custGeom>
            <a:avLst/>
            <a:gdLst>
              <a:gd name="connsiteX0" fmla="*/ 1368033 w 4070050"/>
              <a:gd name="connsiteY0" fmla="*/ 15087 h 3945457"/>
              <a:gd name="connsiteX1" fmla="*/ 15087 w 4070050"/>
              <a:gd name="connsiteY1" fmla="*/ 2221083 h 3945457"/>
              <a:gd name="connsiteX2" fmla="*/ 1476568 w 4070050"/>
              <a:gd name="connsiteY2" fmla="*/ 3930642 h 3945457"/>
              <a:gd name="connsiteX3" fmla="*/ 3553124 w 4070050"/>
              <a:gd name="connsiteY3" fmla="*/ 3930642 h 3945457"/>
              <a:gd name="connsiteX4" fmla="*/ 4059942 w 4070050"/>
              <a:gd name="connsiteY4" fmla="*/ 2706996 h 3945457"/>
              <a:gd name="connsiteX5" fmla="*/ 1368033 w 4070050"/>
              <a:gd name="connsiteY5" fmla="*/ 15087 h 394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0050" h="3945457">
                <a:moveTo>
                  <a:pt x="1368033" y="15087"/>
                </a:moveTo>
                <a:cubicBezTo>
                  <a:pt x="756972" y="626149"/>
                  <a:pt x="287947" y="1379523"/>
                  <a:pt x="15087" y="2221083"/>
                </a:cubicBezTo>
                <a:cubicBezTo>
                  <a:pt x="841972" y="2350659"/>
                  <a:pt x="1476568" y="3067902"/>
                  <a:pt x="1476568" y="3930642"/>
                </a:cubicBezTo>
                <a:lnTo>
                  <a:pt x="3553124" y="3930642"/>
                </a:lnTo>
                <a:cubicBezTo>
                  <a:pt x="3553124" y="3452757"/>
                  <a:pt x="3746798" y="3020142"/>
                  <a:pt x="4059942" y="2706996"/>
                </a:cubicBezTo>
                <a:lnTo>
                  <a:pt x="1368033" y="15087"/>
                </a:lnTo>
                <a:close/>
              </a:path>
            </a:pathLst>
          </a:custGeom>
          <a:solidFill>
            <a:srgbClr val="264653"/>
          </a:solidFill>
          <a:ln w="13841" cap="flat">
            <a:noFill/>
            <a:prstDash val="solid"/>
            <a:miter/>
          </a:ln>
        </p:spPr>
        <p:txBody>
          <a:bodyPr rtlCol="0" anchor="ctr"/>
          <a:lstStyle/>
          <a:p>
            <a:endParaRPr lang="es-CL" sz="900"/>
          </a:p>
        </p:txBody>
      </p:sp>
      <p:sp>
        <p:nvSpPr>
          <p:cNvPr id="413" name="Freeform: Shape 412">
            <a:extLst>
              <a:ext uri="{FF2B5EF4-FFF2-40B4-BE49-F238E27FC236}">
                <a16:creationId xmlns:a16="http://schemas.microsoft.com/office/drawing/2014/main" id="{60735AFE-B1D3-4E95-915A-23E56A7A663C}"/>
              </a:ext>
            </a:extLst>
          </p:cNvPr>
          <p:cNvSpPr/>
          <p:nvPr/>
        </p:nvSpPr>
        <p:spPr>
          <a:xfrm>
            <a:off x="1330304" y="2579394"/>
            <a:ext cx="878961" cy="865119"/>
          </a:xfrm>
          <a:custGeom>
            <a:avLst/>
            <a:gdLst>
              <a:gd name="connsiteX0" fmla="*/ 284070 w 1758151"/>
              <a:gd name="connsiteY0" fmla="*/ 15087 h 1730463"/>
              <a:gd name="connsiteX1" fmla="*/ 15087 w 1758151"/>
              <a:gd name="connsiteY1" fmla="*/ 1724647 h 1730463"/>
              <a:gd name="connsiteX2" fmla="*/ 1745551 w 1758151"/>
              <a:gd name="connsiteY2" fmla="*/ 1724647 h 1730463"/>
              <a:gd name="connsiteX3" fmla="*/ 284070 w 1758151"/>
              <a:gd name="connsiteY3" fmla="*/ 15087 h 1730463"/>
            </a:gdLst>
            <a:ahLst/>
            <a:cxnLst>
              <a:cxn ang="0">
                <a:pos x="connsiteX0" y="connsiteY0"/>
              </a:cxn>
              <a:cxn ang="0">
                <a:pos x="connsiteX1" y="connsiteY1"/>
              </a:cxn>
              <a:cxn ang="0">
                <a:pos x="connsiteX2" y="connsiteY2"/>
              </a:cxn>
              <a:cxn ang="0">
                <a:pos x="connsiteX3" y="connsiteY3"/>
              </a:cxn>
            </a:cxnLst>
            <a:rect l="l" t="t" r="r" b="b"/>
            <a:pathLst>
              <a:path w="1758151" h="1730463">
                <a:moveTo>
                  <a:pt x="284070" y="15087"/>
                </a:moveTo>
                <a:cubicBezTo>
                  <a:pt x="109501" y="553469"/>
                  <a:pt x="15087" y="1128121"/>
                  <a:pt x="15087" y="1724647"/>
                </a:cubicBezTo>
                <a:lnTo>
                  <a:pt x="1745551" y="1724647"/>
                </a:lnTo>
                <a:cubicBezTo>
                  <a:pt x="1745551" y="861907"/>
                  <a:pt x="1110955" y="144664"/>
                  <a:pt x="284070" y="15087"/>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14" name="Freeform: Shape 413">
            <a:extLst>
              <a:ext uri="{FF2B5EF4-FFF2-40B4-BE49-F238E27FC236}">
                <a16:creationId xmlns:a16="http://schemas.microsoft.com/office/drawing/2014/main" id="{58BF7F92-80AC-4DFF-AECC-065CB6B3B166}"/>
              </a:ext>
            </a:extLst>
          </p:cNvPr>
          <p:cNvSpPr/>
          <p:nvPr/>
        </p:nvSpPr>
        <p:spPr>
          <a:xfrm>
            <a:off x="4710427" y="2088212"/>
            <a:ext cx="2166259" cy="1356507"/>
          </a:xfrm>
          <a:custGeom>
            <a:avLst/>
            <a:gdLst>
              <a:gd name="connsiteX0" fmla="*/ 4328926 w 4333081"/>
              <a:gd name="connsiteY0" fmla="*/ 2707135 h 2713367"/>
              <a:gd name="connsiteX1" fmla="*/ 3725755 w 4333081"/>
              <a:gd name="connsiteY1" fmla="*/ 190487 h 2713367"/>
              <a:gd name="connsiteX2" fmla="*/ 1483490 w 4333081"/>
              <a:gd name="connsiteY2" fmla="*/ 15087 h 2713367"/>
              <a:gd name="connsiteX3" fmla="*/ 15087 w 4333081"/>
              <a:gd name="connsiteY3" fmla="*/ 1483489 h 2713367"/>
              <a:gd name="connsiteX4" fmla="*/ 521905 w 4333081"/>
              <a:gd name="connsiteY4" fmla="*/ 2707135 h 2713367"/>
              <a:gd name="connsiteX5" fmla="*/ 4328926 w 4333081"/>
              <a:gd name="connsiteY5" fmla="*/ 2707135 h 271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081" h="2713367">
                <a:moveTo>
                  <a:pt x="4328926" y="2707135"/>
                </a:moveTo>
                <a:cubicBezTo>
                  <a:pt x="4328926" y="1842872"/>
                  <a:pt x="4127776" y="978610"/>
                  <a:pt x="3725755" y="190487"/>
                </a:cubicBezTo>
                <a:cubicBezTo>
                  <a:pt x="3049352" y="683600"/>
                  <a:pt x="2093444" y="625179"/>
                  <a:pt x="1483490" y="15087"/>
                </a:cubicBezTo>
                <a:lnTo>
                  <a:pt x="15087" y="1483489"/>
                </a:lnTo>
                <a:cubicBezTo>
                  <a:pt x="353012" y="1821414"/>
                  <a:pt x="521905" y="2264275"/>
                  <a:pt x="521905" y="2707135"/>
                </a:cubicBezTo>
                <a:lnTo>
                  <a:pt x="4328926" y="2707135"/>
                </a:lnTo>
                <a:close/>
              </a:path>
            </a:pathLst>
          </a:custGeom>
          <a:solidFill>
            <a:srgbClr val="2A9D8F"/>
          </a:solidFill>
          <a:ln w="13841" cap="flat">
            <a:noFill/>
            <a:prstDash val="solid"/>
            <a:miter/>
          </a:ln>
        </p:spPr>
        <p:txBody>
          <a:bodyPr rtlCol="0" anchor="ctr"/>
          <a:lstStyle/>
          <a:p>
            <a:endParaRPr lang="es-CL" sz="900"/>
          </a:p>
        </p:txBody>
      </p:sp>
      <p:sp>
        <p:nvSpPr>
          <p:cNvPr id="415" name="Freeform: Shape 414">
            <a:extLst>
              <a:ext uri="{FF2B5EF4-FFF2-40B4-BE49-F238E27FC236}">
                <a16:creationId xmlns:a16="http://schemas.microsoft.com/office/drawing/2014/main" id="{827157A5-B0B6-4431-B99D-5347C8172769}"/>
              </a:ext>
            </a:extLst>
          </p:cNvPr>
          <p:cNvSpPr/>
          <p:nvPr/>
        </p:nvSpPr>
        <p:spPr>
          <a:xfrm>
            <a:off x="5444532" y="1476469"/>
            <a:ext cx="1135037" cy="878961"/>
          </a:xfrm>
          <a:custGeom>
            <a:avLst/>
            <a:gdLst>
              <a:gd name="connsiteX0" fmla="*/ 2257353 w 2270368"/>
              <a:gd name="connsiteY0" fmla="*/ 1414133 h 1758151"/>
              <a:gd name="connsiteX1" fmla="*/ 1238732 w 2270368"/>
              <a:gd name="connsiteY1" fmla="*/ 15087 h 1758151"/>
              <a:gd name="connsiteX2" fmla="*/ 15087 w 2270368"/>
              <a:gd name="connsiteY2" fmla="*/ 1238733 h 1758151"/>
              <a:gd name="connsiteX3" fmla="*/ 2257353 w 2270368"/>
              <a:gd name="connsiteY3" fmla="*/ 1414133 h 1758151"/>
            </a:gdLst>
            <a:ahLst/>
            <a:cxnLst>
              <a:cxn ang="0">
                <a:pos x="connsiteX0" y="connsiteY0"/>
              </a:cxn>
              <a:cxn ang="0">
                <a:pos x="connsiteX1" y="connsiteY1"/>
              </a:cxn>
              <a:cxn ang="0">
                <a:pos x="connsiteX2" y="connsiteY2"/>
              </a:cxn>
              <a:cxn ang="0">
                <a:pos x="connsiteX3" y="connsiteY3"/>
              </a:cxn>
            </a:cxnLst>
            <a:rect l="l" t="t" r="r" b="b"/>
            <a:pathLst>
              <a:path w="2270368" h="1758151">
                <a:moveTo>
                  <a:pt x="2257353" y="1414133"/>
                </a:moveTo>
                <a:cubicBezTo>
                  <a:pt x="2000136" y="909945"/>
                  <a:pt x="1660550" y="437044"/>
                  <a:pt x="1238732" y="15087"/>
                </a:cubicBezTo>
                <a:lnTo>
                  <a:pt x="15087" y="1238733"/>
                </a:lnTo>
                <a:cubicBezTo>
                  <a:pt x="625041" y="1848825"/>
                  <a:pt x="1580949" y="1907245"/>
                  <a:pt x="2257353" y="1414133"/>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16" name="Freeform: Shape 415">
            <a:extLst>
              <a:ext uri="{FF2B5EF4-FFF2-40B4-BE49-F238E27FC236}">
                <a16:creationId xmlns:a16="http://schemas.microsoft.com/office/drawing/2014/main" id="{14406F22-30D3-4F21-8379-889CEA2282B4}"/>
              </a:ext>
            </a:extLst>
          </p:cNvPr>
          <p:cNvSpPr/>
          <p:nvPr/>
        </p:nvSpPr>
        <p:spPr>
          <a:xfrm>
            <a:off x="4098683" y="800154"/>
            <a:ext cx="1972472" cy="2034761"/>
          </a:xfrm>
          <a:custGeom>
            <a:avLst/>
            <a:gdLst>
              <a:gd name="connsiteX0" fmla="*/ 3930643 w 3945457"/>
              <a:gd name="connsiteY0" fmla="*/ 1368033 h 4070050"/>
              <a:gd name="connsiteX1" fmla="*/ 1724647 w 3945457"/>
              <a:gd name="connsiteY1" fmla="*/ 15087 h 4070050"/>
              <a:gd name="connsiteX2" fmla="*/ 15087 w 3945457"/>
              <a:gd name="connsiteY2" fmla="*/ 1476568 h 4070050"/>
              <a:gd name="connsiteX3" fmla="*/ 15087 w 3945457"/>
              <a:gd name="connsiteY3" fmla="*/ 3553124 h 4070050"/>
              <a:gd name="connsiteX4" fmla="*/ 1238733 w 3945457"/>
              <a:gd name="connsiteY4" fmla="*/ 4059942 h 4070050"/>
              <a:gd name="connsiteX5" fmla="*/ 3930643 w 3945457"/>
              <a:gd name="connsiteY5" fmla="*/ 1368033 h 40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5457" h="4070050">
                <a:moveTo>
                  <a:pt x="3930643" y="1368033"/>
                </a:moveTo>
                <a:cubicBezTo>
                  <a:pt x="3319581" y="756972"/>
                  <a:pt x="2566207" y="287947"/>
                  <a:pt x="1724647" y="15087"/>
                </a:cubicBezTo>
                <a:cubicBezTo>
                  <a:pt x="1595070" y="841972"/>
                  <a:pt x="877827" y="1476568"/>
                  <a:pt x="15087" y="1476568"/>
                </a:cubicBezTo>
                <a:lnTo>
                  <a:pt x="15087" y="3553124"/>
                </a:lnTo>
                <a:cubicBezTo>
                  <a:pt x="492972" y="3553124"/>
                  <a:pt x="925588" y="3746798"/>
                  <a:pt x="1238733" y="4059942"/>
                </a:cubicBezTo>
                <a:lnTo>
                  <a:pt x="3930643" y="1368033"/>
                </a:lnTo>
                <a:close/>
              </a:path>
            </a:pathLst>
          </a:custGeom>
          <a:solidFill>
            <a:srgbClr val="298880"/>
          </a:solidFill>
          <a:ln w="13841" cap="flat">
            <a:noFill/>
            <a:prstDash val="solid"/>
            <a:miter/>
          </a:ln>
        </p:spPr>
        <p:txBody>
          <a:bodyPr rtlCol="0" anchor="ctr"/>
          <a:lstStyle/>
          <a:p>
            <a:endParaRPr lang="es-CL" sz="900"/>
          </a:p>
        </p:txBody>
      </p:sp>
      <p:sp>
        <p:nvSpPr>
          <p:cNvPr id="417" name="Freeform: Shape 416">
            <a:extLst>
              <a:ext uri="{FF2B5EF4-FFF2-40B4-BE49-F238E27FC236}">
                <a16:creationId xmlns:a16="http://schemas.microsoft.com/office/drawing/2014/main" id="{CA6E0025-58A7-463E-9277-F777A251AD9D}"/>
              </a:ext>
            </a:extLst>
          </p:cNvPr>
          <p:cNvSpPr/>
          <p:nvPr/>
        </p:nvSpPr>
        <p:spPr>
          <a:xfrm>
            <a:off x="4098685" y="665680"/>
            <a:ext cx="865119" cy="878961"/>
          </a:xfrm>
          <a:custGeom>
            <a:avLst/>
            <a:gdLst>
              <a:gd name="connsiteX0" fmla="*/ 1724647 w 1730463"/>
              <a:gd name="connsiteY0" fmla="*/ 284070 h 1758151"/>
              <a:gd name="connsiteX1" fmla="*/ 15087 w 1730463"/>
              <a:gd name="connsiteY1" fmla="*/ 15087 h 1758151"/>
              <a:gd name="connsiteX2" fmla="*/ 15087 w 1730463"/>
              <a:gd name="connsiteY2" fmla="*/ 1745551 h 1758151"/>
              <a:gd name="connsiteX3" fmla="*/ 1724647 w 1730463"/>
              <a:gd name="connsiteY3" fmla="*/ 284070 h 1758151"/>
            </a:gdLst>
            <a:ahLst/>
            <a:cxnLst>
              <a:cxn ang="0">
                <a:pos x="connsiteX0" y="connsiteY0"/>
              </a:cxn>
              <a:cxn ang="0">
                <a:pos x="connsiteX1" y="connsiteY1"/>
              </a:cxn>
              <a:cxn ang="0">
                <a:pos x="connsiteX2" y="connsiteY2"/>
              </a:cxn>
              <a:cxn ang="0">
                <a:pos x="connsiteX3" y="connsiteY3"/>
              </a:cxn>
            </a:cxnLst>
            <a:rect l="l" t="t" r="r" b="b"/>
            <a:pathLst>
              <a:path w="1730463" h="1758151">
                <a:moveTo>
                  <a:pt x="1724647" y="284070"/>
                </a:moveTo>
                <a:cubicBezTo>
                  <a:pt x="1186265" y="109501"/>
                  <a:pt x="611613" y="15087"/>
                  <a:pt x="15087" y="15087"/>
                </a:cubicBezTo>
                <a:lnTo>
                  <a:pt x="15087" y="1745551"/>
                </a:lnTo>
                <a:cubicBezTo>
                  <a:pt x="877827" y="1745551"/>
                  <a:pt x="1595070" y="1110955"/>
                  <a:pt x="1724647" y="284070"/>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18" name="Freeform: Shape 417">
            <a:extLst>
              <a:ext uri="{FF2B5EF4-FFF2-40B4-BE49-F238E27FC236}">
                <a16:creationId xmlns:a16="http://schemas.microsoft.com/office/drawing/2014/main" id="{894FDFB3-DB33-40DB-833B-C6E664CC6CE5}"/>
              </a:ext>
            </a:extLst>
          </p:cNvPr>
          <p:cNvSpPr/>
          <p:nvPr/>
        </p:nvSpPr>
        <p:spPr>
          <a:xfrm>
            <a:off x="2752835" y="665679"/>
            <a:ext cx="1356507" cy="2166259"/>
          </a:xfrm>
          <a:custGeom>
            <a:avLst/>
            <a:gdLst>
              <a:gd name="connsiteX0" fmla="*/ 2707135 w 2713367"/>
              <a:gd name="connsiteY0" fmla="*/ 15087 h 4333081"/>
              <a:gd name="connsiteX1" fmla="*/ 190487 w 2713367"/>
              <a:gd name="connsiteY1" fmla="*/ 618258 h 4333081"/>
              <a:gd name="connsiteX2" fmla="*/ 15087 w 2713367"/>
              <a:gd name="connsiteY2" fmla="*/ 2860523 h 4333081"/>
              <a:gd name="connsiteX3" fmla="*/ 1483489 w 2713367"/>
              <a:gd name="connsiteY3" fmla="*/ 4328926 h 4333081"/>
              <a:gd name="connsiteX4" fmla="*/ 2707135 w 2713367"/>
              <a:gd name="connsiteY4" fmla="*/ 3822108 h 4333081"/>
              <a:gd name="connsiteX5" fmla="*/ 2707135 w 2713367"/>
              <a:gd name="connsiteY5" fmla="*/ 15087 h 433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3367" h="4333081">
                <a:moveTo>
                  <a:pt x="2707135" y="15087"/>
                </a:moveTo>
                <a:cubicBezTo>
                  <a:pt x="1842872" y="15087"/>
                  <a:pt x="978610" y="216236"/>
                  <a:pt x="190487" y="618258"/>
                </a:cubicBezTo>
                <a:cubicBezTo>
                  <a:pt x="683600" y="1294661"/>
                  <a:pt x="625180" y="2250570"/>
                  <a:pt x="15087" y="2860523"/>
                </a:cubicBezTo>
                <a:lnTo>
                  <a:pt x="1483489" y="4328926"/>
                </a:lnTo>
                <a:cubicBezTo>
                  <a:pt x="1821414" y="3991001"/>
                  <a:pt x="2264275" y="3822108"/>
                  <a:pt x="2707135" y="3822108"/>
                </a:cubicBezTo>
                <a:lnTo>
                  <a:pt x="2707135" y="15087"/>
                </a:lnTo>
                <a:close/>
              </a:path>
            </a:pathLst>
          </a:custGeom>
          <a:solidFill>
            <a:srgbClr val="287271"/>
          </a:solidFill>
          <a:ln w="13841" cap="flat">
            <a:noFill/>
            <a:prstDash val="solid"/>
            <a:miter/>
          </a:ln>
        </p:spPr>
        <p:txBody>
          <a:bodyPr rtlCol="0" anchor="ctr"/>
          <a:lstStyle/>
          <a:p>
            <a:endParaRPr lang="es-CL" sz="900"/>
          </a:p>
        </p:txBody>
      </p:sp>
      <p:sp>
        <p:nvSpPr>
          <p:cNvPr id="419" name="Freeform: Shape 418">
            <a:extLst>
              <a:ext uri="{FF2B5EF4-FFF2-40B4-BE49-F238E27FC236}">
                <a16:creationId xmlns:a16="http://schemas.microsoft.com/office/drawing/2014/main" id="{486B65AD-62E7-4493-967F-680198E9369D}"/>
              </a:ext>
            </a:extLst>
          </p:cNvPr>
          <p:cNvSpPr/>
          <p:nvPr/>
        </p:nvSpPr>
        <p:spPr>
          <a:xfrm>
            <a:off x="2141093" y="967226"/>
            <a:ext cx="878961" cy="1135036"/>
          </a:xfrm>
          <a:custGeom>
            <a:avLst/>
            <a:gdLst>
              <a:gd name="connsiteX0" fmla="*/ 1414133 w 1758151"/>
              <a:gd name="connsiteY0" fmla="*/ 15087 h 2270368"/>
              <a:gd name="connsiteX1" fmla="*/ 15087 w 1758151"/>
              <a:gd name="connsiteY1" fmla="*/ 1033707 h 2270368"/>
              <a:gd name="connsiteX2" fmla="*/ 1238733 w 1758151"/>
              <a:gd name="connsiteY2" fmla="*/ 2257353 h 2270368"/>
              <a:gd name="connsiteX3" fmla="*/ 1414133 w 1758151"/>
              <a:gd name="connsiteY3" fmla="*/ 15087 h 2270368"/>
            </a:gdLst>
            <a:ahLst/>
            <a:cxnLst>
              <a:cxn ang="0">
                <a:pos x="connsiteX0" y="connsiteY0"/>
              </a:cxn>
              <a:cxn ang="0">
                <a:pos x="connsiteX1" y="connsiteY1"/>
              </a:cxn>
              <a:cxn ang="0">
                <a:pos x="connsiteX2" y="connsiteY2"/>
              </a:cxn>
              <a:cxn ang="0">
                <a:pos x="connsiteX3" y="connsiteY3"/>
              </a:cxn>
            </a:cxnLst>
            <a:rect l="l" t="t" r="r" b="b"/>
            <a:pathLst>
              <a:path w="1758151" h="2270368">
                <a:moveTo>
                  <a:pt x="1414133" y="15087"/>
                </a:moveTo>
                <a:cubicBezTo>
                  <a:pt x="909944" y="272303"/>
                  <a:pt x="437043" y="611889"/>
                  <a:pt x="15087" y="1033707"/>
                </a:cubicBezTo>
                <a:lnTo>
                  <a:pt x="1238733" y="2257353"/>
                </a:lnTo>
                <a:cubicBezTo>
                  <a:pt x="1848825" y="1647399"/>
                  <a:pt x="1907246" y="691491"/>
                  <a:pt x="1414133" y="15087"/>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20" name="Freeform: Shape 419">
            <a:extLst>
              <a:ext uri="{FF2B5EF4-FFF2-40B4-BE49-F238E27FC236}">
                <a16:creationId xmlns:a16="http://schemas.microsoft.com/office/drawing/2014/main" id="{EEA8CDC2-B161-49C3-870D-C47BF3B50B8B}"/>
              </a:ext>
            </a:extLst>
          </p:cNvPr>
          <p:cNvSpPr/>
          <p:nvPr/>
        </p:nvSpPr>
        <p:spPr>
          <a:xfrm>
            <a:off x="8251255" y="319633"/>
            <a:ext cx="2609200" cy="3128271"/>
          </a:xfrm>
          <a:custGeom>
            <a:avLst/>
            <a:gdLst>
              <a:gd name="connsiteX0" fmla="*/ 5206479 w 5219078"/>
              <a:gd name="connsiteY0" fmla="*/ 1513669 h 6257356"/>
              <a:gd name="connsiteX1" fmla="*/ 2610783 w 5219078"/>
              <a:gd name="connsiteY1" fmla="*/ 15087 h 6257356"/>
              <a:gd name="connsiteX2" fmla="*/ 15087 w 5219078"/>
              <a:gd name="connsiteY2" fmla="*/ 1513669 h 6257356"/>
              <a:gd name="connsiteX3" fmla="*/ 707273 w 5219078"/>
              <a:gd name="connsiteY3" fmla="*/ 1513669 h 6257356"/>
              <a:gd name="connsiteX4" fmla="*/ 707273 w 5219078"/>
              <a:gd name="connsiteY4" fmla="*/ 6244757 h 6257356"/>
              <a:gd name="connsiteX5" fmla="*/ 4514293 w 5219078"/>
              <a:gd name="connsiteY5" fmla="*/ 6244757 h 6257356"/>
              <a:gd name="connsiteX6" fmla="*/ 4514293 w 5219078"/>
              <a:gd name="connsiteY6" fmla="*/ 1513669 h 625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9078" h="6257356">
                <a:moveTo>
                  <a:pt x="5206479" y="1513669"/>
                </a:moveTo>
                <a:lnTo>
                  <a:pt x="2610783" y="15087"/>
                </a:lnTo>
                <a:lnTo>
                  <a:pt x="15087" y="1513669"/>
                </a:lnTo>
                <a:lnTo>
                  <a:pt x="707273" y="1513669"/>
                </a:lnTo>
                <a:lnTo>
                  <a:pt x="707273" y="6244757"/>
                </a:lnTo>
                <a:lnTo>
                  <a:pt x="4514293" y="6244757"/>
                </a:lnTo>
                <a:lnTo>
                  <a:pt x="4514293" y="1513669"/>
                </a:lnTo>
                <a:close/>
              </a:path>
            </a:pathLst>
          </a:custGeom>
          <a:solidFill>
            <a:schemeClr val="accent5"/>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21" name="Freeform: Shape 420">
            <a:extLst>
              <a:ext uri="{FF2B5EF4-FFF2-40B4-BE49-F238E27FC236}">
                <a16:creationId xmlns:a16="http://schemas.microsoft.com/office/drawing/2014/main" id="{0EDE696F-71D9-4336-A2ED-AD355B752A5A}"/>
              </a:ext>
            </a:extLst>
          </p:cNvPr>
          <p:cNvSpPr/>
          <p:nvPr/>
        </p:nvSpPr>
        <p:spPr>
          <a:xfrm>
            <a:off x="8253610" y="321983"/>
            <a:ext cx="2602279" cy="754384"/>
          </a:xfrm>
          <a:custGeom>
            <a:avLst/>
            <a:gdLst>
              <a:gd name="connsiteX0" fmla="*/ 2606079 w 5205235"/>
              <a:gd name="connsiteY0" fmla="*/ 10383 h 1508964"/>
              <a:gd name="connsiteX1" fmla="*/ 10383 w 5205235"/>
              <a:gd name="connsiteY1" fmla="*/ 1508964 h 1508964"/>
              <a:gd name="connsiteX2" fmla="*/ 10383 w 5205235"/>
              <a:gd name="connsiteY2" fmla="*/ 1508964 h 1508964"/>
              <a:gd name="connsiteX3" fmla="*/ 38070 w 5205235"/>
              <a:gd name="connsiteY3" fmla="*/ 1508964 h 1508964"/>
              <a:gd name="connsiteX4" fmla="*/ 2606079 w 5205235"/>
              <a:gd name="connsiteY4" fmla="*/ 26303 h 1508964"/>
              <a:gd name="connsiteX5" fmla="*/ 5174087 w 5205235"/>
              <a:gd name="connsiteY5" fmla="*/ 1508964 h 1508964"/>
              <a:gd name="connsiteX6" fmla="*/ 5201774 w 5205235"/>
              <a:gd name="connsiteY6" fmla="*/ 1508964 h 1508964"/>
              <a:gd name="connsiteX7" fmla="*/ 5201774 w 5205235"/>
              <a:gd name="connsiteY7" fmla="*/ 1508964 h 150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235" h="1508964">
                <a:moveTo>
                  <a:pt x="2606079" y="10383"/>
                </a:moveTo>
                <a:lnTo>
                  <a:pt x="10383" y="1508964"/>
                </a:lnTo>
                <a:lnTo>
                  <a:pt x="10383" y="1508964"/>
                </a:lnTo>
                <a:lnTo>
                  <a:pt x="38070" y="1508964"/>
                </a:lnTo>
                <a:lnTo>
                  <a:pt x="2606079" y="26303"/>
                </a:lnTo>
                <a:lnTo>
                  <a:pt x="5174087" y="1508964"/>
                </a:lnTo>
                <a:lnTo>
                  <a:pt x="5201774" y="1508964"/>
                </a:lnTo>
                <a:lnTo>
                  <a:pt x="5201774" y="1508964"/>
                </a:lnTo>
                <a:close/>
              </a:path>
            </a:pathLst>
          </a:custGeom>
          <a:solidFill>
            <a:srgbClr val="FFFFFF"/>
          </a:solidFill>
          <a:ln w="9525" cap="flat">
            <a:noFill/>
            <a:prstDash val="solid"/>
            <a:miter/>
          </a:ln>
        </p:spPr>
        <p:txBody>
          <a:bodyPr rtlCol="0" anchor="ctr"/>
          <a:lstStyle/>
          <a:p>
            <a:endParaRPr lang="es-CL" sz="900"/>
          </a:p>
        </p:txBody>
      </p:sp>
      <p:sp>
        <p:nvSpPr>
          <p:cNvPr id="422" name="Freeform: Shape 421">
            <a:extLst>
              <a:ext uri="{FF2B5EF4-FFF2-40B4-BE49-F238E27FC236}">
                <a16:creationId xmlns:a16="http://schemas.microsoft.com/office/drawing/2014/main" id="{D893B3AD-5ED5-4995-B9C8-461851725A04}"/>
              </a:ext>
            </a:extLst>
          </p:cNvPr>
          <p:cNvSpPr/>
          <p:nvPr/>
        </p:nvSpPr>
        <p:spPr>
          <a:xfrm>
            <a:off x="8599655" y="1064255"/>
            <a:ext cx="13843" cy="2380808"/>
          </a:xfrm>
          <a:custGeom>
            <a:avLst/>
            <a:gdLst>
              <a:gd name="connsiteX0" fmla="*/ 10383 w 27687"/>
              <a:gd name="connsiteY0" fmla="*/ 24226 h 4762236"/>
              <a:gd name="connsiteX1" fmla="*/ 10383 w 27687"/>
              <a:gd name="connsiteY1" fmla="*/ 4755315 h 4762236"/>
              <a:gd name="connsiteX2" fmla="*/ 24226 w 27687"/>
              <a:gd name="connsiteY2" fmla="*/ 4755315 h 4762236"/>
              <a:gd name="connsiteX3" fmla="*/ 24226 w 27687"/>
              <a:gd name="connsiteY3" fmla="*/ 10383 h 4762236"/>
              <a:gd name="connsiteX4" fmla="*/ 10383 w 27687"/>
              <a:gd name="connsiteY4" fmla="*/ 24226 h 4762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7" h="4762236">
                <a:moveTo>
                  <a:pt x="10383" y="24226"/>
                </a:moveTo>
                <a:lnTo>
                  <a:pt x="10383" y="4755315"/>
                </a:lnTo>
                <a:lnTo>
                  <a:pt x="24226" y="4755315"/>
                </a:lnTo>
                <a:lnTo>
                  <a:pt x="24226" y="10383"/>
                </a:lnTo>
                <a:lnTo>
                  <a:pt x="10383" y="24226"/>
                </a:lnTo>
                <a:close/>
              </a:path>
            </a:pathLst>
          </a:custGeom>
          <a:solidFill>
            <a:srgbClr val="FFFFFF"/>
          </a:solidFill>
          <a:ln w="9525" cap="flat">
            <a:noFill/>
            <a:prstDash val="solid"/>
            <a:miter/>
          </a:ln>
        </p:spPr>
        <p:txBody>
          <a:bodyPr rtlCol="0" anchor="ctr"/>
          <a:lstStyle/>
          <a:p>
            <a:endParaRPr lang="es-CL" sz="900"/>
          </a:p>
        </p:txBody>
      </p:sp>
      <p:sp>
        <p:nvSpPr>
          <p:cNvPr id="467" name="Freeform: Shape 466">
            <a:extLst>
              <a:ext uri="{FF2B5EF4-FFF2-40B4-BE49-F238E27FC236}">
                <a16:creationId xmlns:a16="http://schemas.microsoft.com/office/drawing/2014/main" id="{ED336A78-1BE1-4569-8569-4321382EC9FB}"/>
              </a:ext>
            </a:extLst>
          </p:cNvPr>
          <p:cNvSpPr/>
          <p:nvPr/>
        </p:nvSpPr>
        <p:spPr>
          <a:xfrm>
            <a:off x="5098277" y="3434060"/>
            <a:ext cx="2034761" cy="1972472"/>
          </a:xfrm>
          <a:custGeom>
            <a:avLst/>
            <a:gdLst>
              <a:gd name="connsiteX0" fmla="*/ 1368033 w 4070050"/>
              <a:gd name="connsiteY0" fmla="*/ 3930643 h 3945457"/>
              <a:gd name="connsiteX1" fmla="*/ 15087 w 4070050"/>
              <a:gd name="connsiteY1" fmla="*/ 1724647 h 3945457"/>
              <a:gd name="connsiteX2" fmla="*/ 1476568 w 4070050"/>
              <a:gd name="connsiteY2" fmla="*/ 15087 h 3945457"/>
              <a:gd name="connsiteX3" fmla="*/ 3553124 w 4070050"/>
              <a:gd name="connsiteY3" fmla="*/ 15087 h 3945457"/>
              <a:gd name="connsiteX4" fmla="*/ 4059942 w 4070050"/>
              <a:gd name="connsiteY4" fmla="*/ 1238733 h 3945457"/>
              <a:gd name="connsiteX5" fmla="*/ 1368033 w 4070050"/>
              <a:gd name="connsiteY5" fmla="*/ 3930643 h 394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0050" h="3945457">
                <a:moveTo>
                  <a:pt x="1368033" y="3930643"/>
                </a:moveTo>
                <a:cubicBezTo>
                  <a:pt x="756972" y="3319581"/>
                  <a:pt x="287947" y="2566207"/>
                  <a:pt x="15087" y="1724647"/>
                </a:cubicBezTo>
                <a:cubicBezTo>
                  <a:pt x="841972" y="1595070"/>
                  <a:pt x="1476568" y="877827"/>
                  <a:pt x="1476568" y="15087"/>
                </a:cubicBezTo>
                <a:lnTo>
                  <a:pt x="3553124" y="15087"/>
                </a:lnTo>
                <a:cubicBezTo>
                  <a:pt x="3553124" y="492972"/>
                  <a:pt x="3746798" y="925588"/>
                  <a:pt x="4059942" y="1238733"/>
                </a:cubicBezTo>
                <a:lnTo>
                  <a:pt x="1368033" y="3930643"/>
                </a:lnTo>
                <a:close/>
              </a:path>
            </a:pathLst>
          </a:custGeom>
          <a:solidFill>
            <a:srgbClr val="E9C46A"/>
          </a:solidFill>
          <a:ln w="13841" cap="flat">
            <a:noFill/>
            <a:prstDash val="solid"/>
            <a:miter/>
          </a:ln>
        </p:spPr>
        <p:txBody>
          <a:bodyPr rtlCol="0" anchor="ctr"/>
          <a:lstStyle/>
          <a:p>
            <a:endParaRPr lang="es-CL" sz="900"/>
          </a:p>
        </p:txBody>
      </p:sp>
      <p:sp>
        <p:nvSpPr>
          <p:cNvPr id="468" name="Freeform: Shape 467">
            <a:extLst>
              <a:ext uri="{FF2B5EF4-FFF2-40B4-BE49-F238E27FC236}">
                <a16:creationId xmlns:a16="http://schemas.microsoft.com/office/drawing/2014/main" id="{A42494BD-531E-4DEF-9D17-33353E7D5D5D}"/>
              </a:ext>
            </a:extLst>
          </p:cNvPr>
          <p:cNvSpPr/>
          <p:nvPr/>
        </p:nvSpPr>
        <p:spPr>
          <a:xfrm>
            <a:off x="4963805" y="3434062"/>
            <a:ext cx="878961" cy="865119"/>
          </a:xfrm>
          <a:custGeom>
            <a:avLst/>
            <a:gdLst>
              <a:gd name="connsiteX0" fmla="*/ 284070 w 1758151"/>
              <a:gd name="connsiteY0" fmla="*/ 1724647 h 1730463"/>
              <a:gd name="connsiteX1" fmla="*/ 15087 w 1758151"/>
              <a:gd name="connsiteY1" fmla="*/ 15087 h 1730463"/>
              <a:gd name="connsiteX2" fmla="*/ 1745551 w 1758151"/>
              <a:gd name="connsiteY2" fmla="*/ 15087 h 1730463"/>
              <a:gd name="connsiteX3" fmla="*/ 284070 w 1758151"/>
              <a:gd name="connsiteY3" fmla="*/ 1724647 h 1730463"/>
            </a:gdLst>
            <a:ahLst/>
            <a:cxnLst>
              <a:cxn ang="0">
                <a:pos x="connsiteX0" y="connsiteY0"/>
              </a:cxn>
              <a:cxn ang="0">
                <a:pos x="connsiteX1" y="connsiteY1"/>
              </a:cxn>
              <a:cxn ang="0">
                <a:pos x="connsiteX2" y="connsiteY2"/>
              </a:cxn>
              <a:cxn ang="0">
                <a:pos x="connsiteX3" y="connsiteY3"/>
              </a:cxn>
            </a:cxnLst>
            <a:rect l="l" t="t" r="r" b="b"/>
            <a:pathLst>
              <a:path w="1758151" h="1730463">
                <a:moveTo>
                  <a:pt x="284070" y="1724647"/>
                </a:moveTo>
                <a:cubicBezTo>
                  <a:pt x="109501" y="1186265"/>
                  <a:pt x="15087" y="611613"/>
                  <a:pt x="15087" y="15087"/>
                </a:cubicBezTo>
                <a:lnTo>
                  <a:pt x="1745551" y="15087"/>
                </a:lnTo>
                <a:cubicBezTo>
                  <a:pt x="1745551" y="877827"/>
                  <a:pt x="1110955" y="1595070"/>
                  <a:pt x="284070" y="1724647"/>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69" name="Freeform: Shape 468">
            <a:extLst>
              <a:ext uri="{FF2B5EF4-FFF2-40B4-BE49-F238E27FC236}">
                <a16:creationId xmlns:a16="http://schemas.microsoft.com/office/drawing/2014/main" id="{B88465AE-7D9F-4027-983F-28A1A1AE2F09}"/>
              </a:ext>
            </a:extLst>
          </p:cNvPr>
          <p:cNvSpPr/>
          <p:nvPr/>
        </p:nvSpPr>
        <p:spPr>
          <a:xfrm>
            <a:off x="8343928" y="3434061"/>
            <a:ext cx="2166259" cy="1356507"/>
          </a:xfrm>
          <a:custGeom>
            <a:avLst/>
            <a:gdLst>
              <a:gd name="connsiteX0" fmla="*/ 4328926 w 4333081"/>
              <a:gd name="connsiteY0" fmla="*/ 15087 h 2713367"/>
              <a:gd name="connsiteX1" fmla="*/ 3725756 w 4333081"/>
              <a:gd name="connsiteY1" fmla="*/ 2531735 h 2713367"/>
              <a:gd name="connsiteX2" fmla="*/ 1483489 w 4333081"/>
              <a:gd name="connsiteY2" fmla="*/ 2707135 h 2713367"/>
              <a:gd name="connsiteX3" fmla="*/ 15087 w 4333081"/>
              <a:gd name="connsiteY3" fmla="*/ 1238733 h 2713367"/>
              <a:gd name="connsiteX4" fmla="*/ 521905 w 4333081"/>
              <a:gd name="connsiteY4" fmla="*/ 15087 h 2713367"/>
              <a:gd name="connsiteX5" fmla="*/ 4328926 w 4333081"/>
              <a:gd name="connsiteY5" fmla="*/ 15087 h 271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3081" h="2713367">
                <a:moveTo>
                  <a:pt x="4328926" y="15087"/>
                </a:moveTo>
                <a:cubicBezTo>
                  <a:pt x="4328926" y="879350"/>
                  <a:pt x="4127776" y="1743613"/>
                  <a:pt x="3725756" y="2531735"/>
                </a:cubicBezTo>
                <a:cubicBezTo>
                  <a:pt x="3049351" y="2038622"/>
                  <a:pt x="2093444" y="2097043"/>
                  <a:pt x="1483489" y="2707135"/>
                </a:cubicBezTo>
                <a:lnTo>
                  <a:pt x="15087" y="1238733"/>
                </a:lnTo>
                <a:cubicBezTo>
                  <a:pt x="353013" y="900807"/>
                  <a:pt x="521905" y="457947"/>
                  <a:pt x="521905" y="15087"/>
                </a:cubicBezTo>
                <a:lnTo>
                  <a:pt x="4328926" y="15087"/>
                </a:lnTo>
                <a:close/>
              </a:path>
            </a:pathLst>
          </a:custGeom>
          <a:solidFill>
            <a:srgbClr val="E76F51"/>
          </a:solidFill>
          <a:ln w="13349" cap="flat">
            <a:noFill/>
            <a:prstDash val="solid"/>
            <a:miter/>
          </a:ln>
        </p:spPr>
        <p:txBody>
          <a:bodyPr rtlCol="0" anchor="ctr"/>
          <a:lstStyle/>
          <a:p>
            <a:endParaRPr lang="es-CL" sz="900"/>
          </a:p>
        </p:txBody>
      </p:sp>
      <p:sp>
        <p:nvSpPr>
          <p:cNvPr id="470" name="Freeform: Shape 469">
            <a:extLst>
              <a:ext uri="{FF2B5EF4-FFF2-40B4-BE49-F238E27FC236}">
                <a16:creationId xmlns:a16="http://schemas.microsoft.com/office/drawing/2014/main" id="{43AF4D9C-462F-45FD-BA07-B7FF9475DD01}"/>
              </a:ext>
            </a:extLst>
          </p:cNvPr>
          <p:cNvSpPr/>
          <p:nvPr/>
        </p:nvSpPr>
        <p:spPr>
          <a:xfrm>
            <a:off x="9078034" y="4526920"/>
            <a:ext cx="1135037" cy="878961"/>
          </a:xfrm>
          <a:custGeom>
            <a:avLst/>
            <a:gdLst>
              <a:gd name="connsiteX0" fmla="*/ 2257354 w 2270368"/>
              <a:gd name="connsiteY0" fmla="*/ 345735 h 1758151"/>
              <a:gd name="connsiteX1" fmla="*/ 1238733 w 2270368"/>
              <a:gd name="connsiteY1" fmla="*/ 1744780 h 1758151"/>
              <a:gd name="connsiteX2" fmla="*/ 15087 w 2270368"/>
              <a:gd name="connsiteY2" fmla="*/ 521135 h 1758151"/>
              <a:gd name="connsiteX3" fmla="*/ 2257354 w 2270368"/>
              <a:gd name="connsiteY3" fmla="*/ 345735 h 1758151"/>
            </a:gdLst>
            <a:ahLst/>
            <a:cxnLst>
              <a:cxn ang="0">
                <a:pos x="connsiteX0" y="connsiteY0"/>
              </a:cxn>
              <a:cxn ang="0">
                <a:pos x="connsiteX1" y="connsiteY1"/>
              </a:cxn>
              <a:cxn ang="0">
                <a:pos x="connsiteX2" y="connsiteY2"/>
              </a:cxn>
              <a:cxn ang="0">
                <a:pos x="connsiteX3" y="connsiteY3"/>
              </a:cxn>
            </a:cxnLst>
            <a:rect l="l" t="t" r="r" b="b"/>
            <a:pathLst>
              <a:path w="2270368" h="1758151">
                <a:moveTo>
                  <a:pt x="2257354" y="345735"/>
                </a:moveTo>
                <a:cubicBezTo>
                  <a:pt x="2000137" y="849924"/>
                  <a:pt x="1660550" y="1322824"/>
                  <a:pt x="1238733" y="1744780"/>
                </a:cubicBezTo>
                <a:lnTo>
                  <a:pt x="15087" y="521135"/>
                </a:lnTo>
                <a:cubicBezTo>
                  <a:pt x="625042" y="-88957"/>
                  <a:pt x="1580949" y="-147378"/>
                  <a:pt x="2257354" y="345735"/>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71" name="Freeform: Shape 470">
            <a:extLst>
              <a:ext uri="{FF2B5EF4-FFF2-40B4-BE49-F238E27FC236}">
                <a16:creationId xmlns:a16="http://schemas.microsoft.com/office/drawing/2014/main" id="{B57E888D-050A-4221-AF7A-019C4E408BFC}"/>
              </a:ext>
            </a:extLst>
          </p:cNvPr>
          <p:cNvSpPr/>
          <p:nvPr/>
        </p:nvSpPr>
        <p:spPr>
          <a:xfrm>
            <a:off x="7732184" y="4045805"/>
            <a:ext cx="1972472" cy="2034761"/>
          </a:xfrm>
          <a:custGeom>
            <a:avLst/>
            <a:gdLst>
              <a:gd name="connsiteX0" fmla="*/ 3930642 w 3945457"/>
              <a:gd name="connsiteY0" fmla="*/ 2706997 h 4070050"/>
              <a:gd name="connsiteX1" fmla="*/ 1724647 w 3945457"/>
              <a:gd name="connsiteY1" fmla="*/ 4059942 h 4070050"/>
              <a:gd name="connsiteX2" fmla="*/ 15087 w 3945457"/>
              <a:gd name="connsiteY2" fmla="*/ 2598462 h 4070050"/>
              <a:gd name="connsiteX3" fmla="*/ 15087 w 3945457"/>
              <a:gd name="connsiteY3" fmla="*/ 521905 h 4070050"/>
              <a:gd name="connsiteX4" fmla="*/ 1238733 w 3945457"/>
              <a:gd name="connsiteY4" fmla="*/ 15087 h 4070050"/>
              <a:gd name="connsiteX5" fmla="*/ 3930642 w 3945457"/>
              <a:gd name="connsiteY5" fmla="*/ 2706997 h 40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5457" h="4070050">
                <a:moveTo>
                  <a:pt x="3930642" y="2706997"/>
                </a:moveTo>
                <a:cubicBezTo>
                  <a:pt x="3319580" y="3318058"/>
                  <a:pt x="2566207" y="3787083"/>
                  <a:pt x="1724647" y="4059942"/>
                </a:cubicBezTo>
                <a:cubicBezTo>
                  <a:pt x="1595070" y="3233058"/>
                  <a:pt x="877827" y="2598462"/>
                  <a:pt x="15087" y="2598462"/>
                </a:cubicBezTo>
                <a:lnTo>
                  <a:pt x="15087" y="521905"/>
                </a:lnTo>
                <a:cubicBezTo>
                  <a:pt x="492972" y="521905"/>
                  <a:pt x="925588" y="328232"/>
                  <a:pt x="1238733" y="15087"/>
                </a:cubicBezTo>
                <a:lnTo>
                  <a:pt x="3930642" y="2706997"/>
                </a:lnTo>
                <a:close/>
              </a:path>
            </a:pathLst>
          </a:custGeom>
          <a:solidFill>
            <a:srgbClr val="E97C61"/>
          </a:solidFill>
          <a:ln w="13841" cap="flat">
            <a:noFill/>
            <a:prstDash val="solid"/>
            <a:miter/>
          </a:ln>
        </p:spPr>
        <p:txBody>
          <a:bodyPr rtlCol="0" anchor="ctr"/>
          <a:lstStyle/>
          <a:p>
            <a:endParaRPr lang="es-CL" sz="900"/>
          </a:p>
        </p:txBody>
      </p:sp>
      <p:sp>
        <p:nvSpPr>
          <p:cNvPr id="472" name="Freeform: Shape 471">
            <a:extLst>
              <a:ext uri="{FF2B5EF4-FFF2-40B4-BE49-F238E27FC236}">
                <a16:creationId xmlns:a16="http://schemas.microsoft.com/office/drawing/2014/main" id="{0A753FBF-0D52-4825-AAA3-69E2863DFFF0}"/>
              </a:ext>
            </a:extLst>
          </p:cNvPr>
          <p:cNvSpPr/>
          <p:nvPr/>
        </p:nvSpPr>
        <p:spPr>
          <a:xfrm>
            <a:off x="7732186" y="5337325"/>
            <a:ext cx="865119" cy="878961"/>
          </a:xfrm>
          <a:custGeom>
            <a:avLst/>
            <a:gdLst>
              <a:gd name="connsiteX0" fmla="*/ 1724647 w 1730463"/>
              <a:gd name="connsiteY0" fmla="*/ 1476568 h 1758151"/>
              <a:gd name="connsiteX1" fmla="*/ 15087 w 1730463"/>
              <a:gd name="connsiteY1" fmla="*/ 1745551 h 1758151"/>
              <a:gd name="connsiteX2" fmla="*/ 15087 w 1730463"/>
              <a:gd name="connsiteY2" fmla="*/ 15087 h 1758151"/>
              <a:gd name="connsiteX3" fmla="*/ 1724647 w 1730463"/>
              <a:gd name="connsiteY3" fmla="*/ 1476568 h 1758151"/>
            </a:gdLst>
            <a:ahLst/>
            <a:cxnLst>
              <a:cxn ang="0">
                <a:pos x="connsiteX0" y="connsiteY0"/>
              </a:cxn>
              <a:cxn ang="0">
                <a:pos x="connsiteX1" y="connsiteY1"/>
              </a:cxn>
              <a:cxn ang="0">
                <a:pos x="connsiteX2" y="connsiteY2"/>
              </a:cxn>
              <a:cxn ang="0">
                <a:pos x="connsiteX3" y="connsiteY3"/>
              </a:cxn>
            </a:cxnLst>
            <a:rect l="l" t="t" r="r" b="b"/>
            <a:pathLst>
              <a:path w="1730463" h="1758151">
                <a:moveTo>
                  <a:pt x="1724647" y="1476568"/>
                </a:moveTo>
                <a:cubicBezTo>
                  <a:pt x="1186265" y="1651137"/>
                  <a:pt x="611613" y="1745551"/>
                  <a:pt x="15087" y="1745551"/>
                </a:cubicBezTo>
                <a:lnTo>
                  <a:pt x="15087" y="15087"/>
                </a:lnTo>
                <a:cubicBezTo>
                  <a:pt x="877827" y="15087"/>
                  <a:pt x="1595070" y="649683"/>
                  <a:pt x="1724647" y="1476568"/>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73" name="Freeform: Shape 472">
            <a:extLst>
              <a:ext uri="{FF2B5EF4-FFF2-40B4-BE49-F238E27FC236}">
                <a16:creationId xmlns:a16="http://schemas.microsoft.com/office/drawing/2014/main" id="{21FCCA68-328B-4613-9632-566B219A32DF}"/>
              </a:ext>
            </a:extLst>
          </p:cNvPr>
          <p:cNvSpPr/>
          <p:nvPr/>
        </p:nvSpPr>
        <p:spPr>
          <a:xfrm>
            <a:off x="6386336" y="4045804"/>
            <a:ext cx="1356507" cy="2166259"/>
          </a:xfrm>
          <a:custGeom>
            <a:avLst/>
            <a:gdLst>
              <a:gd name="connsiteX0" fmla="*/ 2707136 w 2713367"/>
              <a:gd name="connsiteY0" fmla="*/ 4328926 h 4333081"/>
              <a:gd name="connsiteX1" fmla="*/ 190488 w 2713367"/>
              <a:gd name="connsiteY1" fmla="*/ 3725755 h 4333081"/>
              <a:gd name="connsiteX2" fmla="*/ 15087 w 2713367"/>
              <a:gd name="connsiteY2" fmla="*/ 1483490 h 4333081"/>
              <a:gd name="connsiteX3" fmla="*/ 1483490 w 2713367"/>
              <a:gd name="connsiteY3" fmla="*/ 15087 h 4333081"/>
              <a:gd name="connsiteX4" fmla="*/ 2707136 w 2713367"/>
              <a:gd name="connsiteY4" fmla="*/ 521905 h 4333081"/>
              <a:gd name="connsiteX5" fmla="*/ 2707136 w 2713367"/>
              <a:gd name="connsiteY5" fmla="*/ 4328926 h 433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3367" h="4333081">
                <a:moveTo>
                  <a:pt x="2707136" y="4328926"/>
                </a:moveTo>
                <a:cubicBezTo>
                  <a:pt x="1842873" y="4328926"/>
                  <a:pt x="978610" y="4127776"/>
                  <a:pt x="190488" y="3725755"/>
                </a:cubicBezTo>
                <a:cubicBezTo>
                  <a:pt x="683600" y="3049352"/>
                  <a:pt x="625180" y="2093443"/>
                  <a:pt x="15087" y="1483490"/>
                </a:cubicBezTo>
                <a:lnTo>
                  <a:pt x="1483490" y="15087"/>
                </a:lnTo>
                <a:cubicBezTo>
                  <a:pt x="1821415" y="353012"/>
                  <a:pt x="2264275" y="521905"/>
                  <a:pt x="2707136" y="521905"/>
                </a:cubicBezTo>
                <a:lnTo>
                  <a:pt x="2707136" y="4328926"/>
                </a:lnTo>
                <a:close/>
              </a:path>
            </a:pathLst>
          </a:custGeom>
          <a:solidFill>
            <a:srgbClr val="F4A261"/>
          </a:solidFill>
          <a:ln w="13841" cap="flat">
            <a:noFill/>
            <a:prstDash val="solid"/>
            <a:miter/>
          </a:ln>
        </p:spPr>
        <p:txBody>
          <a:bodyPr rtlCol="0" anchor="ctr"/>
          <a:lstStyle/>
          <a:p>
            <a:endParaRPr lang="es-CL" sz="900"/>
          </a:p>
        </p:txBody>
      </p:sp>
      <p:sp>
        <p:nvSpPr>
          <p:cNvPr id="474" name="Freeform: Shape 473">
            <a:extLst>
              <a:ext uri="{FF2B5EF4-FFF2-40B4-BE49-F238E27FC236}">
                <a16:creationId xmlns:a16="http://schemas.microsoft.com/office/drawing/2014/main" id="{A3CBBC13-42E2-4869-958E-6AF7F989B3E5}"/>
              </a:ext>
            </a:extLst>
          </p:cNvPr>
          <p:cNvSpPr/>
          <p:nvPr/>
        </p:nvSpPr>
        <p:spPr>
          <a:xfrm>
            <a:off x="5774594" y="4779910"/>
            <a:ext cx="878961" cy="1135036"/>
          </a:xfrm>
          <a:custGeom>
            <a:avLst/>
            <a:gdLst>
              <a:gd name="connsiteX0" fmla="*/ 1414133 w 1758151"/>
              <a:gd name="connsiteY0" fmla="*/ 2257353 h 2270368"/>
              <a:gd name="connsiteX1" fmla="*/ 15087 w 1758151"/>
              <a:gd name="connsiteY1" fmla="*/ 1238732 h 2270368"/>
              <a:gd name="connsiteX2" fmla="*/ 1238732 w 1758151"/>
              <a:gd name="connsiteY2" fmla="*/ 15087 h 2270368"/>
              <a:gd name="connsiteX3" fmla="*/ 1414133 w 1758151"/>
              <a:gd name="connsiteY3" fmla="*/ 2257353 h 2270368"/>
            </a:gdLst>
            <a:ahLst/>
            <a:cxnLst>
              <a:cxn ang="0">
                <a:pos x="connsiteX0" y="connsiteY0"/>
              </a:cxn>
              <a:cxn ang="0">
                <a:pos x="connsiteX1" y="connsiteY1"/>
              </a:cxn>
              <a:cxn ang="0">
                <a:pos x="connsiteX2" y="connsiteY2"/>
              </a:cxn>
              <a:cxn ang="0">
                <a:pos x="connsiteX3" y="connsiteY3"/>
              </a:cxn>
            </a:cxnLst>
            <a:rect l="l" t="t" r="r" b="b"/>
            <a:pathLst>
              <a:path w="1758151" h="2270368">
                <a:moveTo>
                  <a:pt x="1414133" y="2257353"/>
                </a:moveTo>
                <a:cubicBezTo>
                  <a:pt x="909944" y="2000136"/>
                  <a:pt x="437043" y="1660550"/>
                  <a:pt x="15087" y="1238732"/>
                </a:cubicBezTo>
                <a:lnTo>
                  <a:pt x="1238732" y="15087"/>
                </a:lnTo>
                <a:cubicBezTo>
                  <a:pt x="1848825" y="625041"/>
                  <a:pt x="1907245" y="1580949"/>
                  <a:pt x="1414133" y="2257353"/>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75" name="Freeform: Shape 474">
            <a:extLst>
              <a:ext uri="{FF2B5EF4-FFF2-40B4-BE49-F238E27FC236}">
                <a16:creationId xmlns:a16="http://schemas.microsoft.com/office/drawing/2014/main" id="{089956A1-851B-4C20-9EE1-5C86D6F73CE1}"/>
              </a:ext>
            </a:extLst>
          </p:cNvPr>
          <p:cNvSpPr/>
          <p:nvPr/>
        </p:nvSpPr>
        <p:spPr>
          <a:xfrm>
            <a:off x="1332654" y="668031"/>
            <a:ext cx="4733933" cy="2775303"/>
          </a:xfrm>
          <a:custGeom>
            <a:avLst/>
            <a:gdLst>
              <a:gd name="connsiteX0" fmla="*/ 5561711 w 9469098"/>
              <a:gd name="connsiteY0" fmla="*/ 24226 h 5551327"/>
              <a:gd name="connsiteX1" fmla="*/ 9470344 w 9469098"/>
              <a:gd name="connsiteY1" fmla="*/ 1639234 h 5551327"/>
              <a:gd name="connsiteX2" fmla="*/ 5547867 w 9469098"/>
              <a:gd name="connsiteY2" fmla="*/ 10383 h 5551327"/>
              <a:gd name="connsiteX3" fmla="*/ 10383 w 9469098"/>
              <a:gd name="connsiteY3" fmla="*/ 5547867 h 5551327"/>
              <a:gd name="connsiteX4" fmla="*/ 24365 w 9469098"/>
              <a:gd name="connsiteY4" fmla="*/ 5547867 h 5551327"/>
              <a:gd name="connsiteX5" fmla="*/ 5561711 w 9469098"/>
              <a:gd name="connsiteY5" fmla="*/ 24226 h 55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9098" h="5551327">
                <a:moveTo>
                  <a:pt x="5561711" y="24226"/>
                </a:moveTo>
                <a:cubicBezTo>
                  <a:pt x="7087288" y="24226"/>
                  <a:pt x="8468751" y="641241"/>
                  <a:pt x="9470344" y="1639234"/>
                </a:cubicBezTo>
                <a:cubicBezTo>
                  <a:pt x="8467782" y="633073"/>
                  <a:pt x="7080504" y="10383"/>
                  <a:pt x="5547867" y="10383"/>
                </a:cubicBezTo>
                <a:cubicBezTo>
                  <a:pt x="2489653" y="10383"/>
                  <a:pt x="10383" y="2489653"/>
                  <a:pt x="10383" y="5547867"/>
                </a:cubicBezTo>
                <a:lnTo>
                  <a:pt x="24365" y="5547867"/>
                </a:lnTo>
                <a:cubicBezTo>
                  <a:pt x="31841" y="2496021"/>
                  <a:pt x="2508065" y="24226"/>
                  <a:pt x="5561711" y="24226"/>
                </a:cubicBezTo>
                <a:close/>
              </a:path>
            </a:pathLst>
          </a:custGeom>
          <a:solidFill>
            <a:srgbClr val="FFFFFF"/>
          </a:solidFill>
          <a:ln w="9525" cap="flat">
            <a:noFill/>
            <a:prstDash val="solid"/>
            <a:miter/>
          </a:ln>
        </p:spPr>
        <p:txBody>
          <a:bodyPr rtlCol="0" anchor="ctr"/>
          <a:lstStyle/>
          <a:p>
            <a:endParaRPr lang="es-CL" sz="900"/>
          </a:p>
        </p:txBody>
      </p:sp>
      <p:sp>
        <p:nvSpPr>
          <p:cNvPr id="476" name="Freeform: Shape 475">
            <a:extLst>
              <a:ext uri="{FF2B5EF4-FFF2-40B4-BE49-F238E27FC236}">
                <a16:creationId xmlns:a16="http://schemas.microsoft.com/office/drawing/2014/main" id="{4B0E6761-2AE3-4198-8C23-68D9B51C1708}"/>
              </a:ext>
            </a:extLst>
          </p:cNvPr>
          <p:cNvSpPr/>
          <p:nvPr/>
        </p:nvSpPr>
        <p:spPr>
          <a:xfrm>
            <a:off x="4713887" y="2816642"/>
            <a:ext cx="262996" cy="629807"/>
          </a:xfrm>
          <a:custGeom>
            <a:avLst/>
            <a:gdLst>
              <a:gd name="connsiteX0" fmla="*/ 514986 w 526061"/>
              <a:gd name="connsiteY0" fmla="*/ 1236243 h 1259777"/>
              <a:gd name="connsiteX1" fmla="*/ 514848 w 526061"/>
              <a:gd name="connsiteY1" fmla="*/ 1250087 h 1259777"/>
              <a:gd name="connsiteX2" fmla="*/ 528830 w 526061"/>
              <a:gd name="connsiteY2" fmla="*/ 1250087 h 1259777"/>
              <a:gd name="connsiteX3" fmla="*/ 10383 w 526061"/>
              <a:gd name="connsiteY3" fmla="*/ 10383 h 1259777"/>
              <a:gd name="connsiteX4" fmla="*/ 514986 w 526061"/>
              <a:gd name="connsiteY4" fmla="*/ 1236243 h 125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61" h="1259777">
                <a:moveTo>
                  <a:pt x="514986" y="1236243"/>
                </a:moveTo>
                <a:cubicBezTo>
                  <a:pt x="514986" y="1240811"/>
                  <a:pt x="514848" y="1245519"/>
                  <a:pt x="514848" y="1250087"/>
                </a:cubicBezTo>
                <a:lnTo>
                  <a:pt x="528830" y="1250087"/>
                </a:lnTo>
                <a:cubicBezTo>
                  <a:pt x="528830" y="765696"/>
                  <a:pt x="330311" y="326850"/>
                  <a:pt x="10383" y="10383"/>
                </a:cubicBezTo>
                <a:cubicBezTo>
                  <a:pt x="322143" y="325742"/>
                  <a:pt x="514986" y="758912"/>
                  <a:pt x="514986" y="1236243"/>
                </a:cubicBezTo>
                <a:close/>
              </a:path>
            </a:pathLst>
          </a:custGeom>
          <a:solidFill>
            <a:srgbClr val="FFFFFF"/>
          </a:solidFill>
          <a:ln w="9525" cap="flat">
            <a:noFill/>
            <a:prstDash val="solid"/>
            <a:miter/>
          </a:ln>
        </p:spPr>
        <p:txBody>
          <a:bodyPr rtlCol="0" anchor="ctr"/>
          <a:lstStyle/>
          <a:p>
            <a:endParaRPr lang="es-CL" sz="900"/>
          </a:p>
        </p:txBody>
      </p:sp>
      <p:sp>
        <p:nvSpPr>
          <p:cNvPr id="477" name="Freeform: Shape 476">
            <a:extLst>
              <a:ext uri="{FF2B5EF4-FFF2-40B4-BE49-F238E27FC236}">
                <a16:creationId xmlns:a16="http://schemas.microsoft.com/office/drawing/2014/main" id="{5A9FA5F4-255E-4C5B-AA47-70CBF34F0B34}"/>
              </a:ext>
            </a:extLst>
          </p:cNvPr>
          <p:cNvSpPr/>
          <p:nvPr/>
        </p:nvSpPr>
        <p:spPr>
          <a:xfrm>
            <a:off x="4966153" y="3436414"/>
            <a:ext cx="823595" cy="1965551"/>
          </a:xfrm>
          <a:custGeom>
            <a:avLst/>
            <a:gdLst>
              <a:gd name="connsiteX0" fmla="*/ 1639233 w 1647401"/>
              <a:gd name="connsiteY0" fmla="*/ 3932860 h 3931613"/>
              <a:gd name="connsiteX1" fmla="*/ 24226 w 1647401"/>
              <a:gd name="connsiteY1" fmla="*/ 24226 h 3931613"/>
              <a:gd name="connsiteX2" fmla="*/ 24365 w 1647401"/>
              <a:gd name="connsiteY2" fmla="*/ 10383 h 3931613"/>
              <a:gd name="connsiteX3" fmla="*/ 10383 w 1647401"/>
              <a:gd name="connsiteY3" fmla="*/ 10383 h 3931613"/>
              <a:gd name="connsiteX4" fmla="*/ 1639233 w 1647401"/>
              <a:gd name="connsiteY4" fmla="*/ 3932860 h 393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401" h="3931613">
                <a:moveTo>
                  <a:pt x="1639233" y="3932860"/>
                </a:moveTo>
                <a:cubicBezTo>
                  <a:pt x="641241" y="2931267"/>
                  <a:pt x="24226" y="1549804"/>
                  <a:pt x="24226" y="24226"/>
                </a:cubicBezTo>
                <a:cubicBezTo>
                  <a:pt x="24226" y="19658"/>
                  <a:pt x="24365" y="14951"/>
                  <a:pt x="24365" y="10383"/>
                </a:cubicBezTo>
                <a:lnTo>
                  <a:pt x="10383" y="10383"/>
                </a:lnTo>
                <a:cubicBezTo>
                  <a:pt x="10383" y="1543020"/>
                  <a:pt x="633073" y="2930159"/>
                  <a:pt x="1639233" y="3932860"/>
                </a:cubicBezTo>
                <a:close/>
              </a:path>
            </a:pathLst>
          </a:custGeom>
          <a:solidFill>
            <a:srgbClr val="FFFFFF"/>
          </a:solidFill>
          <a:ln w="9525" cap="flat">
            <a:noFill/>
            <a:prstDash val="solid"/>
            <a:miter/>
          </a:ln>
        </p:spPr>
        <p:txBody>
          <a:bodyPr rtlCol="0" anchor="ctr"/>
          <a:lstStyle/>
          <a:p>
            <a:endParaRPr lang="es-CL" sz="900"/>
          </a:p>
        </p:txBody>
      </p:sp>
      <p:sp>
        <p:nvSpPr>
          <p:cNvPr id="478" name="Freeform: Shape 477">
            <a:extLst>
              <a:ext uri="{FF2B5EF4-FFF2-40B4-BE49-F238E27FC236}">
                <a16:creationId xmlns:a16="http://schemas.microsoft.com/office/drawing/2014/main" id="{1425244D-1346-4809-B814-16E6ADFBD3A5}"/>
              </a:ext>
            </a:extLst>
          </p:cNvPr>
          <p:cNvSpPr/>
          <p:nvPr/>
        </p:nvSpPr>
        <p:spPr>
          <a:xfrm>
            <a:off x="7114766" y="3436413"/>
            <a:ext cx="1501847" cy="878961"/>
          </a:xfrm>
          <a:custGeom>
            <a:avLst/>
            <a:gdLst>
              <a:gd name="connsiteX0" fmla="*/ 1236243 w 3004085"/>
              <a:gd name="connsiteY0" fmla="*/ 1740847 h 1758151"/>
              <a:gd name="connsiteX1" fmla="*/ 10383 w 3004085"/>
              <a:gd name="connsiteY1" fmla="*/ 1236243 h 1758151"/>
              <a:gd name="connsiteX2" fmla="*/ 1250087 w 3004085"/>
              <a:gd name="connsiteY2" fmla="*/ 1754690 h 1758151"/>
              <a:gd name="connsiteX3" fmla="*/ 2994395 w 3004085"/>
              <a:gd name="connsiteY3" fmla="*/ 10383 h 1758151"/>
              <a:gd name="connsiteX4" fmla="*/ 2980412 w 3004085"/>
              <a:gd name="connsiteY4" fmla="*/ 10383 h 1758151"/>
              <a:gd name="connsiteX5" fmla="*/ 1236243 w 3004085"/>
              <a:gd name="connsiteY5" fmla="*/ 1740847 h 175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4085" h="1758151">
                <a:moveTo>
                  <a:pt x="1236243" y="1740847"/>
                </a:moveTo>
                <a:cubicBezTo>
                  <a:pt x="758912" y="1740847"/>
                  <a:pt x="325742" y="1548004"/>
                  <a:pt x="10383" y="1236243"/>
                </a:cubicBezTo>
                <a:cubicBezTo>
                  <a:pt x="326850" y="1556171"/>
                  <a:pt x="765696" y="1754690"/>
                  <a:pt x="1250087" y="1754690"/>
                </a:cubicBezTo>
                <a:cubicBezTo>
                  <a:pt x="2211948" y="1754690"/>
                  <a:pt x="2994395" y="972244"/>
                  <a:pt x="2994395" y="10383"/>
                </a:cubicBezTo>
                <a:lnTo>
                  <a:pt x="2980412" y="10383"/>
                </a:lnTo>
                <a:cubicBezTo>
                  <a:pt x="2972936" y="965876"/>
                  <a:pt x="2193398" y="1740847"/>
                  <a:pt x="1236243" y="1740847"/>
                </a:cubicBezTo>
                <a:close/>
              </a:path>
            </a:pathLst>
          </a:custGeom>
          <a:solidFill>
            <a:srgbClr val="FFFFFF"/>
          </a:solidFill>
          <a:ln w="9525" cap="flat">
            <a:noFill/>
            <a:prstDash val="solid"/>
            <a:miter/>
          </a:ln>
        </p:spPr>
        <p:txBody>
          <a:bodyPr rtlCol="0" anchor="ctr"/>
          <a:lstStyle/>
          <a:p>
            <a:endParaRPr lang="es-CL" sz="900"/>
          </a:p>
        </p:txBody>
      </p:sp>
      <p:sp>
        <p:nvSpPr>
          <p:cNvPr id="548" name="Freeform: Shape 547">
            <a:extLst>
              <a:ext uri="{FF2B5EF4-FFF2-40B4-BE49-F238E27FC236}">
                <a16:creationId xmlns:a16="http://schemas.microsoft.com/office/drawing/2014/main" id="{DB3A2B93-3444-4A92-9FBC-D21936A6BAED}"/>
              </a:ext>
            </a:extLst>
          </p:cNvPr>
          <p:cNvSpPr/>
          <p:nvPr/>
        </p:nvSpPr>
        <p:spPr>
          <a:xfrm>
            <a:off x="4963805" y="3426442"/>
            <a:ext cx="1924025" cy="152261"/>
          </a:xfrm>
          <a:custGeom>
            <a:avLst/>
            <a:gdLst>
              <a:gd name="connsiteX0" fmla="*/ 3822108 w 3848551"/>
              <a:gd name="connsiteY0" fmla="*/ 15087 h 304561"/>
              <a:gd name="connsiteX1" fmla="*/ 15087 w 3848551"/>
              <a:gd name="connsiteY1" fmla="*/ 15087 h 304561"/>
              <a:gd name="connsiteX2" fmla="*/ 21870 w 3848551"/>
              <a:gd name="connsiteY2" fmla="*/ 291961 h 304561"/>
              <a:gd name="connsiteX3" fmla="*/ 3844257 w 3848551"/>
              <a:gd name="connsiteY3" fmla="*/ 291961 h 304561"/>
              <a:gd name="connsiteX4" fmla="*/ 3822108 w 3848551"/>
              <a:gd name="connsiteY4" fmla="*/ 15087 h 30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51" h="304561">
                <a:moveTo>
                  <a:pt x="3822108" y="15087"/>
                </a:moveTo>
                <a:lnTo>
                  <a:pt x="15087" y="15087"/>
                </a:lnTo>
                <a:cubicBezTo>
                  <a:pt x="15087" y="107978"/>
                  <a:pt x="17440" y="200177"/>
                  <a:pt x="21870" y="291961"/>
                </a:cubicBezTo>
                <a:lnTo>
                  <a:pt x="3844257" y="291961"/>
                </a:lnTo>
                <a:cubicBezTo>
                  <a:pt x="3829722" y="201839"/>
                  <a:pt x="3822108" y="109363"/>
                  <a:pt x="3822108" y="15087"/>
                </a:cubicBezTo>
                <a:close/>
              </a:path>
            </a:pathLst>
          </a:custGeom>
          <a:solidFill>
            <a:srgbClr val="2A9D8F"/>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49" name="Freeform: Shape 548">
            <a:extLst>
              <a:ext uri="{FF2B5EF4-FFF2-40B4-BE49-F238E27FC236}">
                <a16:creationId xmlns:a16="http://schemas.microsoft.com/office/drawing/2014/main" id="{F59B6C64-E2C4-425D-A82F-270B94D826F1}"/>
              </a:ext>
            </a:extLst>
          </p:cNvPr>
          <p:cNvSpPr/>
          <p:nvPr/>
        </p:nvSpPr>
        <p:spPr>
          <a:xfrm>
            <a:off x="5774664" y="4045803"/>
            <a:ext cx="1460321" cy="1453400"/>
          </a:xfrm>
          <a:custGeom>
            <a:avLst/>
            <a:gdLst>
              <a:gd name="connsiteX0" fmla="*/ 2706997 w 2921022"/>
              <a:gd name="connsiteY0" fmla="*/ 15087 h 2907179"/>
              <a:gd name="connsiteX1" fmla="*/ 15087 w 2921022"/>
              <a:gd name="connsiteY1" fmla="*/ 2706997 h 2907179"/>
              <a:gd name="connsiteX2" fmla="*/ 215683 w 2921022"/>
              <a:gd name="connsiteY2" fmla="*/ 2897901 h 2907179"/>
              <a:gd name="connsiteX3" fmla="*/ 2918529 w 2921022"/>
              <a:gd name="connsiteY3" fmla="*/ 195194 h 2907179"/>
              <a:gd name="connsiteX4" fmla="*/ 2706997 w 2921022"/>
              <a:gd name="connsiteY4" fmla="*/ 15087 h 290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22" h="2907179">
                <a:moveTo>
                  <a:pt x="2706997" y="15087"/>
                </a:moveTo>
                <a:lnTo>
                  <a:pt x="15087" y="2706997"/>
                </a:lnTo>
                <a:cubicBezTo>
                  <a:pt x="80707" y="2772616"/>
                  <a:pt x="147710" y="2836297"/>
                  <a:pt x="215683" y="2897901"/>
                </a:cubicBezTo>
                <a:lnTo>
                  <a:pt x="2918529" y="195194"/>
                </a:lnTo>
                <a:cubicBezTo>
                  <a:pt x="2844465" y="141619"/>
                  <a:pt x="2773724" y="81675"/>
                  <a:pt x="2706997" y="15087"/>
                </a:cubicBezTo>
                <a:close/>
              </a:path>
            </a:pathLst>
          </a:custGeom>
          <a:solidFill>
            <a:srgbClr val="E9C46A"/>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50" name="Freeform: Shape 549">
            <a:extLst>
              <a:ext uri="{FF2B5EF4-FFF2-40B4-BE49-F238E27FC236}">
                <a16:creationId xmlns:a16="http://schemas.microsoft.com/office/drawing/2014/main" id="{EA43D540-7764-466E-A0CA-0CA6B2392B62}"/>
              </a:ext>
            </a:extLst>
          </p:cNvPr>
          <p:cNvSpPr/>
          <p:nvPr/>
        </p:nvSpPr>
        <p:spPr>
          <a:xfrm>
            <a:off x="7732184" y="4288108"/>
            <a:ext cx="152261" cy="1924025"/>
          </a:xfrm>
          <a:custGeom>
            <a:avLst/>
            <a:gdLst>
              <a:gd name="connsiteX0" fmla="*/ 15087 w 304561"/>
              <a:gd name="connsiteY0" fmla="*/ 37237 h 3848551"/>
              <a:gd name="connsiteX1" fmla="*/ 15087 w 304561"/>
              <a:gd name="connsiteY1" fmla="*/ 3844257 h 3848551"/>
              <a:gd name="connsiteX2" fmla="*/ 291961 w 304561"/>
              <a:gd name="connsiteY2" fmla="*/ 3837474 h 3848551"/>
              <a:gd name="connsiteX3" fmla="*/ 291961 w 304561"/>
              <a:gd name="connsiteY3" fmla="*/ 15087 h 3848551"/>
              <a:gd name="connsiteX4" fmla="*/ 15087 w 304561"/>
              <a:gd name="connsiteY4" fmla="*/ 37237 h 384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61" h="3848551">
                <a:moveTo>
                  <a:pt x="15087" y="37237"/>
                </a:moveTo>
                <a:lnTo>
                  <a:pt x="15087" y="3844257"/>
                </a:lnTo>
                <a:cubicBezTo>
                  <a:pt x="107979" y="3844257"/>
                  <a:pt x="200177" y="3841904"/>
                  <a:pt x="291961" y="3837474"/>
                </a:cubicBezTo>
                <a:lnTo>
                  <a:pt x="291961" y="15087"/>
                </a:lnTo>
                <a:cubicBezTo>
                  <a:pt x="201839" y="29623"/>
                  <a:pt x="109363" y="37237"/>
                  <a:pt x="15087" y="37237"/>
                </a:cubicBezTo>
                <a:close/>
              </a:path>
            </a:pathLst>
          </a:custGeom>
          <a:solidFill>
            <a:srgbClr val="F4A26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51" name="Freeform: Shape 550">
            <a:extLst>
              <a:ext uri="{FF2B5EF4-FFF2-40B4-BE49-F238E27FC236}">
                <a16:creationId xmlns:a16="http://schemas.microsoft.com/office/drawing/2014/main" id="{C0BBAA28-0808-4D6C-AFBD-1C574BDB55CD}"/>
              </a:ext>
            </a:extLst>
          </p:cNvPr>
          <p:cNvSpPr/>
          <p:nvPr/>
        </p:nvSpPr>
        <p:spPr>
          <a:xfrm>
            <a:off x="8343928" y="3940053"/>
            <a:ext cx="1453400" cy="1460321"/>
          </a:xfrm>
          <a:custGeom>
            <a:avLst/>
            <a:gdLst>
              <a:gd name="connsiteX0" fmla="*/ 15087 w 2907179"/>
              <a:gd name="connsiteY0" fmla="*/ 226619 h 2921022"/>
              <a:gd name="connsiteX1" fmla="*/ 2706996 w 2907179"/>
              <a:gd name="connsiteY1" fmla="*/ 2918529 h 2921022"/>
              <a:gd name="connsiteX2" fmla="*/ 2897901 w 2907179"/>
              <a:gd name="connsiteY2" fmla="*/ 2717933 h 2921022"/>
              <a:gd name="connsiteX3" fmla="*/ 195194 w 2907179"/>
              <a:gd name="connsiteY3" fmla="*/ 15087 h 2921022"/>
              <a:gd name="connsiteX4" fmla="*/ 15087 w 2907179"/>
              <a:gd name="connsiteY4" fmla="*/ 226619 h 292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179" h="2921022">
                <a:moveTo>
                  <a:pt x="15087" y="226619"/>
                </a:moveTo>
                <a:lnTo>
                  <a:pt x="2706996" y="2918529"/>
                </a:lnTo>
                <a:cubicBezTo>
                  <a:pt x="2772615" y="2852909"/>
                  <a:pt x="2836298" y="2785906"/>
                  <a:pt x="2897901" y="2717933"/>
                </a:cubicBezTo>
                <a:lnTo>
                  <a:pt x="195194" y="15087"/>
                </a:lnTo>
                <a:cubicBezTo>
                  <a:pt x="141619" y="89151"/>
                  <a:pt x="81675" y="159893"/>
                  <a:pt x="15087" y="226619"/>
                </a:cubicBezTo>
                <a:close/>
              </a:path>
            </a:pathLst>
          </a:custGeom>
          <a:solidFill>
            <a:srgbClr val="E97C6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52" name="Freeform: Shape 551">
            <a:extLst>
              <a:ext uri="{FF2B5EF4-FFF2-40B4-BE49-F238E27FC236}">
                <a16:creationId xmlns:a16="http://schemas.microsoft.com/office/drawing/2014/main" id="{C55F9861-AD5E-4201-9671-2CCC21CC4EDF}"/>
              </a:ext>
            </a:extLst>
          </p:cNvPr>
          <p:cNvSpPr/>
          <p:nvPr/>
        </p:nvSpPr>
        <p:spPr>
          <a:xfrm>
            <a:off x="2141162" y="1388717"/>
            <a:ext cx="1460321" cy="1453400"/>
          </a:xfrm>
          <a:custGeom>
            <a:avLst/>
            <a:gdLst>
              <a:gd name="connsiteX0" fmla="*/ 2706997 w 2921022"/>
              <a:gd name="connsiteY0" fmla="*/ 2897901 h 2907179"/>
              <a:gd name="connsiteX1" fmla="*/ 15087 w 2921022"/>
              <a:gd name="connsiteY1" fmla="*/ 205992 h 2907179"/>
              <a:gd name="connsiteX2" fmla="*/ 215682 w 2921022"/>
              <a:gd name="connsiteY2" fmla="*/ 15087 h 2907179"/>
              <a:gd name="connsiteX3" fmla="*/ 2918529 w 2921022"/>
              <a:gd name="connsiteY3" fmla="*/ 2717795 h 2907179"/>
              <a:gd name="connsiteX4" fmla="*/ 2706997 w 2921022"/>
              <a:gd name="connsiteY4" fmla="*/ 2897901 h 290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22" h="2907179">
                <a:moveTo>
                  <a:pt x="2706997" y="2897901"/>
                </a:moveTo>
                <a:lnTo>
                  <a:pt x="15087" y="205992"/>
                </a:lnTo>
                <a:cubicBezTo>
                  <a:pt x="80706" y="140373"/>
                  <a:pt x="147710" y="76692"/>
                  <a:pt x="215682" y="15087"/>
                </a:cubicBezTo>
                <a:lnTo>
                  <a:pt x="2918529" y="2717795"/>
                </a:lnTo>
                <a:cubicBezTo>
                  <a:pt x="2844465" y="2771370"/>
                  <a:pt x="2773723" y="2831313"/>
                  <a:pt x="2706997" y="2897901"/>
                </a:cubicBezTo>
                <a:close/>
              </a:path>
            </a:pathLst>
          </a:custGeom>
          <a:solidFill>
            <a:srgbClr val="264653"/>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53" name="Freeform: Shape 552">
            <a:extLst>
              <a:ext uri="{FF2B5EF4-FFF2-40B4-BE49-F238E27FC236}">
                <a16:creationId xmlns:a16="http://schemas.microsoft.com/office/drawing/2014/main" id="{8170ADBF-F897-4CFE-93CB-DB3FBF5080B8}"/>
              </a:ext>
            </a:extLst>
          </p:cNvPr>
          <p:cNvSpPr/>
          <p:nvPr/>
        </p:nvSpPr>
        <p:spPr>
          <a:xfrm>
            <a:off x="4091064" y="665680"/>
            <a:ext cx="152261" cy="1924025"/>
          </a:xfrm>
          <a:custGeom>
            <a:avLst/>
            <a:gdLst>
              <a:gd name="connsiteX0" fmla="*/ 15087 w 304561"/>
              <a:gd name="connsiteY0" fmla="*/ 3822108 h 3848551"/>
              <a:gd name="connsiteX1" fmla="*/ 15087 w 304561"/>
              <a:gd name="connsiteY1" fmla="*/ 15087 h 3848551"/>
              <a:gd name="connsiteX2" fmla="*/ 291961 w 304561"/>
              <a:gd name="connsiteY2" fmla="*/ 21871 h 3848551"/>
              <a:gd name="connsiteX3" fmla="*/ 291961 w 304561"/>
              <a:gd name="connsiteY3" fmla="*/ 3844258 h 3848551"/>
              <a:gd name="connsiteX4" fmla="*/ 15087 w 304561"/>
              <a:gd name="connsiteY4" fmla="*/ 3822108 h 384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61" h="3848551">
                <a:moveTo>
                  <a:pt x="15087" y="3822108"/>
                </a:moveTo>
                <a:lnTo>
                  <a:pt x="15087" y="15087"/>
                </a:lnTo>
                <a:cubicBezTo>
                  <a:pt x="107978" y="15087"/>
                  <a:pt x="200177" y="17441"/>
                  <a:pt x="291961" y="21871"/>
                </a:cubicBezTo>
                <a:lnTo>
                  <a:pt x="291961" y="3844258"/>
                </a:lnTo>
                <a:cubicBezTo>
                  <a:pt x="201839" y="3829721"/>
                  <a:pt x="109363" y="3822108"/>
                  <a:pt x="15087" y="3822108"/>
                </a:cubicBezTo>
                <a:close/>
              </a:path>
            </a:pathLst>
          </a:custGeom>
          <a:solidFill>
            <a:srgbClr val="28727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54" name="Freeform: Shape 553">
            <a:extLst>
              <a:ext uri="{FF2B5EF4-FFF2-40B4-BE49-F238E27FC236}">
                <a16:creationId xmlns:a16="http://schemas.microsoft.com/office/drawing/2014/main" id="{8C416F4A-8F68-41A1-8AFD-53A2E6E2FCA4}"/>
              </a:ext>
            </a:extLst>
          </p:cNvPr>
          <p:cNvSpPr/>
          <p:nvPr/>
        </p:nvSpPr>
        <p:spPr>
          <a:xfrm>
            <a:off x="4710427" y="1476540"/>
            <a:ext cx="1453400" cy="1460321"/>
          </a:xfrm>
          <a:custGeom>
            <a:avLst/>
            <a:gdLst>
              <a:gd name="connsiteX0" fmla="*/ 15087 w 2907179"/>
              <a:gd name="connsiteY0" fmla="*/ 2706996 h 2921022"/>
              <a:gd name="connsiteX1" fmla="*/ 2706997 w 2907179"/>
              <a:gd name="connsiteY1" fmla="*/ 15087 h 2921022"/>
              <a:gd name="connsiteX2" fmla="*/ 2897901 w 2907179"/>
              <a:gd name="connsiteY2" fmla="*/ 215682 h 2921022"/>
              <a:gd name="connsiteX3" fmla="*/ 195194 w 2907179"/>
              <a:gd name="connsiteY3" fmla="*/ 2918529 h 2921022"/>
              <a:gd name="connsiteX4" fmla="*/ 15087 w 2907179"/>
              <a:gd name="connsiteY4" fmla="*/ 2706996 h 292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179" h="2921022">
                <a:moveTo>
                  <a:pt x="15087" y="2706996"/>
                </a:moveTo>
                <a:lnTo>
                  <a:pt x="2706997" y="15087"/>
                </a:lnTo>
                <a:cubicBezTo>
                  <a:pt x="2772616" y="80706"/>
                  <a:pt x="2836297" y="147710"/>
                  <a:pt x="2897901" y="215682"/>
                </a:cubicBezTo>
                <a:lnTo>
                  <a:pt x="195194" y="2918529"/>
                </a:lnTo>
                <a:cubicBezTo>
                  <a:pt x="141618" y="2844465"/>
                  <a:pt x="81675" y="2773723"/>
                  <a:pt x="15087" y="2706996"/>
                </a:cubicBezTo>
                <a:close/>
              </a:path>
            </a:pathLst>
          </a:custGeom>
          <a:solidFill>
            <a:srgbClr val="298880"/>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423" name="Freeform: Shape 422">
            <a:extLst>
              <a:ext uri="{FF2B5EF4-FFF2-40B4-BE49-F238E27FC236}">
                <a16:creationId xmlns:a16="http://schemas.microsoft.com/office/drawing/2014/main" id="{4BCD52E7-F0DC-4B8F-8C06-C5A4D2F7ED55}"/>
              </a:ext>
            </a:extLst>
          </p:cNvPr>
          <p:cNvSpPr/>
          <p:nvPr/>
        </p:nvSpPr>
        <p:spPr>
          <a:xfrm>
            <a:off x="8597303" y="3310880"/>
            <a:ext cx="1917104" cy="152261"/>
          </a:xfrm>
          <a:custGeom>
            <a:avLst/>
            <a:gdLst>
              <a:gd name="connsiteX0" fmla="*/ 15087 w 3834707"/>
              <a:gd name="connsiteY0" fmla="*/ 15087 h 304561"/>
              <a:gd name="connsiteX1" fmla="*/ 3822108 w 3834707"/>
              <a:gd name="connsiteY1" fmla="*/ 15087 h 304561"/>
              <a:gd name="connsiteX2" fmla="*/ 3822108 w 3834707"/>
              <a:gd name="connsiteY2" fmla="*/ 291961 h 304561"/>
              <a:gd name="connsiteX3" fmla="*/ 15087 w 3834707"/>
              <a:gd name="connsiteY3" fmla="*/ 291961 h 304561"/>
            </a:gdLst>
            <a:ahLst/>
            <a:cxnLst>
              <a:cxn ang="0">
                <a:pos x="connsiteX0" y="connsiteY0"/>
              </a:cxn>
              <a:cxn ang="0">
                <a:pos x="connsiteX1" y="connsiteY1"/>
              </a:cxn>
              <a:cxn ang="0">
                <a:pos x="connsiteX2" y="connsiteY2"/>
              </a:cxn>
              <a:cxn ang="0">
                <a:pos x="connsiteX3" y="connsiteY3"/>
              </a:cxn>
            </a:cxnLst>
            <a:rect l="l" t="t" r="r" b="b"/>
            <a:pathLst>
              <a:path w="3834707" h="304561">
                <a:moveTo>
                  <a:pt x="15087" y="15087"/>
                </a:moveTo>
                <a:lnTo>
                  <a:pt x="3822108" y="15087"/>
                </a:lnTo>
                <a:lnTo>
                  <a:pt x="3822108" y="291961"/>
                </a:lnTo>
                <a:lnTo>
                  <a:pt x="15087" y="291961"/>
                </a:lnTo>
                <a:close/>
              </a:path>
            </a:pathLst>
          </a:custGeom>
          <a:solidFill>
            <a:schemeClr val="accent5"/>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507" name="Freeform 776">
            <a:extLst>
              <a:ext uri="{FF2B5EF4-FFF2-40B4-BE49-F238E27FC236}">
                <a16:creationId xmlns:a16="http://schemas.microsoft.com/office/drawing/2014/main" id="{D90891FE-4898-4E52-B5B3-CB48B421D993}"/>
              </a:ext>
            </a:extLst>
          </p:cNvPr>
          <p:cNvSpPr>
            <a:spLocks noChangeAspect="1" noEditPoints="1"/>
          </p:cNvSpPr>
          <p:nvPr/>
        </p:nvSpPr>
        <p:spPr bwMode="auto">
          <a:xfrm>
            <a:off x="1557032" y="2870599"/>
            <a:ext cx="328035" cy="457140"/>
          </a:xfrm>
          <a:custGeom>
            <a:avLst/>
            <a:gdLst>
              <a:gd name="T0" fmla="*/ 22 w 116"/>
              <a:gd name="T1" fmla="*/ 125 h 160"/>
              <a:gd name="T2" fmla="*/ 0 w 116"/>
              <a:gd name="T3" fmla="*/ 127 h 160"/>
              <a:gd name="T4" fmla="*/ 22 w 116"/>
              <a:gd name="T5" fmla="*/ 130 h 160"/>
              <a:gd name="T6" fmla="*/ 43 w 116"/>
              <a:gd name="T7" fmla="*/ 119 h 160"/>
              <a:gd name="T8" fmla="*/ 40 w 116"/>
              <a:gd name="T9" fmla="*/ 97 h 160"/>
              <a:gd name="T10" fmla="*/ 37 w 116"/>
              <a:gd name="T11" fmla="*/ 119 h 160"/>
              <a:gd name="T12" fmla="*/ 11 w 116"/>
              <a:gd name="T13" fmla="*/ 132 h 160"/>
              <a:gd name="T14" fmla="*/ 11 w 116"/>
              <a:gd name="T15" fmla="*/ 123 h 160"/>
              <a:gd name="T16" fmla="*/ 11 w 116"/>
              <a:gd name="T17" fmla="*/ 132 h 160"/>
              <a:gd name="T18" fmla="*/ 73 w 116"/>
              <a:gd name="T19" fmla="*/ 100 h 160"/>
              <a:gd name="T20" fmla="*/ 84 w 116"/>
              <a:gd name="T21" fmla="*/ 130 h 160"/>
              <a:gd name="T22" fmla="*/ 105 w 116"/>
              <a:gd name="T23" fmla="*/ 138 h 160"/>
              <a:gd name="T24" fmla="*/ 105 w 116"/>
              <a:gd name="T25" fmla="*/ 117 h 160"/>
              <a:gd name="T26" fmla="*/ 84 w 116"/>
              <a:gd name="T27" fmla="*/ 125 h 160"/>
              <a:gd name="T28" fmla="*/ 79 w 116"/>
              <a:gd name="T29" fmla="*/ 100 h 160"/>
              <a:gd name="T30" fmla="*/ 105 w 116"/>
              <a:gd name="T31" fmla="*/ 123 h 160"/>
              <a:gd name="T32" fmla="*/ 105 w 116"/>
              <a:gd name="T33" fmla="*/ 132 h 160"/>
              <a:gd name="T34" fmla="*/ 105 w 116"/>
              <a:gd name="T35" fmla="*/ 123 h 160"/>
              <a:gd name="T36" fmla="*/ 32 w 116"/>
              <a:gd name="T37" fmla="*/ 17 h 160"/>
              <a:gd name="T38" fmla="*/ 10 w 116"/>
              <a:gd name="T39" fmla="*/ 35 h 160"/>
              <a:gd name="T40" fmla="*/ 0 w 116"/>
              <a:gd name="T41" fmla="*/ 59 h 160"/>
              <a:gd name="T42" fmla="*/ 24 w 116"/>
              <a:gd name="T43" fmla="*/ 86 h 160"/>
              <a:gd name="T44" fmla="*/ 89 w 116"/>
              <a:gd name="T45" fmla="*/ 86 h 160"/>
              <a:gd name="T46" fmla="*/ 94 w 116"/>
              <a:gd name="T47" fmla="*/ 28 h 160"/>
              <a:gd name="T48" fmla="*/ 110 w 116"/>
              <a:gd name="T49" fmla="*/ 57 h 160"/>
              <a:gd name="T50" fmla="*/ 24 w 116"/>
              <a:gd name="T51" fmla="*/ 80 h 160"/>
              <a:gd name="T52" fmla="*/ 16 w 116"/>
              <a:gd name="T53" fmla="*/ 43 h 160"/>
              <a:gd name="T54" fmla="*/ 16 w 116"/>
              <a:gd name="T55" fmla="*/ 35 h 160"/>
              <a:gd name="T56" fmla="*/ 33 w 116"/>
              <a:gd name="T57" fmla="*/ 23 h 160"/>
              <a:gd name="T58" fmla="*/ 61 w 116"/>
              <a:gd name="T59" fmla="*/ 6 h 160"/>
              <a:gd name="T60" fmla="*/ 91 w 116"/>
              <a:gd name="T61" fmla="*/ 33 h 160"/>
              <a:gd name="T62" fmla="*/ 58 w 116"/>
              <a:gd name="T63" fmla="*/ 97 h 160"/>
              <a:gd name="T64" fmla="*/ 55 w 116"/>
              <a:gd name="T65" fmla="*/ 139 h 160"/>
              <a:gd name="T66" fmla="*/ 50 w 116"/>
              <a:gd name="T67" fmla="*/ 157 h 160"/>
              <a:gd name="T68" fmla="*/ 58 w 116"/>
              <a:gd name="T69" fmla="*/ 160 h 160"/>
              <a:gd name="T70" fmla="*/ 69 w 116"/>
              <a:gd name="T71" fmla="*/ 149 h 160"/>
              <a:gd name="T72" fmla="*/ 61 w 116"/>
              <a:gd name="T73" fmla="*/ 139 h 160"/>
              <a:gd name="T74" fmla="*/ 58 w 116"/>
              <a:gd name="T75" fmla="*/ 97 h 160"/>
              <a:gd name="T76" fmla="*/ 58 w 116"/>
              <a:gd name="T77" fmla="*/ 154 h 160"/>
              <a:gd name="T78" fmla="*/ 54 w 116"/>
              <a:gd name="T79" fmla="*/ 153 h 160"/>
              <a:gd name="T80" fmla="*/ 58 w 116"/>
              <a:gd name="T81" fmla="*/ 144 h 160"/>
              <a:gd name="T82" fmla="*/ 62 w 116"/>
              <a:gd name="T83"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0">
                <a:moveTo>
                  <a:pt x="31" y="125"/>
                </a:moveTo>
                <a:cubicBezTo>
                  <a:pt x="22" y="125"/>
                  <a:pt x="22" y="125"/>
                  <a:pt x="22" y="125"/>
                </a:cubicBezTo>
                <a:cubicBezTo>
                  <a:pt x="20" y="120"/>
                  <a:pt x="16" y="117"/>
                  <a:pt x="11" y="117"/>
                </a:cubicBezTo>
                <a:cubicBezTo>
                  <a:pt x="5" y="117"/>
                  <a:pt x="0" y="121"/>
                  <a:pt x="0" y="127"/>
                </a:cubicBezTo>
                <a:cubicBezTo>
                  <a:pt x="0" y="134"/>
                  <a:pt x="5" y="138"/>
                  <a:pt x="11" y="138"/>
                </a:cubicBezTo>
                <a:cubicBezTo>
                  <a:pt x="16" y="138"/>
                  <a:pt x="20" y="135"/>
                  <a:pt x="22" y="130"/>
                </a:cubicBezTo>
                <a:cubicBezTo>
                  <a:pt x="31" y="130"/>
                  <a:pt x="31" y="130"/>
                  <a:pt x="31" y="130"/>
                </a:cubicBezTo>
                <a:cubicBezTo>
                  <a:pt x="38" y="130"/>
                  <a:pt x="43" y="125"/>
                  <a:pt x="43" y="119"/>
                </a:cubicBezTo>
                <a:cubicBezTo>
                  <a:pt x="43" y="100"/>
                  <a:pt x="43" y="100"/>
                  <a:pt x="43" y="100"/>
                </a:cubicBezTo>
                <a:cubicBezTo>
                  <a:pt x="43" y="99"/>
                  <a:pt x="42" y="97"/>
                  <a:pt x="40" y="97"/>
                </a:cubicBezTo>
                <a:cubicBezTo>
                  <a:pt x="39" y="97"/>
                  <a:pt x="37" y="99"/>
                  <a:pt x="37" y="100"/>
                </a:cubicBezTo>
                <a:cubicBezTo>
                  <a:pt x="37" y="119"/>
                  <a:pt x="37" y="119"/>
                  <a:pt x="37" y="119"/>
                </a:cubicBezTo>
                <a:cubicBezTo>
                  <a:pt x="37" y="122"/>
                  <a:pt x="35" y="125"/>
                  <a:pt x="31" y="125"/>
                </a:cubicBezTo>
                <a:close/>
                <a:moveTo>
                  <a:pt x="11" y="132"/>
                </a:moveTo>
                <a:cubicBezTo>
                  <a:pt x="8" y="132"/>
                  <a:pt x="6" y="130"/>
                  <a:pt x="6" y="128"/>
                </a:cubicBezTo>
                <a:cubicBezTo>
                  <a:pt x="6" y="125"/>
                  <a:pt x="8" y="123"/>
                  <a:pt x="11" y="123"/>
                </a:cubicBezTo>
                <a:cubicBezTo>
                  <a:pt x="14" y="123"/>
                  <a:pt x="16" y="125"/>
                  <a:pt x="16" y="128"/>
                </a:cubicBezTo>
                <a:cubicBezTo>
                  <a:pt x="16" y="130"/>
                  <a:pt x="14" y="132"/>
                  <a:pt x="11" y="132"/>
                </a:cubicBezTo>
                <a:close/>
                <a:moveTo>
                  <a:pt x="76" y="97"/>
                </a:moveTo>
                <a:cubicBezTo>
                  <a:pt x="74" y="97"/>
                  <a:pt x="73" y="99"/>
                  <a:pt x="73" y="100"/>
                </a:cubicBezTo>
                <a:cubicBezTo>
                  <a:pt x="73" y="119"/>
                  <a:pt x="73" y="119"/>
                  <a:pt x="73" y="119"/>
                </a:cubicBezTo>
                <a:cubicBezTo>
                  <a:pt x="73" y="125"/>
                  <a:pt x="78" y="130"/>
                  <a:pt x="84" y="130"/>
                </a:cubicBezTo>
                <a:cubicBezTo>
                  <a:pt x="94" y="130"/>
                  <a:pt x="94" y="130"/>
                  <a:pt x="94" y="130"/>
                </a:cubicBezTo>
                <a:cubicBezTo>
                  <a:pt x="96" y="135"/>
                  <a:pt x="100" y="138"/>
                  <a:pt x="105" y="138"/>
                </a:cubicBezTo>
                <a:cubicBezTo>
                  <a:pt x="111" y="138"/>
                  <a:pt x="116" y="134"/>
                  <a:pt x="116" y="128"/>
                </a:cubicBezTo>
                <a:cubicBezTo>
                  <a:pt x="116" y="122"/>
                  <a:pt x="111" y="117"/>
                  <a:pt x="105" y="117"/>
                </a:cubicBezTo>
                <a:cubicBezTo>
                  <a:pt x="100" y="117"/>
                  <a:pt x="96" y="120"/>
                  <a:pt x="94" y="125"/>
                </a:cubicBezTo>
                <a:cubicBezTo>
                  <a:pt x="84" y="125"/>
                  <a:pt x="84" y="125"/>
                  <a:pt x="84" y="125"/>
                </a:cubicBezTo>
                <a:cubicBezTo>
                  <a:pt x="81" y="125"/>
                  <a:pt x="79" y="122"/>
                  <a:pt x="79" y="119"/>
                </a:cubicBezTo>
                <a:cubicBezTo>
                  <a:pt x="79" y="100"/>
                  <a:pt x="79" y="100"/>
                  <a:pt x="79" y="100"/>
                </a:cubicBezTo>
                <a:cubicBezTo>
                  <a:pt x="79" y="99"/>
                  <a:pt x="77" y="97"/>
                  <a:pt x="76" y="97"/>
                </a:cubicBezTo>
                <a:close/>
                <a:moveTo>
                  <a:pt x="105" y="123"/>
                </a:moveTo>
                <a:cubicBezTo>
                  <a:pt x="107" y="123"/>
                  <a:pt x="110" y="125"/>
                  <a:pt x="110" y="127"/>
                </a:cubicBezTo>
                <a:cubicBezTo>
                  <a:pt x="110" y="130"/>
                  <a:pt x="107" y="132"/>
                  <a:pt x="105" y="132"/>
                </a:cubicBezTo>
                <a:cubicBezTo>
                  <a:pt x="102" y="132"/>
                  <a:pt x="100" y="130"/>
                  <a:pt x="100" y="127"/>
                </a:cubicBezTo>
                <a:cubicBezTo>
                  <a:pt x="100" y="125"/>
                  <a:pt x="102" y="123"/>
                  <a:pt x="105" y="123"/>
                </a:cubicBezTo>
                <a:close/>
                <a:moveTo>
                  <a:pt x="61" y="0"/>
                </a:moveTo>
                <a:cubicBezTo>
                  <a:pt x="49" y="0"/>
                  <a:pt x="38" y="7"/>
                  <a:pt x="32" y="17"/>
                </a:cubicBezTo>
                <a:cubicBezTo>
                  <a:pt x="31" y="17"/>
                  <a:pt x="30" y="17"/>
                  <a:pt x="28" y="17"/>
                </a:cubicBezTo>
                <a:cubicBezTo>
                  <a:pt x="18" y="17"/>
                  <a:pt x="10" y="25"/>
                  <a:pt x="10" y="35"/>
                </a:cubicBezTo>
                <a:cubicBezTo>
                  <a:pt x="10" y="36"/>
                  <a:pt x="10" y="37"/>
                  <a:pt x="11" y="39"/>
                </a:cubicBezTo>
                <a:cubicBezTo>
                  <a:pt x="4" y="43"/>
                  <a:pt x="0" y="51"/>
                  <a:pt x="0" y="59"/>
                </a:cubicBezTo>
                <a:cubicBezTo>
                  <a:pt x="0" y="73"/>
                  <a:pt x="11" y="85"/>
                  <a:pt x="24" y="86"/>
                </a:cubicBezTo>
                <a:cubicBezTo>
                  <a:pt x="24" y="86"/>
                  <a:pt x="24" y="86"/>
                  <a:pt x="24" y="86"/>
                </a:cubicBezTo>
                <a:cubicBezTo>
                  <a:pt x="89" y="86"/>
                  <a:pt x="89" y="86"/>
                  <a:pt x="89" y="86"/>
                </a:cubicBezTo>
                <a:cubicBezTo>
                  <a:pt x="89" y="86"/>
                  <a:pt x="89" y="86"/>
                  <a:pt x="89" y="86"/>
                </a:cubicBezTo>
                <a:cubicBezTo>
                  <a:pt x="104" y="85"/>
                  <a:pt x="116" y="72"/>
                  <a:pt x="116" y="57"/>
                </a:cubicBezTo>
                <a:cubicBezTo>
                  <a:pt x="116" y="43"/>
                  <a:pt x="107" y="31"/>
                  <a:pt x="94" y="28"/>
                </a:cubicBezTo>
                <a:cubicBezTo>
                  <a:pt x="92" y="12"/>
                  <a:pt x="78" y="0"/>
                  <a:pt x="61" y="0"/>
                </a:cubicBezTo>
                <a:close/>
                <a:moveTo>
                  <a:pt x="110" y="57"/>
                </a:moveTo>
                <a:cubicBezTo>
                  <a:pt x="110" y="69"/>
                  <a:pt x="101" y="79"/>
                  <a:pt x="89" y="80"/>
                </a:cubicBezTo>
                <a:cubicBezTo>
                  <a:pt x="24" y="80"/>
                  <a:pt x="24" y="80"/>
                  <a:pt x="24" y="80"/>
                </a:cubicBezTo>
                <a:cubicBezTo>
                  <a:pt x="14" y="79"/>
                  <a:pt x="6" y="70"/>
                  <a:pt x="6" y="59"/>
                </a:cubicBezTo>
                <a:cubicBezTo>
                  <a:pt x="6" y="52"/>
                  <a:pt x="10" y="46"/>
                  <a:pt x="16" y="43"/>
                </a:cubicBezTo>
                <a:cubicBezTo>
                  <a:pt x="17" y="42"/>
                  <a:pt x="17" y="40"/>
                  <a:pt x="17" y="39"/>
                </a:cubicBezTo>
                <a:cubicBezTo>
                  <a:pt x="16" y="38"/>
                  <a:pt x="16" y="36"/>
                  <a:pt x="16" y="35"/>
                </a:cubicBezTo>
                <a:cubicBezTo>
                  <a:pt x="16" y="28"/>
                  <a:pt x="22" y="22"/>
                  <a:pt x="28" y="22"/>
                </a:cubicBezTo>
                <a:cubicBezTo>
                  <a:pt x="30" y="22"/>
                  <a:pt x="31" y="23"/>
                  <a:pt x="33" y="23"/>
                </a:cubicBezTo>
                <a:cubicBezTo>
                  <a:pt x="34" y="24"/>
                  <a:pt x="36" y="23"/>
                  <a:pt x="36" y="22"/>
                </a:cubicBezTo>
                <a:cubicBezTo>
                  <a:pt x="41" y="12"/>
                  <a:pt x="51" y="6"/>
                  <a:pt x="61" y="6"/>
                </a:cubicBezTo>
                <a:cubicBezTo>
                  <a:pt x="76" y="6"/>
                  <a:pt x="87" y="17"/>
                  <a:pt x="89" y="31"/>
                </a:cubicBezTo>
                <a:cubicBezTo>
                  <a:pt x="89" y="32"/>
                  <a:pt x="90" y="33"/>
                  <a:pt x="91" y="33"/>
                </a:cubicBezTo>
                <a:cubicBezTo>
                  <a:pt x="102" y="35"/>
                  <a:pt x="110" y="45"/>
                  <a:pt x="110" y="57"/>
                </a:cubicBezTo>
                <a:close/>
                <a:moveTo>
                  <a:pt x="58" y="97"/>
                </a:moveTo>
                <a:cubicBezTo>
                  <a:pt x="56" y="97"/>
                  <a:pt x="55" y="99"/>
                  <a:pt x="55" y="100"/>
                </a:cubicBezTo>
                <a:cubicBezTo>
                  <a:pt x="55" y="139"/>
                  <a:pt x="55" y="139"/>
                  <a:pt x="55" y="139"/>
                </a:cubicBezTo>
                <a:cubicBezTo>
                  <a:pt x="50" y="140"/>
                  <a:pt x="47" y="144"/>
                  <a:pt x="47" y="149"/>
                </a:cubicBezTo>
                <a:cubicBezTo>
                  <a:pt x="47" y="152"/>
                  <a:pt x="48" y="155"/>
                  <a:pt x="50" y="157"/>
                </a:cubicBezTo>
                <a:cubicBezTo>
                  <a:pt x="52" y="159"/>
                  <a:pt x="55" y="160"/>
                  <a:pt x="58" y="160"/>
                </a:cubicBezTo>
                <a:cubicBezTo>
                  <a:pt x="58" y="160"/>
                  <a:pt x="58" y="160"/>
                  <a:pt x="58" y="160"/>
                </a:cubicBezTo>
                <a:cubicBezTo>
                  <a:pt x="58" y="160"/>
                  <a:pt x="58" y="160"/>
                  <a:pt x="58" y="160"/>
                </a:cubicBezTo>
                <a:cubicBezTo>
                  <a:pt x="64" y="160"/>
                  <a:pt x="69" y="155"/>
                  <a:pt x="69" y="149"/>
                </a:cubicBezTo>
                <a:cubicBezTo>
                  <a:pt x="69" y="146"/>
                  <a:pt x="68" y="144"/>
                  <a:pt x="66" y="142"/>
                </a:cubicBezTo>
                <a:cubicBezTo>
                  <a:pt x="64" y="140"/>
                  <a:pt x="63" y="139"/>
                  <a:pt x="61" y="139"/>
                </a:cubicBezTo>
                <a:cubicBezTo>
                  <a:pt x="61" y="100"/>
                  <a:pt x="61" y="100"/>
                  <a:pt x="61" y="100"/>
                </a:cubicBezTo>
                <a:cubicBezTo>
                  <a:pt x="61" y="99"/>
                  <a:pt x="60" y="97"/>
                  <a:pt x="58" y="97"/>
                </a:cubicBezTo>
                <a:close/>
                <a:moveTo>
                  <a:pt x="63" y="149"/>
                </a:moveTo>
                <a:cubicBezTo>
                  <a:pt x="63" y="152"/>
                  <a:pt x="61" y="154"/>
                  <a:pt x="58" y="154"/>
                </a:cubicBezTo>
                <a:cubicBezTo>
                  <a:pt x="58" y="154"/>
                  <a:pt x="58" y="154"/>
                  <a:pt x="58" y="154"/>
                </a:cubicBezTo>
                <a:cubicBezTo>
                  <a:pt x="56" y="154"/>
                  <a:pt x="55" y="153"/>
                  <a:pt x="54" y="153"/>
                </a:cubicBezTo>
                <a:cubicBezTo>
                  <a:pt x="53" y="152"/>
                  <a:pt x="53" y="150"/>
                  <a:pt x="53" y="149"/>
                </a:cubicBezTo>
                <a:cubicBezTo>
                  <a:pt x="53" y="146"/>
                  <a:pt x="55" y="144"/>
                  <a:pt x="58" y="144"/>
                </a:cubicBezTo>
                <a:cubicBezTo>
                  <a:pt x="58" y="144"/>
                  <a:pt x="58" y="144"/>
                  <a:pt x="58" y="144"/>
                </a:cubicBezTo>
                <a:cubicBezTo>
                  <a:pt x="59" y="144"/>
                  <a:pt x="61" y="145"/>
                  <a:pt x="62" y="146"/>
                </a:cubicBezTo>
                <a:cubicBezTo>
                  <a:pt x="62" y="147"/>
                  <a:pt x="63" y="148"/>
                  <a:pt x="63" y="149"/>
                </a:cubicBezTo>
                <a:close/>
              </a:path>
            </a:pathLst>
          </a:custGeom>
          <a:solidFill>
            <a:srgbClr val="264653"/>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5" name="Freeform 771">
            <a:extLst>
              <a:ext uri="{FF2B5EF4-FFF2-40B4-BE49-F238E27FC236}">
                <a16:creationId xmlns:a16="http://schemas.microsoft.com/office/drawing/2014/main" id="{A6E8CB18-EFAD-4DFA-A991-99F139087851}"/>
              </a:ext>
            </a:extLst>
          </p:cNvPr>
          <p:cNvSpPr>
            <a:spLocks noChangeAspect="1" noEditPoints="1"/>
          </p:cNvSpPr>
          <p:nvPr/>
        </p:nvSpPr>
        <p:spPr bwMode="auto">
          <a:xfrm>
            <a:off x="2479513" y="1217552"/>
            <a:ext cx="439879" cy="365712"/>
          </a:xfrm>
          <a:custGeom>
            <a:avLst/>
            <a:gdLst>
              <a:gd name="T0" fmla="*/ 148 w 160"/>
              <a:gd name="T1" fmla="*/ 0 h 132"/>
              <a:gd name="T2" fmla="*/ 0 w 160"/>
              <a:gd name="T3" fmla="*/ 120 h 132"/>
              <a:gd name="T4" fmla="*/ 160 w 160"/>
              <a:gd name="T5" fmla="*/ 120 h 132"/>
              <a:gd name="T6" fmla="*/ 154 w 160"/>
              <a:gd name="T7" fmla="*/ 12 h 132"/>
              <a:gd name="T8" fmla="*/ 6 w 160"/>
              <a:gd name="T9" fmla="*/ 12 h 132"/>
              <a:gd name="T10" fmla="*/ 6 w 160"/>
              <a:gd name="T11" fmla="*/ 33 h 132"/>
              <a:gd name="T12" fmla="*/ 148 w 160"/>
              <a:gd name="T13" fmla="*/ 126 h 132"/>
              <a:gd name="T14" fmla="*/ 80 w 160"/>
              <a:gd name="T15" fmla="*/ 78 h 132"/>
              <a:gd name="T16" fmla="*/ 58 w 160"/>
              <a:gd name="T17" fmla="*/ 106 h 132"/>
              <a:gd name="T18" fmla="*/ 105 w 160"/>
              <a:gd name="T19" fmla="*/ 109 h 132"/>
              <a:gd name="T20" fmla="*/ 130 w 160"/>
              <a:gd name="T21" fmla="*/ 94 h 132"/>
              <a:gd name="T22" fmla="*/ 123 w 160"/>
              <a:gd name="T23" fmla="*/ 78 h 132"/>
              <a:gd name="T24" fmla="*/ 117 w 160"/>
              <a:gd name="T25" fmla="*/ 62 h 132"/>
              <a:gd name="T26" fmla="*/ 91 w 160"/>
              <a:gd name="T27" fmla="*/ 61 h 132"/>
              <a:gd name="T28" fmla="*/ 75 w 160"/>
              <a:gd name="T29" fmla="*/ 49 h 132"/>
              <a:gd name="T30" fmla="*/ 57 w 160"/>
              <a:gd name="T31" fmla="*/ 66 h 132"/>
              <a:gd name="T32" fmla="*/ 43 w 160"/>
              <a:gd name="T33" fmla="*/ 62 h 132"/>
              <a:gd name="T34" fmla="*/ 37 w 160"/>
              <a:gd name="T35" fmla="*/ 78 h 132"/>
              <a:gd name="T36" fmla="*/ 30 w 160"/>
              <a:gd name="T37" fmla="*/ 94 h 132"/>
              <a:gd name="T38" fmla="*/ 30 w 160"/>
              <a:gd name="T39" fmla="*/ 117 h 132"/>
              <a:gd name="T40" fmla="*/ 38 w 160"/>
              <a:gd name="T41" fmla="*/ 111 h 132"/>
              <a:gd name="T42" fmla="*/ 29 w 160"/>
              <a:gd name="T43" fmla="*/ 101 h 132"/>
              <a:gd name="T44" fmla="*/ 41 w 160"/>
              <a:gd name="T45" fmla="*/ 98 h 132"/>
              <a:gd name="T46" fmla="*/ 41 w 160"/>
              <a:gd name="T47" fmla="*/ 74 h 132"/>
              <a:gd name="T48" fmla="*/ 47 w 160"/>
              <a:gd name="T49" fmla="*/ 66 h 132"/>
              <a:gd name="T50" fmla="*/ 54 w 160"/>
              <a:gd name="T51" fmla="*/ 72 h 132"/>
              <a:gd name="T52" fmla="*/ 75 w 160"/>
              <a:gd name="T53" fmla="*/ 64 h 132"/>
              <a:gd name="T54" fmla="*/ 85 w 160"/>
              <a:gd name="T55" fmla="*/ 55 h 132"/>
              <a:gd name="T56" fmla="*/ 88 w 160"/>
              <a:gd name="T57" fmla="*/ 67 h 132"/>
              <a:gd name="T58" fmla="*/ 112 w 160"/>
              <a:gd name="T59" fmla="*/ 66 h 132"/>
              <a:gd name="T60" fmla="*/ 119 w 160"/>
              <a:gd name="T61" fmla="*/ 74 h 132"/>
              <a:gd name="T62" fmla="*/ 113 w 160"/>
              <a:gd name="T63" fmla="*/ 84 h 132"/>
              <a:gd name="T64" fmla="*/ 130 w 160"/>
              <a:gd name="T65" fmla="*/ 100 h 132"/>
              <a:gd name="T66" fmla="*/ 130 w 160"/>
              <a:gd name="T67" fmla="*/ 111 h 132"/>
              <a:gd name="T68" fmla="*/ 122 w 160"/>
              <a:gd name="T69" fmla="*/ 117 h 132"/>
              <a:gd name="T70" fmla="*/ 137 w 160"/>
              <a:gd name="T71" fmla="*/ 101 h 132"/>
              <a:gd name="T72" fmla="*/ 29 w 160"/>
              <a:gd name="T73" fmla="*/ 18 h 132"/>
              <a:gd name="T74" fmla="*/ 27 w 160"/>
              <a:gd name="T75" fmla="*/ 13 h 132"/>
              <a:gd name="T76" fmla="*/ 25 w 160"/>
              <a:gd name="T77" fmla="*/ 18 h 132"/>
              <a:gd name="T78" fmla="*/ 39 w 160"/>
              <a:gd name="T79" fmla="*/ 18 h 132"/>
              <a:gd name="T80" fmla="*/ 37 w 160"/>
              <a:gd name="T81" fmla="*/ 13 h 132"/>
              <a:gd name="T82" fmla="*/ 35 w 160"/>
              <a:gd name="T83" fmla="*/ 18 h 132"/>
              <a:gd name="T84" fmla="*/ 18 w 160"/>
              <a:gd name="T85" fmla="*/ 18 h 132"/>
              <a:gd name="T86" fmla="*/ 16 w 160"/>
              <a:gd name="T87" fmla="*/ 13 h 132"/>
              <a:gd name="T88" fmla="*/ 14 w 160"/>
              <a:gd name="T89" fmla="*/ 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32">
                <a:moveTo>
                  <a:pt x="160" y="120"/>
                </a:moveTo>
                <a:cubicBezTo>
                  <a:pt x="160" y="12"/>
                  <a:pt x="160" y="12"/>
                  <a:pt x="160" y="12"/>
                </a:cubicBezTo>
                <a:cubicBezTo>
                  <a:pt x="160" y="5"/>
                  <a:pt x="155" y="0"/>
                  <a:pt x="148" y="0"/>
                </a:cubicBezTo>
                <a:cubicBezTo>
                  <a:pt x="12" y="0"/>
                  <a:pt x="12" y="0"/>
                  <a:pt x="12" y="0"/>
                </a:cubicBezTo>
                <a:cubicBezTo>
                  <a:pt x="5" y="0"/>
                  <a:pt x="0" y="5"/>
                  <a:pt x="0" y="12"/>
                </a:cubicBezTo>
                <a:cubicBezTo>
                  <a:pt x="0" y="120"/>
                  <a:pt x="0" y="120"/>
                  <a:pt x="0" y="120"/>
                </a:cubicBezTo>
                <a:cubicBezTo>
                  <a:pt x="0" y="127"/>
                  <a:pt x="5" y="132"/>
                  <a:pt x="12" y="132"/>
                </a:cubicBezTo>
                <a:cubicBezTo>
                  <a:pt x="148" y="132"/>
                  <a:pt x="148" y="132"/>
                  <a:pt x="148" y="132"/>
                </a:cubicBezTo>
                <a:cubicBezTo>
                  <a:pt x="155" y="132"/>
                  <a:pt x="160" y="127"/>
                  <a:pt x="160" y="120"/>
                </a:cubicBezTo>
                <a:close/>
                <a:moveTo>
                  <a:pt x="12" y="6"/>
                </a:moveTo>
                <a:cubicBezTo>
                  <a:pt x="148" y="6"/>
                  <a:pt x="148" y="6"/>
                  <a:pt x="148" y="6"/>
                </a:cubicBezTo>
                <a:cubicBezTo>
                  <a:pt x="151" y="6"/>
                  <a:pt x="154" y="9"/>
                  <a:pt x="154" y="12"/>
                </a:cubicBezTo>
                <a:cubicBezTo>
                  <a:pt x="154" y="27"/>
                  <a:pt x="154" y="27"/>
                  <a:pt x="154" y="27"/>
                </a:cubicBezTo>
                <a:cubicBezTo>
                  <a:pt x="6" y="27"/>
                  <a:pt x="6" y="27"/>
                  <a:pt x="6" y="27"/>
                </a:cubicBezTo>
                <a:cubicBezTo>
                  <a:pt x="6" y="12"/>
                  <a:pt x="6" y="12"/>
                  <a:pt x="6" y="12"/>
                </a:cubicBezTo>
                <a:cubicBezTo>
                  <a:pt x="6" y="9"/>
                  <a:pt x="9" y="6"/>
                  <a:pt x="12" y="6"/>
                </a:cubicBezTo>
                <a:close/>
                <a:moveTo>
                  <a:pt x="6" y="120"/>
                </a:moveTo>
                <a:cubicBezTo>
                  <a:pt x="6" y="33"/>
                  <a:pt x="6" y="33"/>
                  <a:pt x="6" y="33"/>
                </a:cubicBezTo>
                <a:cubicBezTo>
                  <a:pt x="154" y="33"/>
                  <a:pt x="154" y="33"/>
                  <a:pt x="154" y="33"/>
                </a:cubicBezTo>
                <a:cubicBezTo>
                  <a:pt x="154" y="120"/>
                  <a:pt x="154" y="120"/>
                  <a:pt x="154" y="120"/>
                </a:cubicBezTo>
                <a:cubicBezTo>
                  <a:pt x="154" y="123"/>
                  <a:pt x="151" y="126"/>
                  <a:pt x="148" y="126"/>
                </a:cubicBezTo>
                <a:cubicBezTo>
                  <a:pt x="12" y="126"/>
                  <a:pt x="12" y="126"/>
                  <a:pt x="12" y="126"/>
                </a:cubicBezTo>
                <a:cubicBezTo>
                  <a:pt x="9" y="126"/>
                  <a:pt x="6" y="123"/>
                  <a:pt x="6" y="120"/>
                </a:cubicBezTo>
                <a:close/>
                <a:moveTo>
                  <a:pt x="80" y="78"/>
                </a:moveTo>
                <a:cubicBezTo>
                  <a:pt x="65" y="78"/>
                  <a:pt x="52" y="90"/>
                  <a:pt x="52" y="106"/>
                </a:cubicBezTo>
                <a:cubicBezTo>
                  <a:pt x="52" y="107"/>
                  <a:pt x="53" y="109"/>
                  <a:pt x="55" y="109"/>
                </a:cubicBezTo>
                <a:cubicBezTo>
                  <a:pt x="57" y="109"/>
                  <a:pt x="58" y="107"/>
                  <a:pt x="58" y="106"/>
                </a:cubicBezTo>
                <a:cubicBezTo>
                  <a:pt x="58" y="94"/>
                  <a:pt x="68" y="84"/>
                  <a:pt x="80" y="84"/>
                </a:cubicBezTo>
                <a:cubicBezTo>
                  <a:pt x="92" y="84"/>
                  <a:pt x="102" y="94"/>
                  <a:pt x="102" y="106"/>
                </a:cubicBezTo>
                <a:cubicBezTo>
                  <a:pt x="102" y="107"/>
                  <a:pt x="103" y="109"/>
                  <a:pt x="105" y="109"/>
                </a:cubicBezTo>
                <a:cubicBezTo>
                  <a:pt x="107" y="109"/>
                  <a:pt x="108" y="107"/>
                  <a:pt x="108" y="106"/>
                </a:cubicBezTo>
                <a:cubicBezTo>
                  <a:pt x="108" y="90"/>
                  <a:pt x="95" y="78"/>
                  <a:pt x="80" y="78"/>
                </a:cubicBezTo>
                <a:close/>
                <a:moveTo>
                  <a:pt x="130" y="94"/>
                </a:moveTo>
                <a:cubicBezTo>
                  <a:pt x="124" y="94"/>
                  <a:pt x="124" y="94"/>
                  <a:pt x="124" y="94"/>
                </a:cubicBezTo>
                <a:cubicBezTo>
                  <a:pt x="123" y="90"/>
                  <a:pt x="122" y="86"/>
                  <a:pt x="119" y="82"/>
                </a:cubicBezTo>
                <a:cubicBezTo>
                  <a:pt x="123" y="78"/>
                  <a:pt x="123" y="78"/>
                  <a:pt x="123" y="78"/>
                </a:cubicBezTo>
                <a:cubicBezTo>
                  <a:pt x="125" y="77"/>
                  <a:pt x="125" y="75"/>
                  <a:pt x="125" y="74"/>
                </a:cubicBezTo>
                <a:cubicBezTo>
                  <a:pt x="125" y="72"/>
                  <a:pt x="125" y="70"/>
                  <a:pt x="123" y="69"/>
                </a:cubicBezTo>
                <a:cubicBezTo>
                  <a:pt x="117" y="62"/>
                  <a:pt x="117" y="62"/>
                  <a:pt x="117" y="62"/>
                </a:cubicBezTo>
                <a:cubicBezTo>
                  <a:pt x="114" y="60"/>
                  <a:pt x="110" y="60"/>
                  <a:pt x="107" y="62"/>
                </a:cubicBezTo>
                <a:cubicBezTo>
                  <a:pt x="103" y="66"/>
                  <a:pt x="103" y="66"/>
                  <a:pt x="103" y="66"/>
                </a:cubicBezTo>
                <a:cubicBezTo>
                  <a:pt x="100" y="64"/>
                  <a:pt x="96" y="62"/>
                  <a:pt x="91" y="61"/>
                </a:cubicBezTo>
                <a:cubicBezTo>
                  <a:pt x="91" y="56"/>
                  <a:pt x="91" y="56"/>
                  <a:pt x="91" y="56"/>
                </a:cubicBezTo>
                <a:cubicBezTo>
                  <a:pt x="91" y="52"/>
                  <a:pt x="88" y="49"/>
                  <a:pt x="85" y="49"/>
                </a:cubicBezTo>
                <a:cubicBezTo>
                  <a:pt x="75" y="49"/>
                  <a:pt x="75" y="49"/>
                  <a:pt x="75" y="49"/>
                </a:cubicBezTo>
                <a:cubicBezTo>
                  <a:pt x="72" y="49"/>
                  <a:pt x="69" y="52"/>
                  <a:pt x="69" y="56"/>
                </a:cubicBezTo>
                <a:cubicBezTo>
                  <a:pt x="69" y="61"/>
                  <a:pt x="69" y="61"/>
                  <a:pt x="69" y="61"/>
                </a:cubicBezTo>
                <a:cubicBezTo>
                  <a:pt x="64" y="62"/>
                  <a:pt x="60" y="64"/>
                  <a:pt x="57" y="66"/>
                </a:cubicBezTo>
                <a:cubicBezTo>
                  <a:pt x="53" y="62"/>
                  <a:pt x="53" y="62"/>
                  <a:pt x="53" y="62"/>
                </a:cubicBezTo>
                <a:cubicBezTo>
                  <a:pt x="51" y="61"/>
                  <a:pt x="50" y="60"/>
                  <a:pt x="48" y="60"/>
                </a:cubicBezTo>
                <a:cubicBezTo>
                  <a:pt x="46" y="60"/>
                  <a:pt x="45" y="61"/>
                  <a:pt x="43" y="62"/>
                </a:cubicBezTo>
                <a:cubicBezTo>
                  <a:pt x="37" y="69"/>
                  <a:pt x="37" y="69"/>
                  <a:pt x="37" y="69"/>
                </a:cubicBezTo>
                <a:cubicBezTo>
                  <a:pt x="35" y="70"/>
                  <a:pt x="35" y="72"/>
                  <a:pt x="35" y="74"/>
                </a:cubicBezTo>
                <a:cubicBezTo>
                  <a:pt x="35" y="75"/>
                  <a:pt x="35" y="77"/>
                  <a:pt x="37" y="78"/>
                </a:cubicBezTo>
                <a:cubicBezTo>
                  <a:pt x="40" y="82"/>
                  <a:pt x="40" y="82"/>
                  <a:pt x="40" y="82"/>
                </a:cubicBezTo>
                <a:cubicBezTo>
                  <a:pt x="38" y="86"/>
                  <a:pt x="37" y="90"/>
                  <a:pt x="35" y="94"/>
                </a:cubicBezTo>
                <a:cubicBezTo>
                  <a:pt x="30" y="94"/>
                  <a:pt x="30" y="94"/>
                  <a:pt x="30" y="94"/>
                </a:cubicBezTo>
                <a:cubicBezTo>
                  <a:pt x="26" y="94"/>
                  <a:pt x="23" y="97"/>
                  <a:pt x="23" y="101"/>
                </a:cubicBezTo>
                <a:cubicBezTo>
                  <a:pt x="23" y="111"/>
                  <a:pt x="23" y="111"/>
                  <a:pt x="23" y="111"/>
                </a:cubicBezTo>
                <a:cubicBezTo>
                  <a:pt x="23" y="114"/>
                  <a:pt x="26" y="117"/>
                  <a:pt x="30" y="117"/>
                </a:cubicBezTo>
                <a:cubicBezTo>
                  <a:pt x="38" y="117"/>
                  <a:pt x="38" y="117"/>
                  <a:pt x="38" y="117"/>
                </a:cubicBezTo>
                <a:cubicBezTo>
                  <a:pt x="39" y="117"/>
                  <a:pt x="41" y="116"/>
                  <a:pt x="41" y="114"/>
                </a:cubicBezTo>
                <a:cubicBezTo>
                  <a:pt x="41" y="112"/>
                  <a:pt x="39" y="111"/>
                  <a:pt x="38" y="111"/>
                </a:cubicBezTo>
                <a:cubicBezTo>
                  <a:pt x="30" y="111"/>
                  <a:pt x="30" y="111"/>
                  <a:pt x="30" y="111"/>
                </a:cubicBezTo>
                <a:cubicBezTo>
                  <a:pt x="29" y="111"/>
                  <a:pt x="29" y="111"/>
                  <a:pt x="29" y="111"/>
                </a:cubicBezTo>
                <a:cubicBezTo>
                  <a:pt x="29" y="101"/>
                  <a:pt x="29" y="101"/>
                  <a:pt x="29" y="101"/>
                </a:cubicBezTo>
                <a:cubicBezTo>
                  <a:pt x="29" y="101"/>
                  <a:pt x="29" y="100"/>
                  <a:pt x="30" y="100"/>
                </a:cubicBezTo>
                <a:cubicBezTo>
                  <a:pt x="38" y="100"/>
                  <a:pt x="38" y="100"/>
                  <a:pt x="38" y="100"/>
                </a:cubicBezTo>
                <a:cubicBezTo>
                  <a:pt x="39" y="100"/>
                  <a:pt x="40" y="99"/>
                  <a:pt x="41" y="98"/>
                </a:cubicBezTo>
                <a:cubicBezTo>
                  <a:pt x="42" y="93"/>
                  <a:pt x="44" y="88"/>
                  <a:pt x="47" y="84"/>
                </a:cubicBezTo>
                <a:cubicBezTo>
                  <a:pt x="47" y="82"/>
                  <a:pt x="47" y="81"/>
                  <a:pt x="46" y="80"/>
                </a:cubicBezTo>
                <a:cubicBezTo>
                  <a:pt x="41" y="74"/>
                  <a:pt x="41" y="74"/>
                  <a:pt x="41" y="74"/>
                </a:cubicBezTo>
                <a:cubicBezTo>
                  <a:pt x="41" y="74"/>
                  <a:pt x="40" y="74"/>
                  <a:pt x="40" y="74"/>
                </a:cubicBezTo>
                <a:cubicBezTo>
                  <a:pt x="40" y="74"/>
                  <a:pt x="41" y="73"/>
                  <a:pt x="41" y="73"/>
                </a:cubicBezTo>
                <a:cubicBezTo>
                  <a:pt x="47" y="66"/>
                  <a:pt x="47" y="66"/>
                  <a:pt x="47" y="66"/>
                </a:cubicBezTo>
                <a:cubicBezTo>
                  <a:pt x="48" y="66"/>
                  <a:pt x="48" y="66"/>
                  <a:pt x="48" y="66"/>
                </a:cubicBezTo>
                <a:cubicBezTo>
                  <a:pt x="48" y="66"/>
                  <a:pt x="48" y="66"/>
                  <a:pt x="48" y="66"/>
                </a:cubicBezTo>
                <a:cubicBezTo>
                  <a:pt x="54" y="72"/>
                  <a:pt x="54" y="72"/>
                  <a:pt x="54" y="72"/>
                </a:cubicBezTo>
                <a:cubicBezTo>
                  <a:pt x="55" y="73"/>
                  <a:pt x="57" y="73"/>
                  <a:pt x="58" y="73"/>
                </a:cubicBezTo>
                <a:cubicBezTo>
                  <a:pt x="62" y="70"/>
                  <a:pt x="67" y="68"/>
                  <a:pt x="72" y="67"/>
                </a:cubicBezTo>
                <a:cubicBezTo>
                  <a:pt x="74" y="66"/>
                  <a:pt x="75" y="65"/>
                  <a:pt x="75" y="64"/>
                </a:cubicBezTo>
                <a:cubicBezTo>
                  <a:pt x="75" y="56"/>
                  <a:pt x="75" y="56"/>
                  <a:pt x="75" y="56"/>
                </a:cubicBezTo>
                <a:cubicBezTo>
                  <a:pt x="75" y="55"/>
                  <a:pt x="75" y="55"/>
                  <a:pt x="75" y="55"/>
                </a:cubicBezTo>
                <a:cubicBezTo>
                  <a:pt x="85" y="55"/>
                  <a:pt x="85" y="55"/>
                  <a:pt x="85" y="55"/>
                </a:cubicBezTo>
                <a:cubicBezTo>
                  <a:pt x="85" y="55"/>
                  <a:pt x="85" y="55"/>
                  <a:pt x="85" y="56"/>
                </a:cubicBezTo>
                <a:cubicBezTo>
                  <a:pt x="85" y="64"/>
                  <a:pt x="85" y="64"/>
                  <a:pt x="85" y="64"/>
                </a:cubicBezTo>
                <a:cubicBezTo>
                  <a:pt x="85" y="65"/>
                  <a:pt x="86" y="66"/>
                  <a:pt x="88" y="67"/>
                </a:cubicBezTo>
                <a:cubicBezTo>
                  <a:pt x="93" y="68"/>
                  <a:pt x="98" y="70"/>
                  <a:pt x="102" y="72"/>
                </a:cubicBezTo>
                <a:cubicBezTo>
                  <a:pt x="103" y="73"/>
                  <a:pt x="105" y="73"/>
                  <a:pt x="106" y="72"/>
                </a:cubicBezTo>
                <a:cubicBezTo>
                  <a:pt x="112" y="66"/>
                  <a:pt x="112" y="66"/>
                  <a:pt x="112" y="66"/>
                </a:cubicBezTo>
                <a:cubicBezTo>
                  <a:pt x="112" y="66"/>
                  <a:pt x="112" y="66"/>
                  <a:pt x="112" y="66"/>
                </a:cubicBezTo>
                <a:cubicBezTo>
                  <a:pt x="119" y="73"/>
                  <a:pt x="119" y="73"/>
                  <a:pt x="119" y="73"/>
                </a:cubicBezTo>
                <a:cubicBezTo>
                  <a:pt x="119" y="73"/>
                  <a:pt x="119" y="74"/>
                  <a:pt x="119" y="74"/>
                </a:cubicBezTo>
                <a:cubicBezTo>
                  <a:pt x="119" y="74"/>
                  <a:pt x="119" y="74"/>
                  <a:pt x="119" y="74"/>
                </a:cubicBezTo>
                <a:cubicBezTo>
                  <a:pt x="114" y="80"/>
                  <a:pt x="114" y="80"/>
                  <a:pt x="114" y="80"/>
                </a:cubicBezTo>
                <a:cubicBezTo>
                  <a:pt x="113" y="81"/>
                  <a:pt x="112" y="82"/>
                  <a:pt x="113" y="84"/>
                </a:cubicBezTo>
                <a:cubicBezTo>
                  <a:pt x="116" y="88"/>
                  <a:pt x="118" y="93"/>
                  <a:pt x="119" y="98"/>
                </a:cubicBezTo>
                <a:cubicBezTo>
                  <a:pt x="119" y="99"/>
                  <a:pt x="121" y="100"/>
                  <a:pt x="122" y="100"/>
                </a:cubicBezTo>
                <a:cubicBezTo>
                  <a:pt x="130" y="100"/>
                  <a:pt x="130" y="100"/>
                  <a:pt x="130" y="100"/>
                </a:cubicBezTo>
                <a:cubicBezTo>
                  <a:pt x="130" y="100"/>
                  <a:pt x="131" y="101"/>
                  <a:pt x="131" y="101"/>
                </a:cubicBezTo>
                <a:cubicBezTo>
                  <a:pt x="131" y="111"/>
                  <a:pt x="131" y="111"/>
                  <a:pt x="131" y="111"/>
                </a:cubicBezTo>
                <a:cubicBezTo>
                  <a:pt x="131" y="111"/>
                  <a:pt x="130" y="111"/>
                  <a:pt x="130" y="111"/>
                </a:cubicBezTo>
                <a:cubicBezTo>
                  <a:pt x="122" y="111"/>
                  <a:pt x="122" y="111"/>
                  <a:pt x="122" y="111"/>
                </a:cubicBezTo>
                <a:cubicBezTo>
                  <a:pt x="120" y="111"/>
                  <a:pt x="119" y="112"/>
                  <a:pt x="119" y="114"/>
                </a:cubicBezTo>
                <a:cubicBezTo>
                  <a:pt x="119" y="116"/>
                  <a:pt x="120" y="117"/>
                  <a:pt x="122" y="117"/>
                </a:cubicBezTo>
                <a:cubicBezTo>
                  <a:pt x="130" y="117"/>
                  <a:pt x="130" y="117"/>
                  <a:pt x="130" y="117"/>
                </a:cubicBezTo>
                <a:cubicBezTo>
                  <a:pt x="134" y="117"/>
                  <a:pt x="137" y="114"/>
                  <a:pt x="137" y="111"/>
                </a:cubicBezTo>
                <a:cubicBezTo>
                  <a:pt x="137" y="101"/>
                  <a:pt x="137" y="101"/>
                  <a:pt x="137" y="101"/>
                </a:cubicBezTo>
                <a:cubicBezTo>
                  <a:pt x="137" y="97"/>
                  <a:pt x="134" y="94"/>
                  <a:pt x="130" y="94"/>
                </a:cubicBezTo>
                <a:close/>
                <a:moveTo>
                  <a:pt x="27" y="19"/>
                </a:moveTo>
                <a:cubicBezTo>
                  <a:pt x="28" y="19"/>
                  <a:pt x="28" y="19"/>
                  <a:pt x="29" y="18"/>
                </a:cubicBezTo>
                <a:cubicBezTo>
                  <a:pt x="29" y="18"/>
                  <a:pt x="30" y="17"/>
                  <a:pt x="30" y="16"/>
                </a:cubicBezTo>
                <a:cubicBezTo>
                  <a:pt x="30" y="15"/>
                  <a:pt x="29" y="15"/>
                  <a:pt x="29" y="14"/>
                </a:cubicBezTo>
                <a:cubicBezTo>
                  <a:pt x="28" y="13"/>
                  <a:pt x="28" y="13"/>
                  <a:pt x="27" y="13"/>
                </a:cubicBezTo>
                <a:cubicBezTo>
                  <a:pt x="26" y="13"/>
                  <a:pt x="25" y="13"/>
                  <a:pt x="25" y="14"/>
                </a:cubicBezTo>
                <a:cubicBezTo>
                  <a:pt x="24" y="15"/>
                  <a:pt x="24" y="15"/>
                  <a:pt x="24" y="16"/>
                </a:cubicBezTo>
                <a:cubicBezTo>
                  <a:pt x="24" y="17"/>
                  <a:pt x="24" y="18"/>
                  <a:pt x="25" y="18"/>
                </a:cubicBezTo>
                <a:cubicBezTo>
                  <a:pt x="25" y="19"/>
                  <a:pt x="26" y="19"/>
                  <a:pt x="27" y="19"/>
                </a:cubicBezTo>
                <a:close/>
                <a:moveTo>
                  <a:pt x="37" y="19"/>
                </a:moveTo>
                <a:cubicBezTo>
                  <a:pt x="38" y="19"/>
                  <a:pt x="39" y="19"/>
                  <a:pt x="39" y="18"/>
                </a:cubicBezTo>
                <a:cubicBezTo>
                  <a:pt x="40" y="18"/>
                  <a:pt x="40" y="17"/>
                  <a:pt x="40" y="16"/>
                </a:cubicBezTo>
                <a:cubicBezTo>
                  <a:pt x="40" y="15"/>
                  <a:pt x="40" y="15"/>
                  <a:pt x="39" y="14"/>
                </a:cubicBezTo>
                <a:cubicBezTo>
                  <a:pt x="39" y="13"/>
                  <a:pt x="38" y="13"/>
                  <a:pt x="37" y="13"/>
                </a:cubicBezTo>
                <a:cubicBezTo>
                  <a:pt x="36" y="13"/>
                  <a:pt x="36" y="13"/>
                  <a:pt x="35" y="14"/>
                </a:cubicBezTo>
                <a:cubicBezTo>
                  <a:pt x="35" y="15"/>
                  <a:pt x="34" y="15"/>
                  <a:pt x="34" y="16"/>
                </a:cubicBezTo>
                <a:cubicBezTo>
                  <a:pt x="34" y="17"/>
                  <a:pt x="35" y="18"/>
                  <a:pt x="35" y="18"/>
                </a:cubicBezTo>
                <a:cubicBezTo>
                  <a:pt x="36" y="19"/>
                  <a:pt x="36" y="19"/>
                  <a:pt x="37" y="19"/>
                </a:cubicBezTo>
                <a:close/>
                <a:moveTo>
                  <a:pt x="16" y="19"/>
                </a:moveTo>
                <a:cubicBezTo>
                  <a:pt x="17" y="19"/>
                  <a:pt x="18" y="19"/>
                  <a:pt x="18" y="18"/>
                </a:cubicBezTo>
                <a:cubicBezTo>
                  <a:pt x="19" y="18"/>
                  <a:pt x="19" y="17"/>
                  <a:pt x="19" y="16"/>
                </a:cubicBezTo>
                <a:cubicBezTo>
                  <a:pt x="19" y="15"/>
                  <a:pt x="19" y="15"/>
                  <a:pt x="18" y="14"/>
                </a:cubicBezTo>
                <a:cubicBezTo>
                  <a:pt x="18" y="13"/>
                  <a:pt x="17" y="13"/>
                  <a:pt x="16" y="13"/>
                </a:cubicBezTo>
                <a:cubicBezTo>
                  <a:pt x="15" y="13"/>
                  <a:pt x="15" y="13"/>
                  <a:pt x="14" y="14"/>
                </a:cubicBezTo>
                <a:cubicBezTo>
                  <a:pt x="14" y="15"/>
                  <a:pt x="13" y="15"/>
                  <a:pt x="13" y="16"/>
                </a:cubicBezTo>
                <a:cubicBezTo>
                  <a:pt x="13" y="17"/>
                  <a:pt x="14" y="18"/>
                  <a:pt x="14" y="18"/>
                </a:cubicBezTo>
                <a:cubicBezTo>
                  <a:pt x="15" y="19"/>
                  <a:pt x="15" y="19"/>
                  <a:pt x="16" y="19"/>
                </a:cubicBezTo>
                <a:close/>
              </a:path>
            </a:pathLst>
          </a:custGeom>
          <a:solidFill>
            <a:srgbClr val="28727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8" name="Freeform 779">
            <a:extLst>
              <a:ext uri="{FF2B5EF4-FFF2-40B4-BE49-F238E27FC236}">
                <a16:creationId xmlns:a16="http://schemas.microsoft.com/office/drawing/2014/main" id="{86FCEAC5-F755-4077-9DFF-B59399982EF2}"/>
              </a:ext>
            </a:extLst>
          </p:cNvPr>
          <p:cNvSpPr>
            <a:spLocks noChangeAspect="1" noEditPoints="1"/>
          </p:cNvSpPr>
          <p:nvPr/>
        </p:nvSpPr>
        <p:spPr bwMode="auto">
          <a:xfrm>
            <a:off x="4282410" y="814837"/>
            <a:ext cx="455831" cy="457140"/>
          </a:xfrm>
          <a:custGeom>
            <a:avLst/>
            <a:gdLst>
              <a:gd name="T0" fmla="*/ 76 w 162"/>
              <a:gd name="T1" fmla="*/ 31 h 161"/>
              <a:gd name="T2" fmla="*/ 77 w 162"/>
              <a:gd name="T3" fmla="*/ 132 h 161"/>
              <a:gd name="T4" fmla="*/ 29 w 162"/>
              <a:gd name="T5" fmla="*/ 84 h 161"/>
              <a:gd name="T6" fmla="*/ 66 w 162"/>
              <a:gd name="T7" fmla="*/ 33 h 161"/>
              <a:gd name="T8" fmla="*/ 66 w 162"/>
              <a:gd name="T9" fmla="*/ 33 h 161"/>
              <a:gd name="T10" fmla="*/ 29 w 162"/>
              <a:gd name="T11" fmla="*/ 74 h 161"/>
              <a:gd name="T12" fmla="*/ 84 w 162"/>
              <a:gd name="T13" fmla="*/ 28 h 161"/>
              <a:gd name="T14" fmla="*/ 98 w 162"/>
              <a:gd name="T15" fmla="*/ 28 h 161"/>
              <a:gd name="T16" fmla="*/ 41 w 162"/>
              <a:gd name="T17" fmla="*/ 117 h 161"/>
              <a:gd name="T18" fmla="*/ 46 w 162"/>
              <a:gd name="T19" fmla="*/ 38 h 161"/>
              <a:gd name="T20" fmla="*/ 46 w 162"/>
              <a:gd name="T21" fmla="*/ 38 h 161"/>
              <a:gd name="T22" fmla="*/ 104 w 162"/>
              <a:gd name="T23" fmla="*/ 33 h 161"/>
              <a:gd name="T24" fmla="*/ 31 w 162"/>
              <a:gd name="T25" fmla="*/ 95 h 161"/>
              <a:gd name="T26" fmla="*/ 56 w 162"/>
              <a:gd name="T27" fmla="*/ 37 h 161"/>
              <a:gd name="T28" fmla="*/ 59 w 162"/>
              <a:gd name="T29" fmla="*/ 130 h 161"/>
              <a:gd name="T30" fmla="*/ 53 w 162"/>
              <a:gd name="T31" fmla="*/ 120 h 161"/>
              <a:gd name="T32" fmla="*/ 53 w 162"/>
              <a:gd name="T33" fmla="*/ 120 h 161"/>
              <a:gd name="T34" fmla="*/ 67 w 162"/>
              <a:gd name="T35" fmla="*/ 130 h 161"/>
              <a:gd name="T36" fmla="*/ 38 w 162"/>
              <a:gd name="T37" fmla="*/ 46 h 161"/>
              <a:gd name="T38" fmla="*/ 116 w 162"/>
              <a:gd name="T39" fmla="*/ 114 h 161"/>
              <a:gd name="T40" fmla="*/ 116 w 162"/>
              <a:gd name="T41" fmla="*/ 114 h 161"/>
              <a:gd name="T42" fmla="*/ 125 w 162"/>
              <a:gd name="T43" fmla="*/ 47 h 161"/>
              <a:gd name="T44" fmla="*/ 129 w 162"/>
              <a:gd name="T45" fmla="*/ 60 h 161"/>
              <a:gd name="T46" fmla="*/ 33 w 162"/>
              <a:gd name="T47" fmla="*/ 59 h 161"/>
              <a:gd name="T48" fmla="*/ 113 w 162"/>
              <a:gd name="T49" fmla="*/ 43 h 161"/>
              <a:gd name="T50" fmla="*/ 28 w 162"/>
              <a:gd name="T51" fmla="*/ 66 h 161"/>
              <a:gd name="T52" fmla="*/ 28 w 162"/>
              <a:gd name="T53" fmla="*/ 66 h 161"/>
              <a:gd name="T54" fmla="*/ 113 w 162"/>
              <a:gd name="T55" fmla="*/ 121 h 161"/>
              <a:gd name="T56" fmla="*/ 127 w 162"/>
              <a:gd name="T57" fmla="*/ 97 h 161"/>
              <a:gd name="T58" fmla="*/ 129 w 162"/>
              <a:gd name="T59" fmla="*/ 88 h 161"/>
              <a:gd name="T60" fmla="*/ 38 w 162"/>
              <a:gd name="T61" fmla="*/ 109 h 161"/>
              <a:gd name="T62" fmla="*/ 126 w 162"/>
              <a:gd name="T63" fmla="*/ 105 h 161"/>
              <a:gd name="T64" fmla="*/ 126 w 162"/>
              <a:gd name="T65" fmla="*/ 105 h 161"/>
              <a:gd name="T66" fmla="*/ 94 w 162"/>
              <a:gd name="T67" fmla="*/ 130 h 161"/>
              <a:gd name="T68" fmla="*/ 98 w 162"/>
              <a:gd name="T69" fmla="*/ 129 h 161"/>
              <a:gd name="T70" fmla="*/ 104 w 162"/>
              <a:gd name="T71" fmla="*/ 127 h 161"/>
              <a:gd name="T72" fmla="*/ 132 w 162"/>
              <a:gd name="T73" fmla="*/ 70 h 161"/>
              <a:gd name="T74" fmla="*/ 133 w 162"/>
              <a:gd name="T75" fmla="*/ 81 h 161"/>
              <a:gd name="T76" fmla="*/ 24 w 162"/>
              <a:gd name="T77" fmla="*/ 24 h 161"/>
              <a:gd name="T78" fmla="*/ 11 w 162"/>
              <a:gd name="T79" fmla="*/ 105 h 161"/>
              <a:gd name="T80" fmla="*/ 124 w 162"/>
              <a:gd name="T81" fmla="*/ 28 h 161"/>
              <a:gd name="T82" fmla="*/ 143 w 162"/>
              <a:gd name="T83" fmla="*/ 30 h 161"/>
              <a:gd name="T84" fmla="*/ 137 w 162"/>
              <a:gd name="T85" fmla="*/ 23 h 161"/>
              <a:gd name="T86" fmla="*/ 41 w 162"/>
              <a:gd name="T87" fmla="*/ 129 h 161"/>
              <a:gd name="T88" fmla="*/ 22 w 162"/>
              <a:gd name="T89" fmla="*/ 149 h 161"/>
              <a:gd name="T90" fmla="*/ 81 w 162"/>
              <a:gd name="T91" fmla="*/ 160 h 161"/>
              <a:gd name="T92" fmla="*/ 151 w 162"/>
              <a:gd name="T93" fmla="*/ 55 h 161"/>
              <a:gd name="T94" fmla="*/ 58 w 162"/>
              <a:gd name="T95" fmla="*/ 62 h 161"/>
              <a:gd name="T96" fmla="*/ 88 w 162"/>
              <a:gd name="T97" fmla="*/ 103 h 161"/>
              <a:gd name="T98" fmla="*/ 110 w 162"/>
              <a:gd name="T99" fmla="*/ 79 h 161"/>
              <a:gd name="T100" fmla="*/ 74 w 162"/>
              <a:gd name="T101" fmla="*/ 69 h 161"/>
              <a:gd name="T102" fmla="*/ 83 w 162"/>
              <a:gd name="T103"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161">
                <a:moveTo>
                  <a:pt x="77" y="31"/>
                </a:moveTo>
                <a:cubicBezTo>
                  <a:pt x="78" y="31"/>
                  <a:pt x="79" y="30"/>
                  <a:pt x="79" y="28"/>
                </a:cubicBezTo>
                <a:cubicBezTo>
                  <a:pt x="79" y="26"/>
                  <a:pt x="78" y="25"/>
                  <a:pt x="76" y="25"/>
                </a:cubicBezTo>
                <a:cubicBezTo>
                  <a:pt x="74" y="26"/>
                  <a:pt x="73" y="27"/>
                  <a:pt x="73" y="29"/>
                </a:cubicBezTo>
                <a:cubicBezTo>
                  <a:pt x="74" y="30"/>
                  <a:pt x="75" y="31"/>
                  <a:pt x="76" y="31"/>
                </a:cubicBezTo>
                <a:cubicBezTo>
                  <a:pt x="76" y="31"/>
                  <a:pt x="77" y="31"/>
                  <a:pt x="77" y="31"/>
                </a:cubicBezTo>
                <a:close/>
                <a:moveTo>
                  <a:pt x="80" y="135"/>
                </a:moveTo>
                <a:cubicBezTo>
                  <a:pt x="82" y="135"/>
                  <a:pt x="83" y="133"/>
                  <a:pt x="83" y="132"/>
                </a:cubicBezTo>
                <a:cubicBezTo>
                  <a:pt x="83" y="130"/>
                  <a:pt x="82" y="129"/>
                  <a:pt x="80" y="129"/>
                </a:cubicBezTo>
                <a:cubicBezTo>
                  <a:pt x="79" y="129"/>
                  <a:pt x="77" y="130"/>
                  <a:pt x="77" y="132"/>
                </a:cubicBezTo>
                <a:cubicBezTo>
                  <a:pt x="77" y="133"/>
                  <a:pt x="79" y="135"/>
                  <a:pt x="80" y="135"/>
                </a:cubicBezTo>
                <a:cubicBezTo>
                  <a:pt x="80" y="135"/>
                  <a:pt x="80" y="135"/>
                  <a:pt x="80" y="135"/>
                </a:cubicBezTo>
                <a:cubicBezTo>
                  <a:pt x="80" y="135"/>
                  <a:pt x="80" y="135"/>
                  <a:pt x="80" y="135"/>
                </a:cubicBezTo>
                <a:close/>
                <a:moveTo>
                  <a:pt x="33" y="87"/>
                </a:moveTo>
                <a:cubicBezTo>
                  <a:pt x="32" y="85"/>
                  <a:pt x="31" y="84"/>
                  <a:pt x="29" y="84"/>
                </a:cubicBezTo>
                <a:cubicBezTo>
                  <a:pt x="28" y="84"/>
                  <a:pt x="26" y="86"/>
                  <a:pt x="27" y="88"/>
                </a:cubicBezTo>
                <a:cubicBezTo>
                  <a:pt x="27" y="89"/>
                  <a:pt x="28" y="90"/>
                  <a:pt x="30" y="90"/>
                </a:cubicBezTo>
                <a:cubicBezTo>
                  <a:pt x="30" y="90"/>
                  <a:pt x="30" y="90"/>
                  <a:pt x="30" y="90"/>
                </a:cubicBezTo>
                <a:cubicBezTo>
                  <a:pt x="32" y="90"/>
                  <a:pt x="33" y="88"/>
                  <a:pt x="33" y="87"/>
                </a:cubicBezTo>
                <a:close/>
                <a:moveTo>
                  <a:pt x="66" y="33"/>
                </a:moveTo>
                <a:cubicBezTo>
                  <a:pt x="66" y="33"/>
                  <a:pt x="67" y="33"/>
                  <a:pt x="67" y="33"/>
                </a:cubicBezTo>
                <a:cubicBezTo>
                  <a:pt x="68" y="33"/>
                  <a:pt x="69" y="31"/>
                  <a:pt x="69" y="29"/>
                </a:cubicBezTo>
                <a:cubicBezTo>
                  <a:pt x="68" y="28"/>
                  <a:pt x="67" y="27"/>
                  <a:pt x="65" y="27"/>
                </a:cubicBezTo>
                <a:cubicBezTo>
                  <a:pt x="64" y="28"/>
                  <a:pt x="63" y="30"/>
                  <a:pt x="63" y="31"/>
                </a:cubicBezTo>
                <a:cubicBezTo>
                  <a:pt x="64" y="32"/>
                  <a:pt x="65" y="33"/>
                  <a:pt x="66" y="33"/>
                </a:cubicBezTo>
                <a:close/>
                <a:moveTo>
                  <a:pt x="26" y="77"/>
                </a:moveTo>
                <a:cubicBezTo>
                  <a:pt x="26" y="78"/>
                  <a:pt x="27" y="80"/>
                  <a:pt x="29" y="80"/>
                </a:cubicBezTo>
                <a:cubicBezTo>
                  <a:pt x="29" y="80"/>
                  <a:pt x="29" y="80"/>
                  <a:pt x="29" y="80"/>
                </a:cubicBezTo>
                <a:cubicBezTo>
                  <a:pt x="31" y="80"/>
                  <a:pt x="32" y="78"/>
                  <a:pt x="32" y="77"/>
                </a:cubicBezTo>
                <a:cubicBezTo>
                  <a:pt x="32" y="75"/>
                  <a:pt x="31" y="74"/>
                  <a:pt x="29" y="74"/>
                </a:cubicBezTo>
                <a:cubicBezTo>
                  <a:pt x="28" y="74"/>
                  <a:pt x="26" y="75"/>
                  <a:pt x="26" y="77"/>
                </a:cubicBezTo>
                <a:close/>
                <a:moveTo>
                  <a:pt x="87" y="31"/>
                </a:moveTo>
                <a:cubicBezTo>
                  <a:pt x="88" y="31"/>
                  <a:pt x="90" y="30"/>
                  <a:pt x="90" y="29"/>
                </a:cubicBezTo>
                <a:cubicBezTo>
                  <a:pt x="90" y="27"/>
                  <a:pt x="89" y="26"/>
                  <a:pt x="87" y="26"/>
                </a:cubicBezTo>
                <a:cubicBezTo>
                  <a:pt x="86" y="25"/>
                  <a:pt x="84" y="27"/>
                  <a:pt x="84" y="28"/>
                </a:cubicBezTo>
                <a:cubicBezTo>
                  <a:pt x="84" y="30"/>
                  <a:pt x="85" y="31"/>
                  <a:pt x="87" y="31"/>
                </a:cubicBezTo>
                <a:cubicBezTo>
                  <a:pt x="87" y="31"/>
                  <a:pt x="87" y="31"/>
                  <a:pt x="87" y="31"/>
                </a:cubicBezTo>
                <a:close/>
                <a:moveTo>
                  <a:pt x="97" y="34"/>
                </a:moveTo>
                <a:cubicBezTo>
                  <a:pt x="98" y="34"/>
                  <a:pt x="100" y="33"/>
                  <a:pt x="100" y="32"/>
                </a:cubicBezTo>
                <a:cubicBezTo>
                  <a:pt x="100" y="30"/>
                  <a:pt x="100" y="28"/>
                  <a:pt x="98" y="28"/>
                </a:cubicBezTo>
                <a:cubicBezTo>
                  <a:pt x="96" y="27"/>
                  <a:pt x="95" y="28"/>
                  <a:pt x="94" y="30"/>
                </a:cubicBezTo>
                <a:cubicBezTo>
                  <a:pt x="94" y="31"/>
                  <a:pt x="95" y="33"/>
                  <a:pt x="96" y="34"/>
                </a:cubicBezTo>
                <a:cubicBezTo>
                  <a:pt x="96" y="34"/>
                  <a:pt x="97" y="34"/>
                  <a:pt x="97" y="34"/>
                </a:cubicBezTo>
                <a:close/>
                <a:moveTo>
                  <a:pt x="41" y="113"/>
                </a:moveTo>
                <a:cubicBezTo>
                  <a:pt x="40" y="114"/>
                  <a:pt x="40" y="116"/>
                  <a:pt x="41" y="117"/>
                </a:cubicBezTo>
                <a:cubicBezTo>
                  <a:pt x="41" y="118"/>
                  <a:pt x="42" y="118"/>
                  <a:pt x="43" y="118"/>
                </a:cubicBezTo>
                <a:cubicBezTo>
                  <a:pt x="44" y="118"/>
                  <a:pt x="44" y="118"/>
                  <a:pt x="45" y="117"/>
                </a:cubicBezTo>
                <a:cubicBezTo>
                  <a:pt x="46" y="116"/>
                  <a:pt x="46" y="114"/>
                  <a:pt x="45" y="113"/>
                </a:cubicBezTo>
                <a:cubicBezTo>
                  <a:pt x="44" y="112"/>
                  <a:pt x="42" y="112"/>
                  <a:pt x="41" y="113"/>
                </a:cubicBezTo>
                <a:close/>
                <a:moveTo>
                  <a:pt x="46" y="38"/>
                </a:moveTo>
                <a:cubicBezTo>
                  <a:pt x="45" y="39"/>
                  <a:pt x="44" y="41"/>
                  <a:pt x="45" y="42"/>
                </a:cubicBezTo>
                <a:cubicBezTo>
                  <a:pt x="46" y="43"/>
                  <a:pt x="47" y="43"/>
                  <a:pt x="48" y="43"/>
                </a:cubicBezTo>
                <a:cubicBezTo>
                  <a:pt x="48" y="43"/>
                  <a:pt x="49" y="43"/>
                  <a:pt x="50" y="43"/>
                </a:cubicBezTo>
                <a:cubicBezTo>
                  <a:pt x="51" y="41"/>
                  <a:pt x="51" y="40"/>
                  <a:pt x="50" y="38"/>
                </a:cubicBezTo>
                <a:cubicBezTo>
                  <a:pt x="49" y="37"/>
                  <a:pt x="47" y="37"/>
                  <a:pt x="46" y="38"/>
                </a:cubicBezTo>
                <a:close/>
                <a:moveTo>
                  <a:pt x="105" y="38"/>
                </a:moveTo>
                <a:cubicBezTo>
                  <a:pt x="106" y="38"/>
                  <a:pt x="106" y="38"/>
                  <a:pt x="107" y="38"/>
                </a:cubicBezTo>
                <a:cubicBezTo>
                  <a:pt x="108" y="38"/>
                  <a:pt x="109" y="37"/>
                  <a:pt x="109" y="36"/>
                </a:cubicBezTo>
                <a:cubicBezTo>
                  <a:pt x="110" y="35"/>
                  <a:pt x="110" y="33"/>
                  <a:pt x="108" y="32"/>
                </a:cubicBezTo>
                <a:cubicBezTo>
                  <a:pt x="107" y="32"/>
                  <a:pt x="105" y="32"/>
                  <a:pt x="104" y="33"/>
                </a:cubicBezTo>
                <a:cubicBezTo>
                  <a:pt x="103" y="35"/>
                  <a:pt x="104" y="37"/>
                  <a:pt x="105" y="38"/>
                </a:cubicBezTo>
                <a:close/>
                <a:moveTo>
                  <a:pt x="32" y="100"/>
                </a:moveTo>
                <a:cubicBezTo>
                  <a:pt x="33" y="100"/>
                  <a:pt x="33" y="100"/>
                  <a:pt x="33" y="100"/>
                </a:cubicBezTo>
                <a:cubicBezTo>
                  <a:pt x="35" y="100"/>
                  <a:pt x="36" y="98"/>
                  <a:pt x="35" y="96"/>
                </a:cubicBezTo>
                <a:cubicBezTo>
                  <a:pt x="34" y="95"/>
                  <a:pt x="33" y="94"/>
                  <a:pt x="31" y="95"/>
                </a:cubicBezTo>
                <a:cubicBezTo>
                  <a:pt x="30" y="95"/>
                  <a:pt x="29" y="97"/>
                  <a:pt x="29" y="98"/>
                </a:cubicBezTo>
                <a:cubicBezTo>
                  <a:pt x="30" y="100"/>
                  <a:pt x="31" y="100"/>
                  <a:pt x="32" y="100"/>
                </a:cubicBezTo>
                <a:close/>
                <a:moveTo>
                  <a:pt x="55" y="32"/>
                </a:moveTo>
                <a:cubicBezTo>
                  <a:pt x="54" y="33"/>
                  <a:pt x="53" y="34"/>
                  <a:pt x="54" y="36"/>
                </a:cubicBezTo>
                <a:cubicBezTo>
                  <a:pt x="54" y="37"/>
                  <a:pt x="55" y="37"/>
                  <a:pt x="56" y="37"/>
                </a:cubicBezTo>
                <a:cubicBezTo>
                  <a:pt x="57" y="37"/>
                  <a:pt x="57" y="37"/>
                  <a:pt x="58" y="37"/>
                </a:cubicBezTo>
                <a:cubicBezTo>
                  <a:pt x="59" y="36"/>
                  <a:pt x="60" y="34"/>
                  <a:pt x="59" y="33"/>
                </a:cubicBezTo>
                <a:cubicBezTo>
                  <a:pt x="58" y="32"/>
                  <a:pt x="56" y="31"/>
                  <a:pt x="55" y="32"/>
                </a:cubicBezTo>
                <a:close/>
                <a:moveTo>
                  <a:pt x="57" y="126"/>
                </a:moveTo>
                <a:cubicBezTo>
                  <a:pt x="57" y="128"/>
                  <a:pt x="57" y="129"/>
                  <a:pt x="59" y="130"/>
                </a:cubicBezTo>
                <a:cubicBezTo>
                  <a:pt x="59" y="130"/>
                  <a:pt x="60" y="130"/>
                  <a:pt x="60" y="130"/>
                </a:cubicBezTo>
                <a:cubicBezTo>
                  <a:pt x="61" y="130"/>
                  <a:pt x="62" y="130"/>
                  <a:pt x="63" y="129"/>
                </a:cubicBezTo>
                <a:cubicBezTo>
                  <a:pt x="63" y="127"/>
                  <a:pt x="63" y="125"/>
                  <a:pt x="61" y="125"/>
                </a:cubicBezTo>
                <a:cubicBezTo>
                  <a:pt x="60" y="124"/>
                  <a:pt x="58" y="125"/>
                  <a:pt x="57" y="126"/>
                </a:cubicBezTo>
                <a:close/>
                <a:moveTo>
                  <a:pt x="53" y="120"/>
                </a:moveTo>
                <a:cubicBezTo>
                  <a:pt x="51" y="119"/>
                  <a:pt x="49" y="119"/>
                  <a:pt x="48" y="120"/>
                </a:cubicBezTo>
                <a:cubicBezTo>
                  <a:pt x="48" y="122"/>
                  <a:pt x="48" y="124"/>
                  <a:pt x="49" y="124"/>
                </a:cubicBezTo>
                <a:cubicBezTo>
                  <a:pt x="50" y="125"/>
                  <a:pt x="50" y="125"/>
                  <a:pt x="51" y="125"/>
                </a:cubicBezTo>
                <a:cubicBezTo>
                  <a:pt x="52" y="125"/>
                  <a:pt x="53" y="125"/>
                  <a:pt x="53" y="124"/>
                </a:cubicBezTo>
                <a:cubicBezTo>
                  <a:pt x="54" y="122"/>
                  <a:pt x="54" y="121"/>
                  <a:pt x="53" y="120"/>
                </a:cubicBezTo>
                <a:close/>
                <a:moveTo>
                  <a:pt x="70" y="134"/>
                </a:moveTo>
                <a:cubicBezTo>
                  <a:pt x="71" y="134"/>
                  <a:pt x="72" y="133"/>
                  <a:pt x="73" y="131"/>
                </a:cubicBezTo>
                <a:cubicBezTo>
                  <a:pt x="73" y="130"/>
                  <a:pt x="72" y="128"/>
                  <a:pt x="71" y="128"/>
                </a:cubicBezTo>
                <a:cubicBezTo>
                  <a:pt x="71" y="128"/>
                  <a:pt x="71" y="128"/>
                  <a:pt x="71" y="128"/>
                </a:cubicBezTo>
                <a:cubicBezTo>
                  <a:pt x="69" y="127"/>
                  <a:pt x="67" y="128"/>
                  <a:pt x="67" y="130"/>
                </a:cubicBezTo>
                <a:cubicBezTo>
                  <a:pt x="67" y="132"/>
                  <a:pt x="68" y="133"/>
                  <a:pt x="69" y="133"/>
                </a:cubicBezTo>
                <a:cubicBezTo>
                  <a:pt x="69" y="133"/>
                  <a:pt x="69" y="133"/>
                  <a:pt x="69" y="133"/>
                </a:cubicBezTo>
                <a:cubicBezTo>
                  <a:pt x="69" y="133"/>
                  <a:pt x="70" y="134"/>
                  <a:pt x="70" y="134"/>
                </a:cubicBezTo>
                <a:close/>
                <a:moveTo>
                  <a:pt x="42" y="45"/>
                </a:moveTo>
                <a:cubicBezTo>
                  <a:pt x="41" y="44"/>
                  <a:pt x="39" y="45"/>
                  <a:pt x="38" y="46"/>
                </a:cubicBezTo>
                <a:cubicBezTo>
                  <a:pt x="37" y="47"/>
                  <a:pt x="37" y="49"/>
                  <a:pt x="39" y="50"/>
                </a:cubicBezTo>
                <a:cubicBezTo>
                  <a:pt x="39" y="50"/>
                  <a:pt x="40" y="51"/>
                  <a:pt x="40" y="51"/>
                </a:cubicBezTo>
                <a:cubicBezTo>
                  <a:pt x="41" y="51"/>
                  <a:pt x="42" y="50"/>
                  <a:pt x="43" y="50"/>
                </a:cubicBezTo>
                <a:cubicBezTo>
                  <a:pt x="44" y="48"/>
                  <a:pt x="44" y="46"/>
                  <a:pt x="42" y="45"/>
                </a:cubicBezTo>
                <a:close/>
                <a:moveTo>
                  <a:pt x="116" y="114"/>
                </a:moveTo>
                <a:cubicBezTo>
                  <a:pt x="115" y="115"/>
                  <a:pt x="115" y="117"/>
                  <a:pt x="116" y="118"/>
                </a:cubicBezTo>
                <a:cubicBezTo>
                  <a:pt x="117" y="119"/>
                  <a:pt x="117" y="119"/>
                  <a:pt x="118" y="119"/>
                </a:cubicBezTo>
                <a:cubicBezTo>
                  <a:pt x="119" y="119"/>
                  <a:pt x="120" y="119"/>
                  <a:pt x="120" y="118"/>
                </a:cubicBezTo>
                <a:cubicBezTo>
                  <a:pt x="121" y="117"/>
                  <a:pt x="121" y="115"/>
                  <a:pt x="120" y="114"/>
                </a:cubicBezTo>
                <a:cubicBezTo>
                  <a:pt x="119" y="113"/>
                  <a:pt x="117" y="113"/>
                  <a:pt x="116" y="114"/>
                </a:cubicBezTo>
                <a:close/>
                <a:moveTo>
                  <a:pt x="121" y="46"/>
                </a:moveTo>
                <a:cubicBezTo>
                  <a:pt x="119" y="47"/>
                  <a:pt x="119" y="49"/>
                  <a:pt x="120" y="51"/>
                </a:cubicBezTo>
                <a:cubicBezTo>
                  <a:pt x="121" y="51"/>
                  <a:pt x="121" y="52"/>
                  <a:pt x="122" y="52"/>
                </a:cubicBezTo>
                <a:cubicBezTo>
                  <a:pt x="123" y="52"/>
                  <a:pt x="124" y="52"/>
                  <a:pt x="124" y="51"/>
                </a:cubicBezTo>
                <a:cubicBezTo>
                  <a:pt x="125" y="50"/>
                  <a:pt x="126" y="48"/>
                  <a:pt x="125" y="47"/>
                </a:cubicBezTo>
                <a:cubicBezTo>
                  <a:pt x="124" y="46"/>
                  <a:pt x="122" y="45"/>
                  <a:pt x="121" y="46"/>
                </a:cubicBezTo>
                <a:close/>
                <a:moveTo>
                  <a:pt x="126" y="55"/>
                </a:moveTo>
                <a:cubicBezTo>
                  <a:pt x="125" y="56"/>
                  <a:pt x="124" y="57"/>
                  <a:pt x="125" y="59"/>
                </a:cubicBezTo>
                <a:cubicBezTo>
                  <a:pt x="126" y="60"/>
                  <a:pt x="127" y="61"/>
                  <a:pt x="128" y="61"/>
                </a:cubicBezTo>
                <a:cubicBezTo>
                  <a:pt x="128" y="61"/>
                  <a:pt x="129" y="61"/>
                  <a:pt x="129" y="60"/>
                </a:cubicBezTo>
                <a:cubicBezTo>
                  <a:pt x="131" y="60"/>
                  <a:pt x="131" y="58"/>
                  <a:pt x="130" y="56"/>
                </a:cubicBezTo>
                <a:cubicBezTo>
                  <a:pt x="130" y="55"/>
                  <a:pt x="128" y="54"/>
                  <a:pt x="126" y="55"/>
                </a:cubicBezTo>
                <a:close/>
                <a:moveTo>
                  <a:pt x="36" y="54"/>
                </a:moveTo>
                <a:cubicBezTo>
                  <a:pt x="35" y="53"/>
                  <a:pt x="33" y="54"/>
                  <a:pt x="32" y="55"/>
                </a:cubicBezTo>
                <a:cubicBezTo>
                  <a:pt x="31" y="57"/>
                  <a:pt x="32" y="58"/>
                  <a:pt x="33" y="59"/>
                </a:cubicBezTo>
                <a:cubicBezTo>
                  <a:pt x="34" y="59"/>
                  <a:pt x="34" y="60"/>
                  <a:pt x="35" y="60"/>
                </a:cubicBezTo>
                <a:cubicBezTo>
                  <a:pt x="36" y="60"/>
                  <a:pt x="37" y="59"/>
                  <a:pt x="37" y="58"/>
                </a:cubicBezTo>
                <a:cubicBezTo>
                  <a:pt x="38" y="56"/>
                  <a:pt x="38" y="55"/>
                  <a:pt x="36" y="54"/>
                </a:cubicBezTo>
                <a:close/>
                <a:moveTo>
                  <a:pt x="113" y="39"/>
                </a:moveTo>
                <a:cubicBezTo>
                  <a:pt x="112" y="40"/>
                  <a:pt x="112" y="42"/>
                  <a:pt x="113" y="43"/>
                </a:cubicBezTo>
                <a:cubicBezTo>
                  <a:pt x="114" y="44"/>
                  <a:pt x="115" y="44"/>
                  <a:pt x="115" y="44"/>
                </a:cubicBezTo>
                <a:cubicBezTo>
                  <a:pt x="116" y="44"/>
                  <a:pt x="117" y="44"/>
                  <a:pt x="117" y="43"/>
                </a:cubicBezTo>
                <a:cubicBezTo>
                  <a:pt x="119" y="42"/>
                  <a:pt x="118" y="40"/>
                  <a:pt x="117" y="39"/>
                </a:cubicBezTo>
                <a:cubicBezTo>
                  <a:pt x="116" y="38"/>
                  <a:pt x="114" y="38"/>
                  <a:pt x="113" y="39"/>
                </a:cubicBezTo>
                <a:close/>
                <a:moveTo>
                  <a:pt x="28" y="66"/>
                </a:moveTo>
                <a:cubicBezTo>
                  <a:pt x="28" y="67"/>
                  <a:pt x="29" y="69"/>
                  <a:pt x="30" y="69"/>
                </a:cubicBezTo>
                <a:cubicBezTo>
                  <a:pt x="31" y="69"/>
                  <a:pt x="31" y="69"/>
                  <a:pt x="31" y="69"/>
                </a:cubicBezTo>
                <a:cubicBezTo>
                  <a:pt x="32" y="69"/>
                  <a:pt x="34" y="68"/>
                  <a:pt x="34" y="67"/>
                </a:cubicBezTo>
                <a:cubicBezTo>
                  <a:pt x="34" y="66"/>
                  <a:pt x="33" y="64"/>
                  <a:pt x="32" y="63"/>
                </a:cubicBezTo>
                <a:cubicBezTo>
                  <a:pt x="30" y="63"/>
                  <a:pt x="29" y="64"/>
                  <a:pt x="28" y="66"/>
                </a:cubicBezTo>
                <a:close/>
                <a:moveTo>
                  <a:pt x="108" y="120"/>
                </a:moveTo>
                <a:cubicBezTo>
                  <a:pt x="107" y="121"/>
                  <a:pt x="107" y="123"/>
                  <a:pt x="108" y="124"/>
                </a:cubicBezTo>
                <a:cubicBezTo>
                  <a:pt x="108" y="125"/>
                  <a:pt x="109" y="126"/>
                  <a:pt x="110" y="126"/>
                </a:cubicBezTo>
                <a:cubicBezTo>
                  <a:pt x="111" y="126"/>
                  <a:pt x="111" y="126"/>
                  <a:pt x="112" y="125"/>
                </a:cubicBezTo>
                <a:cubicBezTo>
                  <a:pt x="113" y="124"/>
                  <a:pt x="113" y="123"/>
                  <a:pt x="113" y="121"/>
                </a:cubicBezTo>
                <a:cubicBezTo>
                  <a:pt x="112" y="120"/>
                  <a:pt x="110" y="119"/>
                  <a:pt x="108" y="120"/>
                </a:cubicBezTo>
                <a:close/>
                <a:moveTo>
                  <a:pt x="129" y="101"/>
                </a:moveTo>
                <a:cubicBezTo>
                  <a:pt x="131" y="101"/>
                  <a:pt x="132" y="101"/>
                  <a:pt x="132" y="100"/>
                </a:cubicBezTo>
                <a:cubicBezTo>
                  <a:pt x="133" y="98"/>
                  <a:pt x="132" y="96"/>
                  <a:pt x="130" y="96"/>
                </a:cubicBezTo>
                <a:cubicBezTo>
                  <a:pt x="129" y="95"/>
                  <a:pt x="127" y="96"/>
                  <a:pt x="127" y="97"/>
                </a:cubicBezTo>
                <a:cubicBezTo>
                  <a:pt x="126" y="99"/>
                  <a:pt x="127" y="101"/>
                  <a:pt x="128" y="101"/>
                </a:cubicBezTo>
                <a:cubicBezTo>
                  <a:pt x="129" y="101"/>
                  <a:pt x="129" y="101"/>
                  <a:pt x="129" y="101"/>
                </a:cubicBezTo>
                <a:close/>
                <a:moveTo>
                  <a:pt x="135" y="89"/>
                </a:moveTo>
                <a:cubicBezTo>
                  <a:pt x="135" y="87"/>
                  <a:pt x="134" y="86"/>
                  <a:pt x="133" y="85"/>
                </a:cubicBezTo>
                <a:cubicBezTo>
                  <a:pt x="131" y="85"/>
                  <a:pt x="129" y="86"/>
                  <a:pt x="129" y="88"/>
                </a:cubicBezTo>
                <a:cubicBezTo>
                  <a:pt x="129" y="90"/>
                  <a:pt x="130" y="91"/>
                  <a:pt x="132" y="91"/>
                </a:cubicBezTo>
                <a:cubicBezTo>
                  <a:pt x="132" y="91"/>
                  <a:pt x="132" y="91"/>
                  <a:pt x="132" y="91"/>
                </a:cubicBezTo>
                <a:cubicBezTo>
                  <a:pt x="134" y="91"/>
                  <a:pt x="135" y="90"/>
                  <a:pt x="135" y="89"/>
                </a:cubicBezTo>
                <a:close/>
                <a:moveTo>
                  <a:pt x="37" y="110"/>
                </a:moveTo>
                <a:cubicBezTo>
                  <a:pt x="37" y="110"/>
                  <a:pt x="38" y="110"/>
                  <a:pt x="38" y="109"/>
                </a:cubicBezTo>
                <a:cubicBezTo>
                  <a:pt x="40" y="109"/>
                  <a:pt x="40" y="107"/>
                  <a:pt x="39" y="105"/>
                </a:cubicBezTo>
                <a:cubicBezTo>
                  <a:pt x="38" y="104"/>
                  <a:pt x="37" y="103"/>
                  <a:pt x="35" y="104"/>
                </a:cubicBezTo>
                <a:cubicBezTo>
                  <a:pt x="34" y="105"/>
                  <a:pt x="33" y="107"/>
                  <a:pt x="34" y="108"/>
                </a:cubicBezTo>
                <a:cubicBezTo>
                  <a:pt x="35" y="109"/>
                  <a:pt x="36" y="110"/>
                  <a:pt x="37" y="110"/>
                </a:cubicBezTo>
                <a:close/>
                <a:moveTo>
                  <a:pt x="126" y="105"/>
                </a:moveTo>
                <a:cubicBezTo>
                  <a:pt x="125" y="104"/>
                  <a:pt x="123" y="105"/>
                  <a:pt x="122" y="106"/>
                </a:cubicBezTo>
                <a:cubicBezTo>
                  <a:pt x="121" y="108"/>
                  <a:pt x="122" y="109"/>
                  <a:pt x="123" y="110"/>
                </a:cubicBezTo>
                <a:cubicBezTo>
                  <a:pt x="124" y="111"/>
                  <a:pt x="124" y="111"/>
                  <a:pt x="125" y="111"/>
                </a:cubicBezTo>
                <a:cubicBezTo>
                  <a:pt x="126" y="111"/>
                  <a:pt x="127" y="110"/>
                  <a:pt x="127" y="109"/>
                </a:cubicBezTo>
                <a:cubicBezTo>
                  <a:pt x="128" y="108"/>
                  <a:pt x="128" y="106"/>
                  <a:pt x="126" y="105"/>
                </a:cubicBezTo>
                <a:close/>
                <a:moveTo>
                  <a:pt x="90" y="128"/>
                </a:moveTo>
                <a:cubicBezTo>
                  <a:pt x="89" y="128"/>
                  <a:pt x="88" y="130"/>
                  <a:pt x="88" y="131"/>
                </a:cubicBezTo>
                <a:cubicBezTo>
                  <a:pt x="88" y="133"/>
                  <a:pt x="89" y="134"/>
                  <a:pt x="91" y="134"/>
                </a:cubicBezTo>
                <a:cubicBezTo>
                  <a:pt x="91" y="134"/>
                  <a:pt x="91" y="134"/>
                  <a:pt x="91" y="134"/>
                </a:cubicBezTo>
                <a:cubicBezTo>
                  <a:pt x="93" y="133"/>
                  <a:pt x="94" y="132"/>
                  <a:pt x="94" y="130"/>
                </a:cubicBezTo>
                <a:cubicBezTo>
                  <a:pt x="93" y="129"/>
                  <a:pt x="92" y="128"/>
                  <a:pt x="90" y="128"/>
                </a:cubicBezTo>
                <a:close/>
                <a:moveTo>
                  <a:pt x="100" y="125"/>
                </a:moveTo>
                <a:cubicBezTo>
                  <a:pt x="100" y="125"/>
                  <a:pt x="100" y="125"/>
                  <a:pt x="100" y="125"/>
                </a:cubicBezTo>
                <a:cubicBezTo>
                  <a:pt x="100" y="125"/>
                  <a:pt x="100" y="125"/>
                  <a:pt x="100" y="125"/>
                </a:cubicBezTo>
                <a:cubicBezTo>
                  <a:pt x="98" y="126"/>
                  <a:pt x="97" y="127"/>
                  <a:pt x="98" y="129"/>
                </a:cubicBezTo>
                <a:cubicBezTo>
                  <a:pt x="99" y="130"/>
                  <a:pt x="100" y="131"/>
                  <a:pt x="101" y="131"/>
                </a:cubicBezTo>
                <a:cubicBezTo>
                  <a:pt x="101" y="131"/>
                  <a:pt x="102" y="131"/>
                  <a:pt x="102" y="131"/>
                </a:cubicBezTo>
                <a:cubicBezTo>
                  <a:pt x="102" y="131"/>
                  <a:pt x="102" y="131"/>
                  <a:pt x="102" y="131"/>
                </a:cubicBezTo>
                <a:cubicBezTo>
                  <a:pt x="102" y="131"/>
                  <a:pt x="102" y="131"/>
                  <a:pt x="102" y="131"/>
                </a:cubicBezTo>
                <a:cubicBezTo>
                  <a:pt x="103" y="130"/>
                  <a:pt x="104" y="128"/>
                  <a:pt x="104" y="127"/>
                </a:cubicBezTo>
                <a:cubicBezTo>
                  <a:pt x="103" y="125"/>
                  <a:pt x="101" y="124"/>
                  <a:pt x="100" y="125"/>
                </a:cubicBezTo>
                <a:close/>
                <a:moveTo>
                  <a:pt x="131" y="65"/>
                </a:moveTo>
                <a:cubicBezTo>
                  <a:pt x="129" y="65"/>
                  <a:pt x="128" y="67"/>
                  <a:pt x="128" y="68"/>
                </a:cubicBezTo>
                <a:cubicBezTo>
                  <a:pt x="129" y="70"/>
                  <a:pt x="130" y="71"/>
                  <a:pt x="131" y="71"/>
                </a:cubicBezTo>
                <a:cubicBezTo>
                  <a:pt x="132" y="71"/>
                  <a:pt x="132" y="71"/>
                  <a:pt x="132" y="70"/>
                </a:cubicBezTo>
                <a:cubicBezTo>
                  <a:pt x="134" y="70"/>
                  <a:pt x="135" y="68"/>
                  <a:pt x="134" y="67"/>
                </a:cubicBezTo>
                <a:cubicBezTo>
                  <a:pt x="134" y="65"/>
                  <a:pt x="132" y="64"/>
                  <a:pt x="131" y="65"/>
                </a:cubicBezTo>
                <a:close/>
                <a:moveTo>
                  <a:pt x="133" y="75"/>
                </a:moveTo>
                <a:cubicBezTo>
                  <a:pt x="131" y="75"/>
                  <a:pt x="130" y="76"/>
                  <a:pt x="130" y="78"/>
                </a:cubicBezTo>
                <a:cubicBezTo>
                  <a:pt x="130" y="80"/>
                  <a:pt x="131" y="81"/>
                  <a:pt x="133" y="81"/>
                </a:cubicBezTo>
                <a:cubicBezTo>
                  <a:pt x="133" y="81"/>
                  <a:pt x="133" y="81"/>
                  <a:pt x="133" y="81"/>
                </a:cubicBezTo>
                <a:cubicBezTo>
                  <a:pt x="135" y="81"/>
                  <a:pt x="136" y="79"/>
                  <a:pt x="136" y="78"/>
                </a:cubicBezTo>
                <a:cubicBezTo>
                  <a:pt x="136" y="76"/>
                  <a:pt x="134" y="75"/>
                  <a:pt x="133" y="75"/>
                </a:cubicBezTo>
                <a:close/>
                <a:moveTo>
                  <a:pt x="80" y="0"/>
                </a:moveTo>
                <a:cubicBezTo>
                  <a:pt x="59" y="0"/>
                  <a:pt x="39" y="9"/>
                  <a:pt x="24" y="24"/>
                </a:cubicBezTo>
                <a:cubicBezTo>
                  <a:pt x="13" y="35"/>
                  <a:pt x="6" y="49"/>
                  <a:pt x="3" y="64"/>
                </a:cubicBezTo>
                <a:cubicBezTo>
                  <a:pt x="0" y="78"/>
                  <a:pt x="1" y="93"/>
                  <a:pt x="6" y="107"/>
                </a:cubicBezTo>
                <a:cubicBezTo>
                  <a:pt x="6" y="108"/>
                  <a:pt x="7" y="109"/>
                  <a:pt x="8" y="109"/>
                </a:cubicBezTo>
                <a:cubicBezTo>
                  <a:pt x="9" y="109"/>
                  <a:pt x="9" y="109"/>
                  <a:pt x="9" y="109"/>
                </a:cubicBezTo>
                <a:cubicBezTo>
                  <a:pt x="11" y="108"/>
                  <a:pt x="12" y="107"/>
                  <a:pt x="11" y="105"/>
                </a:cubicBezTo>
                <a:cubicBezTo>
                  <a:pt x="2" y="78"/>
                  <a:pt x="8" y="49"/>
                  <a:pt x="28" y="28"/>
                </a:cubicBezTo>
                <a:cubicBezTo>
                  <a:pt x="42" y="14"/>
                  <a:pt x="60" y="6"/>
                  <a:pt x="80" y="6"/>
                </a:cubicBezTo>
                <a:cubicBezTo>
                  <a:pt x="100" y="6"/>
                  <a:pt x="119" y="13"/>
                  <a:pt x="133" y="27"/>
                </a:cubicBezTo>
                <a:cubicBezTo>
                  <a:pt x="133" y="27"/>
                  <a:pt x="133" y="27"/>
                  <a:pt x="133" y="27"/>
                </a:cubicBezTo>
                <a:cubicBezTo>
                  <a:pt x="124" y="28"/>
                  <a:pt x="124" y="28"/>
                  <a:pt x="124" y="28"/>
                </a:cubicBezTo>
                <a:cubicBezTo>
                  <a:pt x="123" y="28"/>
                  <a:pt x="121" y="29"/>
                  <a:pt x="121" y="31"/>
                </a:cubicBezTo>
                <a:cubicBezTo>
                  <a:pt x="121" y="32"/>
                  <a:pt x="123" y="33"/>
                  <a:pt x="124" y="33"/>
                </a:cubicBezTo>
                <a:cubicBezTo>
                  <a:pt x="124" y="33"/>
                  <a:pt x="124" y="33"/>
                  <a:pt x="124" y="33"/>
                </a:cubicBezTo>
                <a:cubicBezTo>
                  <a:pt x="140" y="33"/>
                  <a:pt x="140" y="33"/>
                  <a:pt x="140" y="33"/>
                </a:cubicBezTo>
                <a:cubicBezTo>
                  <a:pt x="142" y="33"/>
                  <a:pt x="143" y="32"/>
                  <a:pt x="143" y="30"/>
                </a:cubicBezTo>
                <a:cubicBezTo>
                  <a:pt x="143" y="14"/>
                  <a:pt x="143" y="14"/>
                  <a:pt x="143" y="14"/>
                </a:cubicBezTo>
                <a:cubicBezTo>
                  <a:pt x="143" y="13"/>
                  <a:pt x="142" y="11"/>
                  <a:pt x="140" y="11"/>
                </a:cubicBezTo>
                <a:cubicBezTo>
                  <a:pt x="139" y="11"/>
                  <a:pt x="137" y="13"/>
                  <a:pt x="137" y="14"/>
                </a:cubicBezTo>
                <a:cubicBezTo>
                  <a:pt x="137" y="23"/>
                  <a:pt x="137" y="23"/>
                  <a:pt x="137" y="23"/>
                </a:cubicBezTo>
                <a:cubicBezTo>
                  <a:pt x="137" y="23"/>
                  <a:pt x="137" y="23"/>
                  <a:pt x="137" y="23"/>
                </a:cubicBezTo>
                <a:cubicBezTo>
                  <a:pt x="122" y="8"/>
                  <a:pt x="101" y="0"/>
                  <a:pt x="80" y="0"/>
                </a:cubicBezTo>
                <a:close/>
                <a:moveTo>
                  <a:pt x="29" y="133"/>
                </a:moveTo>
                <a:cubicBezTo>
                  <a:pt x="29" y="132"/>
                  <a:pt x="29" y="132"/>
                  <a:pt x="29" y="132"/>
                </a:cubicBezTo>
                <a:cubicBezTo>
                  <a:pt x="38" y="132"/>
                  <a:pt x="38" y="132"/>
                  <a:pt x="38" y="132"/>
                </a:cubicBezTo>
                <a:cubicBezTo>
                  <a:pt x="39" y="132"/>
                  <a:pt x="41" y="131"/>
                  <a:pt x="41" y="129"/>
                </a:cubicBezTo>
                <a:cubicBezTo>
                  <a:pt x="41" y="128"/>
                  <a:pt x="39" y="126"/>
                  <a:pt x="38" y="126"/>
                </a:cubicBezTo>
                <a:cubicBezTo>
                  <a:pt x="22" y="127"/>
                  <a:pt x="22" y="127"/>
                  <a:pt x="22" y="127"/>
                </a:cubicBezTo>
                <a:cubicBezTo>
                  <a:pt x="20" y="127"/>
                  <a:pt x="19" y="128"/>
                  <a:pt x="19" y="130"/>
                </a:cubicBezTo>
                <a:cubicBezTo>
                  <a:pt x="19" y="146"/>
                  <a:pt x="19" y="146"/>
                  <a:pt x="19" y="146"/>
                </a:cubicBezTo>
                <a:cubicBezTo>
                  <a:pt x="19" y="147"/>
                  <a:pt x="20" y="149"/>
                  <a:pt x="22" y="149"/>
                </a:cubicBezTo>
                <a:cubicBezTo>
                  <a:pt x="22" y="149"/>
                  <a:pt x="22" y="149"/>
                  <a:pt x="22" y="149"/>
                </a:cubicBezTo>
                <a:cubicBezTo>
                  <a:pt x="23" y="149"/>
                  <a:pt x="25" y="147"/>
                  <a:pt x="25" y="146"/>
                </a:cubicBezTo>
                <a:cubicBezTo>
                  <a:pt x="25" y="137"/>
                  <a:pt x="25" y="137"/>
                  <a:pt x="25" y="137"/>
                </a:cubicBezTo>
                <a:cubicBezTo>
                  <a:pt x="25" y="137"/>
                  <a:pt x="25" y="137"/>
                  <a:pt x="25" y="137"/>
                </a:cubicBezTo>
                <a:cubicBezTo>
                  <a:pt x="41" y="152"/>
                  <a:pt x="61" y="160"/>
                  <a:pt x="81" y="160"/>
                </a:cubicBezTo>
                <a:cubicBezTo>
                  <a:pt x="102" y="160"/>
                  <a:pt x="123" y="152"/>
                  <a:pt x="138" y="136"/>
                </a:cubicBezTo>
                <a:cubicBezTo>
                  <a:pt x="149" y="125"/>
                  <a:pt x="156" y="111"/>
                  <a:pt x="159" y="96"/>
                </a:cubicBezTo>
                <a:cubicBezTo>
                  <a:pt x="162" y="82"/>
                  <a:pt x="161" y="67"/>
                  <a:pt x="156" y="53"/>
                </a:cubicBezTo>
                <a:cubicBezTo>
                  <a:pt x="156" y="51"/>
                  <a:pt x="154" y="51"/>
                  <a:pt x="153" y="51"/>
                </a:cubicBezTo>
                <a:cubicBezTo>
                  <a:pt x="151" y="52"/>
                  <a:pt x="150" y="53"/>
                  <a:pt x="151" y="55"/>
                </a:cubicBezTo>
                <a:cubicBezTo>
                  <a:pt x="160" y="82"/>
                  <a:pt x="154" y="111"/>
                  <a:pt x="134" y="132"/>
                </a:cubicBezTo>
                <a:cubicBezTo>
                  <a:pt x="105" y="161"/>
                  <a:pt x="58" y="161"/>
                  <a:pt x="29" y="133"/>
                </a:cubicBezTo>
                <a:close/>
                <a:moveTo>
                  <a:pt x="58" y="58"/>
                </a:moveTo>
                <a:cubicBezTo>
                  <a:pt x="58" y="58"/>
                  <a:pt x="57" y="59"/>
                  <a:pt x="57" y="60"/>
                </a:cubicBezTo>
                <a:cubicBezTo>
                  <a:pt x="57" y="61"/>
                  <a:pt x="57" y="62"/>
                  <a:pt x="58" y="62"/>
                </a:cubicBezTo>
                <a:cubicBezTo>
                  <a:pt x="79" y="109"/>
                  <a:pt x="79" y="109"/>
                  <a:pt x="79" y="109"/>
                </a:cubicBezTo>
                <a:cubicBezTo>
                  <a:pt x="80" y="111"/>
                  <a:pt x="81" y="112"/>
                  <a:pt x="82" y="112"/>
                </a:cubicBezTo>
                <a:cubicBezTo>
                  <a:pt x="82" y="112"/>
                  <a:pt x="83" y="112"/>
                  <a:pt x="83" y="112"/>
                </a:cubicBezTo>
                <a:cubicBezTo>
                  <a:pt x="84" y="112"/>
                  <a:pt x="85" y="111"/>
                  <a:pt x="86" y="109"/>
                </a:cubicBezTo>
                <a:cubicBezTo>
                  <a:pt x="88" y="103"/>
                  <a:pt x="88" y="103"/>
                  <a:pt x="88" y="103"/>
                </a:cubicBezTo>
                <a:cubicBezTo>
                  <a:pt x="90" y="100"/>
                  <a:pt x="91" y="96"/>
                  <a:pt x="93" y="92"/>
                </a:cubicBezTo>
                <a:cubicBezTo>
                  <a:pt x="97" y="91"/>
                  <a:pt x="101" y="89"/>
                  <a:pt x="105" y="88"/>
                </a:cubicBezTo>
                <a:cubicBezTo>
                  <a:pt x="110" y="86"/>
                  <a:pt x="110" y="86"/>
                  <a:pt x="110" y="86"/>
                </a:cubicBezTo>
                <a:cubicBezTo>
                  <a:pt x="112" y="85"/>
                  <a:pt x="112" y="83"/>
                  <a:pt x="112" y="82"/>
                </a:cubicBezTo>
                <a:cubicBezTo>
                  <a:pt x="112" y="81"/>
                  <a:pt x="112" y="80"/>
                  <a:pt x="110" y="79"/>
                </a:cubicBezTo>
                <a:cubicBezTo>
                  <a:pt x="99" y="74"/>
                  <a:pt x="88" y="68"/>
                  <a:pt x="76" y="63"/>
                </a:cubicBezTo>
                <a:cubicBezTo>
                  <a:pt x="66" y="59"/>
                  <a:pt x="66" y="59"/>
                  <a:pt x="66" y="59"/>
                </a:cubicBezTo>
                <a:cubicBezTo>
                  <a:pt x="65" y="58"/>
                  <a:pt x="64" y="58"/>
                  <a:pt x="62" y="57"/>
                </a:cubicBezTo>
                <a:cubicBezTo>
                  <a:pt x="61" y="56"/>
                  <a:pt x="59" y="57"/>
                  <a:pt x="58" y="58"/>
                </a:cubicBezTo>
                <a:close/>
                <a:moveTo>
                  <a:pt x="74" y="69"/>
                </a:moveTo>
                <a:cubicBezTo>
                  <a:pt x="84" y="73"/>
                  <a:pt x="93" y="78"/>
                  <a:pt x="103" y="82"/>
                </a:cubicBezTo>
                <a:cubicBezTo>
                  <a:pt x="103" y="82"/>
                  <a:pt x="103" y="82"/>
                  <a:pt x="103" y="82"/>
                </a:cubicBezTo>
                <a:cubicBezTo>
                  <a:pt x="98" y="84"/>
                  <a:pt x="94" y="86"/>
                  <a:pt x="89" y="87"/>
                </a:cubicBezTo>
                <a:cubicBezTo>
                  <a:pt x="89" y="88"/>
                  <a:pt x="88" y="88"/>
                  <a:pt x="88" y="89"/>
                </a:cubicBezTo>
                <a:cubicBezTo>
                  <a:pt x="86" y="93"/>
                  <a:pt x="85" y="97"/>
                  <a:pt x="83" y="101"/>
                </a:cubicBezTo>
                <a:cubicBezTo>
                  <a:pt x="82" y="102"/>
                  <a:pt x="82" y="102"/>
                  <a:pt x="82" y="102"/>
                </a:cubicBezTo>
                <a:cubicBezTo>
                  <a:pt x="65" y="65"/>
                  <a:pt x="65" y="65"/>
                  <a:pt x="65" y="65"/>
                </a:cubicBezTo>
                <a:lnTo>
                  <a:pt x="74" y="69"/>
                </a:lnTo>
                <a:close/>
              </a:path>
            </a:pathLst>
          </a:custGeom>
          <a:solidFill>
            <a:srgbClr val="298880"/>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9" name="Freeform 794">
            <a:extLst>
              <a:ext uri="{FF2B5EF4-FFF2-40B4-BE49-F238E27FC236}">
                <a16:creationId xmlns:a16="http://schemas.microsoft.com/office/drawing/2014/main" id="{0C497142-C350-43D7-94C7-4D6A2E633795}"/>
              </a:ext>
            </a:extLst>
          </p:cNvPr>
          <p:cNvSpPr>
            <a:spLocks noChangeAspect="1" noEditPoints="1"/>
          </p:cNvSpPr>
          <p:nvPr/>
        </p:nvSpPr>
        <p:spPr bwMode="auto">
          <a:xfrm>
            <a:off x="6186749" y="5245125"/>
            <a:ext cx="399175" cy="457140"/>
          </a:xfrm>
          <a:custGeom>
            <a:avLst/>
            <a:gdLst>
              <a:gd name="T0" fmla="*/ 51 w 141"/>
              <a:gd name="T1" fmla="*/ 6 h 160"/>
              <a:gd name="T2" fmla="*/ 14 w 141"/>
              <a:gd name="T3" fmla="*/ 72 h 160"/>
              <a:gd name="T4" fmla="*/ 2 w 141"/>
              <a:gd name="T5" fmla="*/ 106 h 160"/>
              <a:gd name="T6" fmla="*/ 14 w 141"/>
              <a:gd name="T7" fmla="*/ 110 h 160"/>
              <a:gd name="T8" fmla="*/ 30 w 141"/>
              <a:gd name="T9" fmla="*/ 145 h 160"/>
              <a:gd name="T10" fmla="*/ 44 w 141"/>
              <a:gd name="T11" fmla="*/ 143 h 160"/>
              <a:gd name="T12" fmla="*/ 47 w 141"/>
              <a:gd name="T13" fmla="*/ 160 h 160"/>
              <a:gd name="T14" fmla="*/ 122 w 141"/>
              <a:gd name="T15" fmla="*/ 157 h 160"/>
              <a:gd name="T16" fmla="*/ 141 w 141"/>
              <a:gd name="T17" fmla="*/ 63 h 160"/>
              <a:gd name="T18" fmla="*/ 117 w 141"/>
              <a:gd name="T19" fmla="*/ 105 h 160"/>
              <a:gd name="T20" fmla="*/ 116 w 141"/>
              <a:gd name="T21" fmla="*/ 154 h 160"/>
              <a:gd name="T22" fmla="*/ 50 w 141"/>
              <a:gd name="T23" fmla="*/ 140 h 160"/>
              <a:gd name="T24" fmla="*/ 47 w 141"/>
              <a:gd name="T25" fmla="*/ 137 h 160"/>
              <a:gd name="T26" fmla="*/ 20 w 141"/>
              <a:gd name="T27" fmla="*/ 130 h 160"/>
              <a:gd name="T28" fmla="*/ 17 w 141"/>
              <a:gd name="T29" fmla="*/ 104 h 160"/>
              <a:gd name="T30" fmla="*/ 7 w 141"/>
              <a:gd name="T31" fmla="*/ 103 h 160"/>
              <a:gd name="T32" fmla="*/ 20 w 141"/>
              <a:gd name="T33" fmla="*/ 74 h 160"/>
              <a:gd name="T34" fmla="*/ 20 w 141"/>
              <a:gd name="T35" fmla="*/ 63 h 160"/>
              <a:gd name="T36" fmla="*/ 78 w 141"/>
              <a:gd name="T37" fmla="*/ 6 h 160"/>
              <a:gd name="T38" fmla="*/ 117 w 141"/>
              <a:gd name="T39" fmla="*/ 105 h 160"/>
              <a:gd name="T40" fmla="*/ 50 w 141"/>
              <a:gd name="T41" fmla="*/ 34 h 160"/>
              <a:gd name="T42" fmla="*/ 41 w 141"/>
              <a:gd name="T43" fmla="*/ 94 h 160"/>
              <a:gd name="T44" fmla="*/ 43 w 141"/>
              <a:gd name="T45" fmla="*/ 102 h 160"/>
              <a:gd name="T46" fmla="*/ 60 w 141"/>
              <a:gd name="T47" fmla="*/ 98 h 160"/>
              <a:gd name="T48" fmla="*/ 106 w 141"/>
              <a:gd name="T49" fmla="*/ 91 h 160"/>
              <a:gd name="T50" fmla="*/ 78 w 141"/>
              <a:gd name="T51" fmla="*/ 23 h 160"/>
              <a:gd name="T52" fmla="*/ 78 w 141"/>
              <a:gd name="T53" fmla="*/ 96 h 160"/>
              <a:gd name="T54" fmla="*/ 59 w 141"/>
              <a:gd name="T55" fmla="*/ 91 h 160"/>
              <a:gd name="T56" fmla="*/ 48 w 141"/>
              <a:gd name="T57" fmla="*/ 96 h 160"/>
              <a:gd name="T58" fmla="*/ 53 w 141"/>
              <a:gd name="T59" fmla="*/ 85 h 160"/>
              <a:gd name="T60" fmla="*/ 78 w 141"/>
              <a:gd name="T61" fmla="*/ 28 h 160"/>
              <a:gd name="T62" fmla="*/ 102 w 141"/>
              <a:gd name="T63" fmla="*/ 86 h 160"/>
              <a:gd name="T64" fmla="*/ 76 w 141"/>
              <a:gd name="T65" fmla="*/ 60 h 160"/>
              <a:gd name="T66" fmla="*/ 76 w 141"/>
              <a:gd name="T67" fmla="*/ 64 h 160"/>
              <a:gd name="T68" fmla="*/ 80 w 141"/>
              <a:gd name="T69" fmla="*/ 64 h 160"/>
              <a:gd name="T70" fmla="*/ 80 w 141"/>
              <a:gd name="T71" fmla="*/ 60 h 160"/>
              <a:gd name="T72" fmla="*/ 89 w 141"/>
              <a:gd name="T73" fmla="*/ 59 h 160"/>
              <a:gd name="T74" fmla="*/ 86 w 141"/>
              <a:gd name="T75" fmla="*/ 62 h 160"/>
              <a:gd name="T76" fmla="*/ 89 w 141"/>
              <a:gd name="T77" fmla="*/ 65 h 160"/>
              <a:gd name="T78" fmla="*/ 92 w 141"/>
              <a:gd name="T79" fmla="*/ 62 h 160"/>
              <a:gd name="T80" fmla="*/ 89 w 141"/>
              <a:gd name="T81" fmla="*/ 59 h 160"/>
              <a:gd name="T82" fmla="*/ 65 w 141"/>
              <a:gd name="T83" fmla="*/ 60 h 160"/>
              <a:gd name="T84" fmla="*/ 65 w 141"/>
              <a:gd name="T85" fmla="*/ 64 h 160"/>
              <a:gd name="T86" fmla="*/ 69 w 141"/>
              <a:gd name="T87" fmla="*/ 64 h 160"/>
              <a:gd name="T88" fmla="*/ 69 w 141"/>
              <a:gd name="T89"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 h="160">
                <a:moveTo>
                  <a:pt x="78" y="0"/>
                </a:moveTo>
                <a:cubicBezTo>
                  <a:pt x="68" y="0"/>
                  <a:pt x="59" y="2"/>
                  <a:pt x="51" y="6"/>
                </a:cubicBezTo>
                <a:cubicBezTo>
                  <a:pt x="29" y="16"/>
                  <a:pt x="14" y="39"/>
                  <a:pt x="14" y="63"/>
                </a:cubicBezTo>
                <a:cubicBezTo>
                  <a:pt x="14" y="72"/>
                  <a:pt x="14" y="72"/>
                  <a:pt x="14" y="72"/>
                </a:cubicBezTo>
                <a:cubicBezTo>
                  <a:pt x="3" y="95"/>
                  <a:pt x="3" y="95"/>
                  <a:pt x="3" y="95"/>
                </a:cubicBezTo>
                <a:cubicBezTo>
                  <a:pt x="1" y="99"/>
                  <a:pt x="0" y="103"/>
                  <a:pt x="2" y="106"/>
                </a:cubicBezTo>
                <a:cubicBezTo>
                  <a:pt x="4" y="109"/>
                  <a:pt x="7" y="110"/>
                  <a:pt x="12" y="110"/>
                </a:cubicBezTo>
                <a:cubicBezTo>
                  <a:pt x="14" y="110"/>
                  <a:pt x="14" y="110"/>
                  <a:pt x="14" y="110"/>
                </a:cubicBezTo>
                <a:cubicBezTo>
                  <a:pt x="14" y="130"/>
                  <a:pt x="14" y="130"/>
                  <a:pt x="14" y="130"/>
                </a:cubicBezTo>
                <a:cubicBezTo>
                  <a:pt x="14" y="138"/>
                  <a:pt x="21" y="145"/>
                  <a:pt x="30" y="145"/>
                </a:cubicBezTo>
                <a:cubicBezTo>
                  <a:pt x="30" y="145"/>
                  <a:pt x="30" y="145"/>
                  <a:pt x="31" y="145"/>
                </a:cubicBezTo>
                <a:cubicBezTo>
                  <a:pt x="44" y="143"/>
                  <a:pt x="44" y="143"/>
                  <a:pt x="44" y="143"/>
                </a:cubicBezTo>
                <a:cubicBezTo>
                  <a:pt x="44" y="157"/>
                  <a:pt x="44" y="157"/>
                  <a:pt x="44" y="157"/>
                </a:cubicBezTo>
                <a:cubicBezTo>
                  <a:pt x="44" y="159"/>
                  <a:pt x="46" y="160"/>
                  <a:pt x="47" y="160"/>
                </a:cubicBezTo>
                <a:cubicBezTo>
                  <a:pt x="119" y="160"/>
                  <a:pt x="119" y="160"/>
                  <a:pt x="119" y="160"/>
                </a:cubicBezTo>
                <a:cubicBezTo>
                  <a:pt x="120" y="160"/>
                  <a:pt x="122" y="159"/>
                  <a:pt x="122" y="157"/>
                </a:cubicBezTo>
                <a:cubicBezTo>
                  <a:pt x="122" y="109"/>
                  <a:pt x="122" y="109"/>
                  <a:pt x="122" y="109"/>
                </a:cubicBezTo>
                <a:cubicBezTo>
                  <a:pt x="134" y="97"/>
                  <a:pt x="141" y="80"/>
                  <a:pt x="141" y="63"/>
                </a:cubicBezTo>
                <a:cubicBezTo>
                  <a:pt x="141" y="28"/>
                  <a:pt x="113" y="0"/>
                  <a:pt x="78" y="0"/>
                </a:cubicBezTo>
                <a:close/>
                <a:moveTo>
                  <a:pt x="117" y="105"/>
                </a:moveTo>
                <a:cubicBezTo>
                  <a:pt x="116" y="106"/>
                  <a:pt x="116" y="107"/>
                  <a:pt x="116" y="107"/>
                </a:cubicBezTo>
                <a:cubicBezTo>
                  <a:pt x="116" y="154"/>
                  <a:pt x="116" y="154"/>
                  <a:pt x="116" y="154"/>
                </a:cubicBezTo>
                <a:cubicBezTo>
                  <a:pt x="50" y="154"/>
                  <a:pt x="50" y="154"/>
                  <a:pt x="50" y="154"/>
                </a:cubicBezTo>
                <a:cubicBezTo>
                  <a:pt x="50" y="140"/>
                  <a:pt x="50" y="140"/>
                  <a:pt x="50" y="140"/>
                </a:cubicBezTo>
                <a:cubicBezTo>
                  <a:pt x="50" y="139"/>
                  <a:pt x="50" y="138"/>
                  <a:pt x="49" y="137"/>
                </a:cubicBezTo>
                <a:cubicBezTo>
                  <a:pt x="49" y="137"/>
                  <a:pt x="48" y="137"/>
                  <a:pt x="47" y="137"/>
                </a:cubicBezTo>
                <a:cubicBezTo>
                  <a:pt x="30" y="139"/>
                  <a:pt x="30" y="139"/>
                  <a:pt x="30" y="139"/>
                </a:cubicBezTo>
                <a:cubicBezTo>
                  <a:pt x="25" y="139"/>
                  <a:pt x="20" y="135"/>
                  <a:pt x="20" y="130"/>
                </a:cubicBezTo>
                <a:cubicBezTo>
                  <a:pt x="20" y="107"/>
                  <a:pt x="20" y="107"/>
                  <a:pt x="20" y="107"/>
                </a:cubicBezTo>
                <a:cubicBezTo>
                  <a:pt x="20" y="106"/>
                  <a:pt x="19" y="104"/>
                  <a:pt x="17" y="104"/>
                </a:cubicBezTo>
                <a:cubicBezTo>
                  <a:pt x="12" y="104"/>
                  <a:pt x="12" y="104"/>
                  <a:pt x="12" y="104"/>
                </a:cubicBezTo>
                <a:cubicBezTo>
                  <a:pt x="10" y="104"/>
                  <a:pt x="8" y="104"/>
                  <a:pt x="7" y="103"/>
                </a:cubicBezTo>
                <a:cubicBezTo>
                  <a:pt x="7" y="101"/>
                  <a:pt x="7" y="100"/>
                  <a:pt x="8" y="98"/>
                </a:cubicBezTo>
                <a:cubicBezTo>
                  <a:pt x="20" y="74"/>
                  <a:pt x="20" y="74"/>
                  <a:pt x="20" y="74"/>
                </a:cubicBezTo>
                <a:cubicBezTo>
                  <a:pt x="20" y="74"/>
                  <a:pt x="20" y="74"/>
                  <a:pt x="20" y="73"/>
                </a:cubicBezTo>
                <a:cubicBezTo>
                  <a:pt x="20" y="63"/>
                  <a:pt x="20" y="63"/>
                  <a:pt x="20" y="63"/>
                </a:cubicBezTo>
                <a:cubicBezTo>
                  <a:pt x="20" y="41"/>
                  <a:pt x="33" y="21"/>
                  <a:pt x="53" y="11"/>
                </a:cubicBezTo>
                <a:cubicBezTo>
                  <a:pt x="61" y="8"/>
                  <a:pt x="69" y="6"/>
                  <a:pt x="78" y="6"/>
                </a:cubicBezTo>
                <a:cubicBezTo>
                  <a:pt x="109" y="6"/>
                  <a:pt x="135" y="31"/>
                  <a:pt x="135" y="63"/>
                </a:cubicBezTo>
                <a:cubicBezTo>
                  <a:pt x="135" y="79"/>
                  <a:pt x="128" y="94"/>
                  <a:pt x="117" y="105"/>
                </a:cubicBezTo>
                <a:close/>
                <a:moveTo>
                  <a:pt x="78" y="23"/>
                </a:moveTo>
                <a:cubicBezTo>
                  <a:pt x="67" y="23"/>
                  <a:pt x="57" y="27"/>
                  <a:pt x="50" y="34"/>
                </a:cubicBezTo>
                <a:cubicBezTo>
                  <a:pt x="35" y="49"/>
                  <a:pt x="34" y="71"/>
                  <a:pt x="47" y="87"/>
                </a:cubicBezTo>
                <a:cubicBezTo>
                  <a:pt x="45" y="90"/>
                  <a:pt x="43" y="92"/>
                  <a:pt x="41" y="94"/>
                </a:cubicBezTo>
                <a:cubicBezTo>
                  <a:pt x="40" y="94"/>
                  <a:pt x="39" y="96"/>
                  <a:pt x="39" y="98"/>
                </a:cubicBezTo>
                <a:cubicBezTo>
                  <a:pt x="39" y="100"/>
                  <a:pt x="41" y="102"/>
                  <a:pt x="43" y="102"/>
                </a:cubicBezTo>
                <a:cubicBezTo>
                  <a:pt x="43" y="102"/>
                  <a:pt x="44" y="102"/>
                  <a:pt x="45" y="102"/>
                </a:cubicBezTo>
                <a:cubicBezTo>
                  <a:pt x="50" y="102"/>
                  <a:pt x="55" y="100"/>
                  <a:pt x="60" y="98"/>
                </a:cubicBezTo>
                <a:cubicBezTo>
                  <a:pt x="65" y="101"/>
                  <a:pt x="72" y="102"/>
                  <a:pt x="78" y="102"/>
                </a:cubicBezTo>
                <a:cubicBezTo>
                  <a:pt x="89" y="102"/>
                  <a:pt x="99" y="98"/>
                  <a:pt x="106" y="91"/>
                </a:cubicBezTo>
                <a:cubicBezTo>
                  <a:pt x="122" y="75"/>
                  <a:pt x="122" y="50"/>
                  <a:pt x="106" y="34"/>
                </a:cubicBezTo>
                <a:cubicBezTo>
                  <a:pt x="99" y="27"/>
                  <a:pt x="89" y="23"/>
                  <a:pt x="78" y="23"/>
                </a:cubicBezTo>
                <a:close/>
                <a:moveTo>
                  <a:pt x="102" y="86"/>
                </a:moveTo>
                <a:cubicBezTo>
                  <a:pt x="95" y="93"/>
                  <a:pt x="87" y="96"/>
                  <a:pt x="78" y="96"/>
                </a:cubicBezTo>
                <a:cubicBezTo>
                  <a:pt x="72" y="96"/>
                  <a:pt x="66" y="95"/>
                  <a:pt x="61" y="92"/>
                </a:cubicBezTo>
                <a:cubicBezTo>
                  <a:pt x="60" y="91"/>
                  <a:pt x="60" y="91"/>
                  <a:pt x="59" y="91"/>
                </a:cubicBezTo>
                <a:cubicBezTo>
                  <a:pt x="59" y="91"/>
                  <a:pt x="58" y="91"/>
                  <a:pt x="57" y="92"/>
                </a:cubicBezTo>
                <a:cubicBezTo>
                  <a:pt x="54" y="94"/>
                  <a:pt x="50" y="95"/>
                  <a:pt x="48" y="96"/>
                </a:cubicBezTo>
                <a:cubicBezTo>
                  <a:pt x="50" y="94"/>
                  <a:pt x="52" y="91"/>
                  <a:pt x="53" y="88"/>
                </a:cubicBezTo>
                <a:cubicBezTo>
                  <a:pt x="54" y="87"/>
                  <a:pt x="53" y="86"/>
                  <a:pt x="53" y="85"/>
                </a:cubicBezTo>
                <a:cubicBezTo>
                  <a:pt x="41" y="71"/>
                  <a:pt x="41" y="51"/>
                  <a:pt x="54" y="38"/>
                </a:cubicBezTo>
                <a:cubicBezTo>
                  <a:pt x="60" y="32"/>
                  <a:pt x="69" y="28"/>
                  <a:pt x="78" y="28"/>
                </a:cubicBezTo>
                <a:cubicBezTo>
                  <a:pt x="87" y="28"/>
                  <a:pt x="95" y="32"/>
                  <a:pt x="102" y="38"/>
                </a:cubicBezTo>
                <a:cubicBezTo>
                  <a:pt x="115" y="52"/>
                  <a:pt x="115" y="73"/>
                  <a:pt x="102" y="86"/>
                </a:cubicBezTo>
                <a:close/>
                <a:moveTo>
                  <a:pt x="78" y="59"/>
                </a:moveTo>
                <a:cubicBezTo>
                  <a:pt x="77" y="59"/>
                  <a:pt x="76" y="60"/>
                  <a:pt x="76" y="60"/>
                </a:cubicBezTo>
                <a:cubicBezTo>
                  <a:pt x="75" y="61"/>
                  <a:pt x="75" y="62"/>
                  <a:pt x="75" y="62"/>
                </a:cubicBezTo>
                <a:cubicBezTo>
                  <a:pt x="75" y="63"/>
                  <a:pt x="75" y="64"/>
                  <a:pt x="76" y="64"/>
                </a:cubicBezTo>
                <a:cubicBezTo>
                  <a:pt x="76" y="65"/>
                  <a:pt x="77" y="65"/>
                  <a:pt x="78" y="65"/>
                </a:cubicBezTo>
                <a:cubicBezTo>
                  <a:pt x="79" y="65"/>
                  <a:pt x="80" y="65"/>
                  <a:pt x="80" y="64"/>
                </a:cubicBezTo>
                <a:cubicBezTo>
                  <a:pt x="81" y="64"/>
                  <a:pt x="81" y="63"/>
                  <a:pt x="81" y="62"/>
                </a:cubicBezTo>
                <a:cubicBezTo>
                  <a:pt x="81" y="62"/>
                  <a:pt x="81" y="61"/>
                  <a:pt x="80" y="60"/>
                </a:cubicBezTo>
                <a:cubicBezTo>
                  <a:pt x="80" y="60"/>
                  <a:pt x="79" y="59"/>
                  <a:pt x="78" y="59"/>
                </a:cubicBezTo>
                <a:close/>
                <a:moveTo>
                  <a:pt x="89" y="59"/>
                </a:moveTo>
                <a:cubicBezTo>
                  <a:pt x="88" y="59"/>
                  <a:pt x="87" y="60"/>
                  <a:pt x="87" y="60"/>
                </a:cubicBezTo>
                <a:cubicBezTo>
                  <a:pt x="86" y="61"/>
                  <a:pt x="86" y="62"/>
                  <a:pt x="86" y="62"/>
                </a:cubicBezTo>
                <a:cubicBezTo>
                  <a:pt x="86" y="63"/>
                  <a:pt x="86" y="64"/>
                  <a:pt x="87" y="64"/>
                </a:cubicBezTo>
                <a:cubicBezTo>
                  <a:pt x="87" y="65"/>
                  <a:pt x="88" y="65"/>
                  <a:pt x="89" y="65"/>
                </a:cubicBezTo>
                <a:cubicBezTo>
                  <a:pt x="90" y="65"/>
                  <a:pt x="91" y="65"/>
                  <a:pt x="91" y="64"/>
                </a:cubicBezTo>
                <a:cubicBezTo>
                  <a:pt x="92" y="64"/>
                  <a:pt x="92" y="63"/>
                  <a:pt x="92" y="62"/>
                </a:cubicBezTo>
                <a:cubicBezTo>
                  <a:pt x="92" y="62"/>
                  <a:pt x="92" y="61"/>
                  <a:pt x="91" y="60"/>
                </a:cubicBezTo>
                <a:cubicBezTo>
                  <a:pt x="91" y="60"/>
                  <a:pt x="90" y="59"/>
                  <a:pt x="89" y="59"/>
                </a:cubicBezTo>
                <a:close/>
                <a:moveTo>
                  <a:pt x="67" y="59"/>
                </a:moveTo>
                <a:cubicBezTo>
                  <a:pt x="66" y="59"/>
                  <a:pt x="65" y="60"/>
                  <a:pt x="65" y="60"/>
                </a:cubicBezTo>
                <a:cubicBezTo>
                  <a:pt x="64" y="61"/>
                  <a:pt x="64" y="62"/>
                  <a:pt x="64" y="62"/>
                </a:cubicBezTo>
                <a:cubicBezTo>
                  <a:pt x="64" y="63"/>
                  <a:pt x="64" y="64"/>
                  <a:pt x="65" y="64"/>
                </a:cubicBezTo>
                <a:cubicBezTo>
                  <a:pt x="65" y="65"/>
                  <a:pt x="66" y="65"/>
                  <a:pt x="67" y="65"/>
                </a:cubicBezTo>
                <a:cubicBezTo>
                  <a:pt x="68" y="65"/>
                  <a:pt x="68" y="65"/>
                  <a:pt x="69" y="64"/>
                </a:cubicBezTo>
                <a:cubicBezTo>
                  <a:pt x="70" y="64"/>
                  <a:pt x="70" y="63"/>
                  <a:pt x="70" y="62"/>
                </a:cubicBezTo>
                <a:cubicBezTo>
                  <a:pt x="70" y="62"/>
                  <a:pt x="70" y="61"/>
                  <a:pt x="69" y="60"/>
                </a:cubicBezTo>
                <a:cubicBezTo>
                  <a:pt x="68" y="60"/>
                  <a:pt x="68" y="59"/>
                  <a:pt x="67" y="59"/>
                </a:cubicBezTo>
                <a:close/>
              </a:path>
            </a:pathLst>
          </a:custGeom>
          <a:solidFill>
            <a:srgbClr val="F4A26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0" name="Freeform 804">
            <a:extLst>
              <a:ext uri="{FF2B5EF4-FFF2-40B4-BE49-F238E27FC236}">
                <a16:creationId xmlns:a16="http://schemas.microsoft.com/office/drawing/2014/main" id="{5252EA17-00D8-4D53-8319-0B494EC722A1}"/>
              </a:ext>
            </a:extLst>
          </p:cNvPr>
          <p:cNvSpPr>
            <a:spLocks noChangeAspect="1" noEditPoints="1"/>
          </p:cNvSpPr>
          <p:nvPr/>
        </p:nvSpPr>
        <p:spPr bwMode="auto">
          <a:xfrm>
            <a:off x="5947349" y="1797519"/>
            <a:ext cx="342527" cy="457140"/>
          </a:xfrm>
          <a:custGeom>
            <a:avLst/>
            <a:gdLst>
              <a:gd name="T0" fmla="*/ 61 w 121"/>
              <a:gd name="T1" fmla="*/ 29 h 160"/>
              <a:gd name="T2" fmla="*/ 66 w 121"/>
              <a:gd name="T3" fmla="*/ 31 h 160"/>
              <a:gd name="T4" fmla="*/ 64 w 121"/>
              <a:gd name="T5" fmla="*/ 26 h 160"/>
              <a:gd name="T6" fmla="*/ 64 w 121"/>
              <a:gd name="T7" fmla="*/ 19 h 160"/>
              <a:gd name="T8" fmla="*/ 66 w 121"/>
              <a:gd name="T9" fmla="*/ 1 h 160"/>
              <a:gd name="T10" fmla="*/ 61 w 121"/>
              <a:gd name="T11" fmla="*/ 3 h 160"/>
              <a:gd name="T12" fmla="*/ 66 w 121"/>
              <a:gd name="T13" fmla="*/ 5 h 160"/>
              <a:gd name="T14" fmla="*/ 118 w 121"/>
              <a:gd name="T15" fmla="*/ 64 h 160"/>
              <a:gd name="T16" fmla="*/ 120 w 121"/>
              <a:gd name="T17" fmla="*/ 59 h 160"/>
              <a:gd name="T18" fmla="*/ 115 w 121"/>
              <a:gd name="T19" fmla="*/ 61 h 160"/>
              <a:gd name="T20" fmla="*/ 105 w 121"/>
              <a:gd name="T21" fmla="*/ 64 h 160"/>
              <a:gd name="T22" fmla="*/ 102 w 121"/>
              <a:gd name="T23" fmla="*/ 61 h 160"/>
              <a:gd name="T24" fmla="*/ 94 w 121"/>
              <a:gd name="T25" fmla="*/ 63 h 160"/>
              <a:gd name="T26" fmla="*/ 92 w 121"/>
              <a:gd name="T27" fmla="*/ 58 h 160"/>
              <a:gd name="T28" fmla="*/ 90 w 121"/>
              <a:gd name="T29" fmla="*/ 63 h 160"/>
              <a:gd name="T30" fmla="*/ 12 w 121"/>
              <a:gd name="T31" fmla="*/ 63 h 160"/>
              <a:gd name="T32" fmla="*/ 10 w 121"/>
              <a:gd name="T33" fmla="*/ 58 h 160"/>
              <a:gd name="T34" fmla="*/ 8 w 121"/>
              <a:gd name="T35" fmla="*/ 63 h 160"/>
              <a:gd name="T36" fmla="*/ 23 w 121"/>
              <a:gd name="T37" fmla="*/ 64 h 160"/>
              <a:gd name="T38" fmla="*/ 20 w 121"/>
              <a:gd name="T39" fmla="*/ 61 h 160"/>
              <a:gd name="T40" fmla="*/ 38 w 121"/>
              <a:gd name="T41" fmla="*/ 63 h 160"/>
              <a:gd name="T42" fmla="*/ 36 w 121"/>
              <a:gd name="T43" fmla="*/ 58 h 160"/>
              <a:gd name="T44" fmla="*/ 34 w 121"/>
              <a:gd name="T45" fmla="*/ 63 h 160"/>
              <a:gd name="T46" fmla="*/ 24 w 121"/>
              <a:gd name="T47" fmla="*/ 18 h 160"/>
              <a:gd name="T48" fmla="*/ 19 w 121"/>
              <a:gd name="T49" fmla="*/ 16 h 160"/>
              <a:gd name="T50" fmla="*/ 21 w 121"/>
              <a:gd name="T51" fmla="*/ 21 h 160"/>
              <a:gd name="T52" fmla="*/ 33 w 121"/>
              <a:gd name="T53" fmla="*/ 25 h 160"/>
              <a:gd name="T54" fmla="*/ 30 w 121"/>
              <a:gd name="T55" fmla="*/ 30 h 160"/>
              <a:gd name="T56" fmla="*/ 42 w 121"/>
              <a:gd name="T57" fmla="*/ 36 h 160"/>
              <a:gd name="T58" fmla="*/ 37 w 121"/>
              <a:gd name="T59" fmla="*/ 34 h 160"/>
              <a:gd name="T60" fmla="*/ 40 w 121"/>
              <a:gd name="T61" fmla="*/ 39 h 160"/>
              <a:gd name="T62" fmla="*/ 106 w 121"/>
              <a:gd name="T63" fmla="*/ 18 h 160"/>
              <a:gd name="T64" fmla="*/ 101 w 121"/>
              <a:gd name="T65" fmla="*/ 20 h 160"/>
              <a:gd name="T66" fmla="*/ 106 w 121"/>
              <a:gd name="T67" fmla="*/ 22 h 160"/>
              <a:gd name="T68" fmla="*/ 93 w 121"/>
              <a:gd name="T69" fmla="*/ 31 h 160"/>
              <a:gd name="T70" fmla="*/ 97 w 121"/>
              <a:gd name="T71" fmla="*/ 27 h 160"/>
              <a:gd name="T72" fmla="*/ 83 w 121"/>
              <a:gd name="T73" fmla="*/ 38 h 160"/>
              <a:gd name="T74" fmla="*/ 88 w 121"/>
              <a:gd name="T75" fmla="*/ 40 h 160"/>
              <a:gd name="T76" fmla="*/ 86 w 121"/>
              <a:gd name="T77" fmla="*/ 35 h 160"/>
              <a:gd name="T78" fmla="*/ 6 w 121"/>
              <a:gd name="T79" fmla="*/ 158 h 160"/>
              <a:gd name="T80" fmla="*/ 42 w 121"/>
              <a:gd name="T81" fmla="*/ 160 h 160"/>
              <a:gd name="T82" fmla="*/ 120 w 121"/>
              <a:gd name="T83" fmla="*/ 100 h 160"/>
              <a:gd name="T84" fmla="*/ 77 w 121"/>
              <a:gd name="T85" fmla="*/ 83 h 160"/>
              <a:gd name="T86" fmla="*/ 53 w 121"/>
              <a:gd name="T87" fmla="*/ 45 h 160"/>
              <a:gd name="T88" fmla="*/ 31 w 121"/>
              <a:gd name="T89" fmla="*/ 91 h 160"/>
              <a:gd name="T90" fmla="*/ 5 w 121"/>
              <a:gd name="T91" fmla="*/ 90 h 160"/>
              <a:gd name="T92" fmla="*/ 57 w 121"/>
              <a:gd name="T93" fmla="*/ 69 h 160"/>
              <a:gd name="T94" fmla="*/ 72 w 121"/>
              <a:gd name="T95" fmla="*/ 64 h 160"/>
              <a:gd name="T96" fmla="*/ 103 w 121"/>
              <a:gd name="T97" fmla="*/ 89 h 160"/>
              <a:gd name="T98" fmla="*/ 107 w 121"/>
              <a:gd name="T99" fmla="*/ 143 h 160"/>
              <a:gd name="T100" fmla="*/ 31 w 121"/>
              <a:gd name="T101" fmla="*/ 143 h 160"/>
              <a:gd name="T102" fmla="*/ 6 w 121"/>
              <a:gd name="T103" fmla="*/ 96 h 160"/>
              <a:gd name="T104" fmla="*/ 6 w 121"/>
              <a:gd name="T105"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 h="160">
                <a:moveTo>
                  <a:pt x="64" y="26"/>
                </a:moveTo>
                <a:cubicBezTo>
                  <a:pt x="63" y="26"/>
                  <a:pt x="62" y="26"/>
                  <a:pt x="62" y="27"/>
                </a:cubicBezTo>
                <a:cubicBezTo>
                  <a:pt x="61" y="27"/>
                  <a:pt x="61" y="28"/>
                  <a:pt x="61" y="29"/>
                </a:cubicBezTo>
                <a:cubicBezTo>
                  <a:pt x="61" y="30"/>
                  <a:pt x="61" y="30"/>
                  <a:pt x="62" y="31"/>
                </a:cubicBezTo>
                <a:cubicBezTo>
                  <a:pt x="62" y="31"/>
                  <a:pt x="63" y="32"/>
                  <a:pt x="64" y="32"/>
                </a:cubicBezTo>
                <a:cubicBezTo>
                  <a:pt x="65" y="32"/>
                  <a:pt x="65" y="31"/>
                  <a:pt x="66" y="31"/>
                </a:cubicBezTo>
                <a:cubicBezTo>
                  <a:pt x="67" y="30"/>
                  <a:pt x="67" y="30"/>
                  <a:pt x="67" y="29"/>
                </a:cubicBezTo>
                <a:cubicBezTo>
                  <a:pt x="67" y="28"/>
                  <a:pt x="67" y="27"/>
                  <a:pt x="66" y="27"/>
                </a:cubicBezTo>
                <a:cubicBezTo>
                  <a:pt x="65" y="26"/>
                  <a:pt x="65" y="26"/>
                  <a:pt x="64" y="26"/>
                </a:cubicBezTo>
                <a:close/>
                <a:moveTo>
                  <a:pt x="64" y="13"/>
                </a:moveTo>
                <a:cubicBezTo>
                  <a:pt x="62" y="13"/>
                  <a:pt x="61" y="14"/>
                  <a:pt x="61" y="16"/>
                </a:cubicBezTo>
                <a:cubicBezTo>
                  <a:pt x="61" y="18"/>
                  <a:pt x="62" y="19"/>
                  <a:pt x="64" y="19"/>
                </a:cubicBezTo>
                <a:cubicBezTo>
                  <a:pt x="66" y="19"/>
                  <a:pt x="67" y="18"/>
                  <a:pt x="67" y="16"/>
                </a:cubicBezTo>
                <a:cubicBezTo>
                  <a:pt x="67" y="14"/>
                  <a:pt x="66" y="13"/>
                  <a:pt x="64" y="13"/>
                </a:cubicBezTo>
                <a:close/>
                <a:moveTo>
                  <a:pt x="66" y="1"/>
                </a:moveTo>
                <a:cubicBezTo>
                  <a:pt x="65" y="0"/>
                  <a:pt x="65" y="0"/>
                  <a:pt x="64" y="0"/>
                </a:cubicBezTo>
                <a:cubicBezTo>
                  <a:pt x="63" y="0"/>
                  <a:pt x="62" y="0"/>
                  <a:pt x="62" y="1"/>
                </a:cubicBezTo>
                <a:cubicBezTo>
                  <a:pt x="61" y="1"/>
                  <a:pt x="61" y="2"/>
                  <a:pt x="61" y="3"/>
                </a:cubicBezTo>
                <a:cubicBezTo>
                  <a:pt x="61" y="4"/>
                  <a:pt x="61" y="5"/>
                  <a:pt x="62" y="5"/>
                </a:cubicBezTo>
                <a:cubicBezTo>
                  <a:pt x="62" y="6"/>
                  <a:pt x="63" y="6"/>
                  <a:pt x="64" y="6"/>
                </a:cubicBezTo>
                <a:cubicBezTo>
                  <a:pt x="65" y="6"/>
                  <a:pt x="65" y="6"/>
                  <a:pt x="66" y="5"/>
                </a:cubicBezTo>
                <a:cubicBezTo>
                  <a:pt x="67" y="5"/>
                  <a:pt x="67" y="4"/>
                  <a:pt x="67" y="3"/>
                </a:cubicBezTo>
                <a:cubicBezTo>
                  <a:pt x="67" y="2"/>
                  <a:pt x="67" y="1"/>
                  <a:pt x="66" y="1"/>
                </a:cubicBezTo>
                <a:close/>
                <a:moveTo>
                  <a:pt x="118" y="64"/>
                </a:moveTo>
                <a:cubicBezTo>
                  <a:pt x="118" y="64"/>
                  <a:pt x="119" y="64"/>
                  <a:pt x="120" y="63"/>
                </a:cubicBezTo>
                <a:cubicBezTo>
                  <a:pt x="120" y="62"/>
                  <a:pt x="121" y="62"/>
                  <a:pt x="121" y="61"/>
                </a:cubicBezTo>
                <a:cubicBezTo>
                  <a:pt x="121" y="60"/>
                  <a:pt x="120" y="59"/>
                  <a:pt x="120" y="59"/>
                </a:cubicBezTo>
                <a:cubicBezTo>
                  <a:pt x="119" y="58"/>
                  <a:pt x="118" y="58"/>
                  <a:pt x="118" y="58"/>
                </a:cubicBezTo>
                <a:cubicBezTo>
                  <a:pt x="117" y="58"/>
                  <a:pt x="116" y="58"/>
                  <a:pt x="115" y="59"/>
                </a:cubicBezTo>
                <a:cubicBezTo>
                  <a:pt x="115" y="59"/>
                  <a:pt x="115" y="60"/>
                  <a:pt x="115" y="61"/>
                </a:cubicBezTo>
                <a:cubicBezTo>
                  <a:pt x="115" y="62"/>
                  <a:pt x="115" y="62"/>
                  <a:pt x="115" y="63"/>
                </a:cubicBezTo>
                <a:cubicBezTo>
                  <a:pt x="116" y="64"/>
                  <a:pt x="117" y="64"/>
                  <a:pt x="118" y="64"/>
                </a:cubicBezTo>
                <a:close/>
                <a:moveTo>
                  <a:pt x="105" y="64"/>
                </a:moveTo>
                <a:cubicBezTo>
                  <a:pt x="106" y="64"/>
                  <a:pt x="108" y="63"/>
                  <a:pt x="108" y="61"/>
                </a:cubicBezTo>
                <a:cubicBezTo>
                  <a:pt x="108" y="59"/>
                  <a:pt x="106" y="58"/>
                  <a:pt x="105" y="58"/>
                </a:cubicBezTo>
                <a:cubicBezTo>
                  <a:pt x="103" y="58"/>
                  <a:pt x="102" y="59"/>
                  <a:pt x="102" y="61"/>
                </a:cubicBezTo>
                <a:cubicBezTo>
                  <a:pt x="102" y="63"/>
                  <a:pt x="103" y="64"/>
                  <a:pt x="105" y="64"/>
                </a:cubicBezTo>
                <a:close/>
                <a:moveTo>
                  <a:pt x="92" y="64"/>
                </a:moveTo>
                <a:cubicBezTo>
                  <a:pt x="93" y="64"/>
                  <a:pt x="93" y="64"/>
                  <a:pt x="94" y="63"/>
                </a:cubicBezTo>
                <a:cubicBezTo>
                  <a:pt x="94" y="62"/>
                  <a:pt x="95" y="62"/>
                  <a:pt x="95" y="61"/>
                </a:cubicBezTo>
                <a:cubicBezTo>
                  <a:pt x="95" y="60"/>
                  <a:pt x="94" y="59"/>
                  <a:pt x="94" y="59"/>
                </a:cubicBezTo>
                <a:cubicBezTo>
                  <a:pt x="93" y="58"/>
                  <a:pt x="93" y="58"/>
                  <a:pt x="92" y="58"/>
                </a:cubicBezTo>
                <a:cubicBezTo>
                  <a:pt x="91" y="58"/>
                  <a:pt x="90" y="58"/>
                  <a:pt x="90" y="59"/>
                </a:cubicBezTo>
                <a:cubicBezTo>
                  <a:pt x="89" y="59"/>
                  <a:pt x="89" y="60"/>
                  <a:pt x="89" y="61"/>
                </a:cubicBezTo>
                <a:cubicBezTo>
                  <a:pt x="89" y="62"/>
                  <a:pt x="89" y="62"/>
                  <a:pt x="90" y="63"/>
                </a:cubicBezTo>
                <a:cubicBezTo>
                  <a:pt x="90" y="64"/>
                  <a:pt x="91" y="64"/>
                  <a:pt x="92" y="64"/>
                </a:cubicBezTo>
                <a:close/>
                <a:moveTo>
                  <a:pt x="10" y="64"/>
                </a:moveTo>
                <a:cubicBezTo>
                  <a:pt x="11" y="64"/>
                  <a:pt x="12" y="64"/>
                  <a:pt x="12" y="63"/>
                </a:cubicBezTo>
                <a:cubicBezTo>
                  <a:pt x="13" y="62"/>
                  <a:pt x="13" y="62"/>
                  <a:pt x="13" y="61"/>
                </a:cubicBezTo>
                <a:cubicBezTo>
                  <a:pt x="13" y="60"/>
                  <a:pt x="13" y="59"/>
                  <a:pt x="12" y="59"/>
                </a:cubicBezTo>
                <a:cubicBezTo>
                  <a:pt x="12" y="58"/>
                  <a:pt x="11" y="58"/>
                  <a:pt x="10" y="58"/>
                </a:cubicBezTo>
                <a:cubicBezTo>
                  <a:pt x="10" y="58"/>
                  <a:pt x="9" y="58"/>
                  <a:pt x="8" y="59"/>
                </a:cubicBezTo>
                <a:cubicBezTo>
                  <a:pt x="8" y="59"/>
                  <a:pt x="7" y="60"/>
                  <a:pt x="7" y="61"/>
                </a:cubicBezTo>
                <a:cubicBezTo>
                  <a:pt x="7" y="62"/>
                  <a:pt x="8" y="62"/>
                  <a:pt x="8" y="63"/>
                </a:cubicBezTo>
                <a:cubicBezTo>
                  <a:pt x="9" y="64"/>
                  <a:pt x="10" y="64"/>
                  <a:pt x="10" y="64"/>
                </a:cubicBezTo>
                <a:close/>
                <a:moveTo>
                  <a:pt x="20" y="61"/>
                </a:moveTo>
                <a:cubicBezTo>
                  <a:pt x="20" y="63"/>
                  <a:pt x="22" y="64"/>
                  <a:pt x="23" y="64"/>
                </a:cubicBezTo>
                <a:cubicBezTo>
                  <a:pt x="25" y="64"/>
                  <a:pt x="26" y="63"/>
                  <a:pt x="26" y="61"/>
                </a:cubicBezTo>
                <a:cubicBezTo>
                  <a:pt x="26" y="59"/>
                  <a:pt x="25" y="58"/>
                  <a:pt x="23" y="58"/>
                </a:cubicBezTo>
                <a:cubicBezTo>
                  <a:pt x="22" y="58"/>
                  <a:pt x="20" y="59"/>
                  <a:pt x="20" y="61"/>
                </a:cubicBezTo>
                <a:close/>
                <a:moveTo>
                  <a:pt x="34" y="63"/>
                </a:moveTo>
                <a:cubicBezTo>
                  <a:pt x="35" y="64"/>
                  <a:pt x="35" y="64"/>
                  <a:pt x="36" y="64"/>
                </a:cubicBezTo>
                <a:cubicBezTo>
                  <a:pt x="37" y="64"/>
                  <a:pt x="38" y="64"/>
                  <a:pt x="38" y="63"/>
                </a:cubicBezTo>
                <a:cubicBezTo>
                  <a:pt x="39" y="63"/>
                  <a:pt x="39" y="62"/>
                  <a:pt x="39" y="61"/>
                </a:cubicBezTo>
                <a:cubicBezTo>
                  <a:pt x="39" y="60"/>
                  <a:pt x="39" y="59"/>
                  <a:pt x="38" y="59"/>
                </a:cubicBezTo>
                <a:cubicBezTo>
                  <a:pt x="38" y="58"/>
                  <a:pt x="37" y="58"/>
                  <a:pt x="36" y="58"/>
                </a:cubicBezTo>
                <a:cubicBezTo>
                  <a:pt x="35" y="58"/>
                  <a:pt x="35" y="58"/>
                  <a:pt x="34" y="59"/>
                </a:cubicBezTo>
                <a:cubicBezTo>
                  <a:pt x="33" y="59"/>
                  <a:pt x="33" y="60"/>
                  <a:pt x="33" y="61"/>
                </a:cubicBezTo>
                <a:cubicBezTo>
                  <a:pt x="33" y="62"/>
                  <a:pt x="33" y="63"/>
                  <a:pt x="34" y="63"/>
                </a:cubicBezTo>
                <a:close/>
                <a:moveTo>
                  <a:pt x="21" y="21"/>
                </a:moveTo>
                <a:cubicBezTo>
                  <a:pt x="22" y="21"/>
                  <a:pt x="23" y="20"/>
                  <a:pt x="23" y="20"/>
                </a:cubicBezTo>
                <a:cubicBezTo>
                  <a:pt x="24" y="19"/>
                  <a:pt x="24" y="19"/>
                  <a:pt x="24" y="18"/>
                </a:cubicBezTo>
                <a:cubicBezTo>
                  <a:pt x="24" y="17"/>
                  <a:pt x="24" y="16"/>
                  <a:pt x="23" y="16"/>
                </a:cubicBezTo>
                <a:cubicBezTo>
                  <a:pt x="23" y="15"/>
                  <a:pt x="22" y="15"/>
                  <a:pt x="21" y="15"/>
                </a:cubicBezTo>
                <a:cubicBezTo>
                  <a:pt x="21" y="15"/>
                  <a:pt x="20" y="15"/>
                  <a:pt x="19" y="16"/>
                </a:cubicBezTo>
                <a:cubicBezTo>
                  <a:pt x="19" y="16"/>
                  <a:pt x="18" y="17"/>
                  <a:pt x="18" y="18"/>
                </a:cubicBezTo>
                <a:cubicBezTo>
                  <a:pt x="18" y="19"/>
                  <a:pt x="19" y="19"/>
                  <a:pt x="19" y="20"/>
                </a:cubicBezTo>
                <a:cubicBezTo>
                  <a:pt x="20" y="20"/>
                  <a:pt x="21" y="21"/>
                  <a:pt x="21" y="21"/>
                </a:cubicBezTo>
                <a:close/>
                <a:moveTo>
                  <a:pt x="30" y="30"/>
                </a:moveTo>
                <a:cubicBezTo>
                  <a:pt x="31" y="30"/>
                  <a:pt x="32" y="30"/>
                  <a:pt x="33" y="29"/>
                </a:cubicBezTo>
                <a:cubicBezTo>
                  <a:pt x="34" y="28"/>
                  <a:pt x="34" y="26"/>
                  <a:pt x="33" y="25"/>
                </a:cubicBezTo>
                <a:cubicBezTo>
                  <a:pt x="31" y="24"/>
                  <a:pt x="29" y="24"/>
                  <a:pt x="28" y="25"/>
                </a:cubicBezTo>
                <a:cubicBezTo>
                  <a:pt x="27" y="26"/>
                  <a:pt x="27" y="28"/>
                  <a:pt x="28" y="29"/>
                </a:cubicBezTo>
                <a:cubicBezTo>
                  <a:pt x="29" y="30"/>
                  <a:pt x="30" y="30"/>
                  <a:pt x="30" y="30"/>
                </a:cubicBezTo>
                <a:close/>
                <a:moveTo>
                  <a:pt x="40" y="39"/>
                </a:moveTo>
                <a:cubicBezTo>
                  <a:pt x="40" y="39"/>
                  <a:pt x="41" y="39"/>
                  <a:pt x="42" y="38"/>
                </a:cubicBezTo>
                <a:cubicBezTo>
                  <a:pt x="42" y="38"/>
                  <a:pt x="42" y="37"/>
                  <a:pt x="42" y="36"/>
                </a:cubicBezTo>
                <a:cubicBezTo>
                  <a:pt x="42" y="35"/>
                  <a:pt x="42" y="35"/>
                  <a:pt x="42" y="34"/>
                </a:cubicBezTo>
                <a:cubicBezTo>
                  <a:pt x="41" y="33"/>
                  <a:pt x="40" y="33"/>
                  <a:pt x="40" y="33"/>
                </a:cubicBezTo>
                <a:cubicBezTo>
                  <a:pt x="39" y="33"/>
                  <a:pt x="38" y="33"/>
                  <a:pt x="37" y="34"/>
                </a:cubicBezTo>
                <a:cubicBezTo>
                  <a:pt x="37" y="35"/>
                  <a:pt x="37" y="35"/>
                  <a:pt x="37" y="36"/>
                </a:cubicBezTo>
                <a:cubicBezTo>
                  <a:pt x="37" y="37"/>
                  <a:pt x="37" y="38"/>
                  <a:pt x="37" y="38"/>
                </a:cubicBezTo>
                <a:cubicBezTo>
                  <a:pt x="38" y="39"/>
                  <a:pt x="39" y="39"/>
                  <a:pt x="40" y="39"/>
                </a:cubicBezTo>
                <a:close/>
                <a:moveTo>
                  <a:pt x="106" y="22"/>
                </a:moveTo>
                <a:cubicBezTo>
                  <a:pt x="106" y="21"/>
                  <a:pt x="107" y="20"/>
                  <a:pt x="107" y="20"/>
                </a:cubicBezTo>
                <a:cubicBezTo>
                  <a:pt x="107" y="19"/>
                  <a:pt x="106" y="18"/>
                  <a:pt x="106" y="18"/>
                </a:cubicBezTo>
                <a:cubicBezTo>
                  <a:pt x="105" y="17"/>
                  <a:pt x="105" y="17"/>
                  <a:pt x="104" y="17"/>
                </a:cubicBezTo>
                <a:cubicBezTo>
                  <a:pt x="103" y="17"/>
                  <a:pt x="102" y="17"/>
                  <a:pt x="102" y="18"/>
                </a:cubicBezTo>
                <a:cubicBezTo>
                  <a:pt x="101" y="18"/>
                  <a:pt x="101" y="19"/>
                  <a:pt x="101" y="20"/>
                </a:cubicBezTo>
                <a:cubicBezTo>
                  <a:pt x="101" y="20"/>
                  <a:pt x="101" y="21"/>
                  <a:pt x="102" y="22"/>
                </a:cubicBezTo>
                <a:cubicBezTo>
                  <a:pt x="102" y="22"/>
                  <a:pt x="103" y="23"/>
                  <a:pt x="104" y="23"/>
                </a:cubicBezTo>
                <a:cubicBezTo>
                  <a:pt x="105" y="23"/>
                  <a:pt x="105" y="22"/>
                  <a:pt x="106" y="22"/>
                </a:cubicBezTo>
                <a:close/>
                <a:moveTo>
                  <a:pt x="97" y="27"/>
                </a:moveTo>
                <a:cubicBezTo>
                  <a:pt x="96" y="26"/>
                  <a:pt x="94" y="26"/>
                  <a:pt x="93" y="27"/>
                </a:cubicBezTo>
                <a:cubicBezTo>
                  <a:pt x="91" y="28"/>
                  <a:pt x="91" y="30"/>
                  <a:pt x="93" y="31"/>
                </a:cubicBezTo>
                <a:cubicBezTo>
                  <a:pt x="93" y="31"/>
                  <a:pt x="94" y="32"/>
                  <a:pt x="95" y="32"/>
                </a:cubicBezTo>
                <a:cubicBezTo>
                  <a:pt x="95" y="32"/>
                  <a:pt x="96" y="31"/>
                  <a:pt x="97" y="31"/>
                </a:cubicBezTo>
                <a:cubicBezTo>
                  <a:pt x="98" y="30"/>
                  <a:pt x="98" y="28"/>
                  <a:pt x="97" y="27"/>
                </a:cubicBezTo>
                <a:close/>
                <a:moveTo>
                  <a:pt x="86" y="35"/>
                </a:moveTo>
                <a:cubicBezTo>
                  <a:pt x="85" y="35"/>
                  <a:pt x="84" y="35"/>
                  <a:pt x="83" y="36"/>
                </a:cubicBezTo>
                <a:cubicBezTo>
                  <a:pt x="83" y="36"/>
                  <a:pt x="83" y="37"/>
                  <a:pt x="83" y="38"/>
                </a:cubicBezTo>
                <a:cubicBezTo>
                  <a:pt x="83" y="39"/>
                  <a:pt x="83" y="39"/>
                  <a:pt x="83" y="40"/>
                </a:cubicBezTo>
                <a:cubicBezTo>
                  <a:pt x="84" y="41"/>
                  <a:pt x="85" y="41"/>
                  <a:pt x="86" y="41"/>
                </a:cubicBezTo>
                <a:cubicBezTo>
                  <a:pt x="86" y="41"/>
                  <a:pt x="87" y="41"/>
                  <a:pt x="88" y="40"/>
                </a:cubicBezTo>
                <a:cubicBezTo>
                  <a:pt x="88" y="39"/>
                  <a:pt x="89" y="39"/>
                  <a:pt x="89" y="38"/>
                </a:cubicBezTo>
                <a:cubicBezTo>
                  <a:pt x="89" y="37"/>
                  <a:pt x="88" y="36"/>
                  <a:pt x="88" y="36"/>
                </a:cubicBezTo>
                <a:cubicBezTo>
                  <a:pt x="87" y="35"/>
                  <a:pt x="86" y="35"/>
                  <a:pt x="86" y="35"/>
                </a:cubicBezTo>
                <a:close/>
                <a:moveTo>
                  <a:pt x="0" y="95"/>
                </a:moveTo>
                <a:cubicBezTo>
                  <a:pt x="0" y="153"/>
                  <a:pt x="0" y="153"/>
                  <a:pt x="0" y="153"/>
                </a:cubicBezTo>
                <a:cubicBezTo>
                  <a:pt x="0" y="156"/>
                  <a:pt x="2" y="158"/>
                  <a:pt x="6" y="158"/>
                </a:cubicBezTo>
                <a:cubicBezTo>
                  <a:pt x="26" y="158"/>
                  <a:pt x="26" y="158"/>
                  <a:pt x="26" y="158"/>
                </a:cubicBezTo>
                <a:cubicBezTo>
                  <a:pt x="28" y="158"/>
                  <a:pt x="30" y="157"/>
                  <a:pt x="31" y="155"/>
                </a:cubicBezTo>
                <a:cubicBezTo>
                  <a:pt x="34" y="158"/>
                  <a:pt x="38" y="160"/>
                  <a:pt x="42" y="160"/>
                </a:cubicBezTo>
                <a:cubicBezTo>
                  <a:pt x="93" y="160"/>
                  <a:pt x="93" y="160"/>
                  <a:pt x="93" y="160"/>
                </a:cubicBezTo>
                <a:cubicBezTo>
                  <a:pt x="105" y="160"/>
                  <a:pt x="112" y="154"/>
                  <a:pt x="113" y="144"/>
                </a:cubicBezTo>
                <a:cubicBezTo>
                  <a:pt x="120" y="100"/>
                  <a:pt x="120" y="100"/>
                  <a:pt x="120" y="100"/>
                </a:cubicBezTo>
                <a:cubicBezTo>
                  <a:pt x="120" y="100"/>
                  <a:pt x="120" y="100"/>
                  <a:pt x="120" y="100"/>
                </a:cubicBezTo>
                <a:cubicBezTo>
                  <a:pt x="120" y="90"/>
                  <a:pt x="112" y="83"/>
                  <a:pt x="103" y="83"/>
                </a:cubicBezTo>
                <a:cubicBezTo>
                  <a:pt x="77" y="83"/>
                  <a:pt x="77" y="83"/>
                  <a:pt x="77" y="83"/>
                </a:cubicBezTo>
                <a:cubicBezTo>
                  <a:pt x="77" y="64"/>
                  <a:pt x="77" y="64"/>
                  <a:pt x="77" y="64"/>
                </a:cubicBezTo>
                <a:cubicBezTo>
                  <a:pt x="77" y="56"/>
                  <a:pt x="75" y="51"/>
                  <a:pt x="71" y="47"/>
                </a:cubicBezTo>
                <a:cubicBezTo>
                  <a:pt x="63" y="42"/>
                  <a:pt x="54" y="45"/>
                  <a:pt x="53" y="45"/>
                </a:cubicBezTo>
                <a:cubicBezTo>
                  <a:pt x="52" y="46"/>
                  <a:pt x="51" y="47"/>
                  <a:pt x="51" y="48"/>
                </a:cubicBezTo>
                <a:cubicBezTo>
                  <a:pt x="51" y="69"/>
                  <a:pt x="51" y="69"/>
                  <a:pt x="51" y="69"/>
                </a:cubicBezTo>
                <a:cubicBezTo>
                  <a:pt x="51" y="85"/>
                  <a:pt x="32" y="91"/>
                  <a:pt x="31" y="91"/>
                </a:cubicBezTo>
                <a:cubicBezTo>
                  <a:pt x="31" y="91"/>
                  <a:pt x="30" y="92"/>
                  <a:pt x="30" y="92"/>
                </a:cubicBezTo>
                <a:cubicBezTo>
                  <a:pt x="29" y="91"/>
                  <a:pt x="28" y="90"/>
                  <a:pt x="26" y="90"/>
                </a:cubicBezTo>
                <a:cubicBezTo>
                  <a:pt x="5" y="90"/>
                  <a:pt x="5" y="90"/>
                  <a:pt x="5" y="90"/>
                </a:cubicBezTo>
                <a:cubicBezTo>
                  <a:pt x="2" y="90"/>
                  <a:pt x="0" y="92"/>
                  <a:pt x="0" y="95"/>
                </a:cubicBezTo>
                <a:close/>
                <a:moveTo>
                  <a:pt x="33" y="97"/>
                </a:moveTo>
                <a:cubicBezTo>
                  <a:pt x="34" y="97"/>
                  <a:pt x="57" y="90"/>
                  <a:pt x="57" y="69"/>
                </a:cubicBezTo>
                <a:cubicBezTo>
                  <a:pt x="57" y="50"/>
                  <a:pt x="57" y="50"/>
                  <a:pt x="57" y="50"/>
                </a:cubicBezTo>
                <a:cubicBezTo>
                  <a:pt x="60" y="50"/>
                  <a:pt x="64" y="50"/>
                  <a:pt x="67" y="52"/>
                </a:cubicBezTo>
                <a:cubicBezTo>
                  <a:pt x="70" y="54"/>
                  <a:pt x="72" y="58"/>
                  <a:pt x="72" y="64"/>
                </a:cubicBezTo>
                <a:cubicBezTo>
                  <a:pt x="72" y="86"/>
                  <a:pt x="72" y="86"/>
                  <a:pt x="72" y="86"/>
                </a:cubicBezTo>
                <a:cubicBezTo>
                  <a:pt x="72" y="88"/>
                  <a:pt x="73" y="89"/>
                  <a:pt x="75" y="89"/>
                </a:cubicBezTo>
                <a:cubicBezTo>
                  <a:pt x="103" y="89"/>
                  <a:pt x="103" y="89"/>
                  <a:pt x="103" y="89"/>
                </a:cubicBezTo>
                <a:cubicBezTo>
                  <a:pt x="109" y="89"/>
                  <a:pt x="114" y="94"/>
                  <a:pt x="114" y="99"/>
                </a:cubicBezTo>
                <a:cubicBezTo>
                  <a:pt x="107" y="143"/>
                  <a:pt x="107" y="143"/>
                  <a:pt x="107" y="143"/>
                </a:cubicBezTo>
                <a:cubicBezTo>
                  <a:pt x="107" y="143"/>
                  <a:pt x="107" y="143"/>
                  <a:pt x="107" y="143"/>
                </a:cubicBezTo>
                <a:cubicBezTo>
                  <a:pt x="106" y="150"/>
                  <a:pt x="102" y="154"/>
                  <a:pt x="93" y="154"/>
                </a:cubicBezTo>
                <a:cubicBezTo>
                  <a:pt x="42" y="154"/>
                  <a:pt x="42" y="154"/>
                  <a:pt x="42" y="154"/>
                </a:cubicBezTo>
                <a:cubicBezTo>
                  <a:pt x="36" y="154"/>
                  <a:pt x="31" y="149"/>
                  <a:pt x="31" y="143"/>
                </a:cubicBezTo>
                <a:cubicBezTo>
                  <a:pt x="31" y="97"/>
                  <a:pt x="31" y="97"/>
                  <a:pt x="31" y="97"/>
                </a:cubicBezTo>
                <a:cubicBezTo>
                  <a:pt x="32" y="97"/>
                  <a:pt x="32" y="97"/>
                  <a:pt x="33" y="97"/>
                </a:cubicBezTo>
                <a:close/>
                <a:moveTo>
                  <a:pt x="6" y="96"/>
                </a:moveTo>
                <a:cubicBezTo>
                  <a:pt x="25" y="96"/>
                  <a:pt x="25" y="96"/>
                  <a:pt x="25" y="96"/>
                </a:cubicBezTo>
                <a:cubicBezTo>
                  <a:pt x="25" y="152"/>
                  <a:pt x="25" y="152"/>
                  <a:pt x="25" y="152"/>
                </a:cubicBezTo>
                <a:cubicBezTo>
                  <a:pt x="6" y="152"/>
                  <a:pt x="6" y="152"/>
                  <a:pt x="6" y="152"/>
                </a:cubicBezTo>
                <a:lnTo>
                  <a:pt x="6" y="96"/>
                </a:lnTo>
                <a:close/>
              </a:path>
            </a:pathLst>
          </a:custGeom>
          <a:solidFill>
            <a:srgbClr val="2A9D8F"/>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1" name="Freeform 835">
            <a:extLst>
              <a:ext uri="{FF2B5EF4-FFF2-40B4-BE49-F238E27FC236}">
                <a16:creationId xmlns:a16="http://schemas.microsoft.com/office/drawing/2014/main" id="{518C5930-F8CE-45EA-A92B-34AAF7F6267D}"/>
              </a:ext>
            </a:extLst>
          </p:cNvPr>
          <p:cNvSpPr>
            <a:spLocks noChangeAspect="1" noEditPoints="1"/>
          </p:cNvSpPr>
          <p:nvPr/>
        </p:nvSpPr>
        <p:spPr bwMode="auto">
          <a:xfrm>
            <a:off x="5081307" y="3638050"/>
            <a:ext cx="455823" cy="457140"/>
          </a:xfrm>
          <a:custGeom>
            <a:avLst/>
            <a:gdLst>
              <a:gd name="T0" fmla="*/ 100 w 161"/>
              <a:gd name="T1" fmla="*/ 123 h 160"/>
              <a:gd name="T2" fmla="*/ 88 w 161"/>
              <a:gd name="T3" fmla="*/ 149 h 160"/>
              <a:gd name="T4" fmla="*/ 71 w 161"/>
              <a:gd name="T5" fmla="*/ 142 h 160"/>
              <a:gd name="T6" fmla="*/ 44 w 161"/>
              <a:gd name="T7" fmla="*/ 153 h 160"/>
              <a:gd name="T8" fmla="*/ 38 w 161"/>
              <a:gd name="T9" fmla="*/ 139 h 160"/>
              <a:gd name="T10" fmla="*/ 13 w 161"/>
              <a:gd name="T11" fmla="*/ 125 h 160"/>
              <a:gd name="T12" fmla="*/ 16 w 161"/>
              <a:gd name="T13" fmla="*/ 110 h 160"/>
              <a:gd name="T14" fmla="*/ 8 w 161"/>
              <a:gd name="T15" fmla="*/ 82 h 160"/>
              <a:gd name="T16" fmla="*/ 12 w 161"/>
              <a:gd name="T17" fmla="*/ 70 h 160"/>
              <a:gd name="T18" fmla="*/ 37 w 161"/>
              <a:gd name="T19" fmla="*/ 59 h 160"/>
              <a:gd name="T20" fmla="*/ 36 w 161"/>
              <a:gd name="T21" fmla="*/ 46 h 160"/>
              <a:gd name="T22" fmla="*/ 54 w 161"/>
              <a:gd name="T23" fmla="*/ 52 h 160"/>
              <a:gd name="T24" fmla="*/ 34 w 161"/>
              <a:gd name="T25" fmla="*/ 40 h 160"/>
              <a:gd name="T26" fmla="*/ 21 w 161"/>
              <a:gd name="T27" fmla="*/ 67 h 160"/>
              <a:gd name="T28" fmla="*/ 2 w 161"/>
              <a:gd name="T29" fmla="*/ 77 h 160"/>
              <a:gd name="T30" fmla="*/ 11 w 161"/>
              <a:gd name="T31" fmla="*/ 105 h 160"/>
              <a:gd name="T32" fmla="*/ 16 w 161"/>
              <a:gd name="T33" fmla="*/ 130 h 160"/>
              <a:gd name="T34" fmla="*/ 29 w 161"/>
              <a:gd name="T35" fmla="*/ 150 h 160"/>
              <a:gd name="T36" fmla="*/ 55 w 161"/>
              <a:gd name="T37" fmla="*/ 148 h 160"/>
              <a:gd name="T38" fmla="*/ 83 w 161"/>
              <a:gd name="T39" fmla="*/ 158 h 160"/>
              <a:gd name="T40" fmla="*/ 104 w 161"/>
              <a:gd name="T41" fmla="*/ 128 h 160"/>
              <a:gd name="T42" fmla="*/ 123 w 161"/>
              <a:gd name="T43" fmla="*/ 112 h 160"/>
              <a:gd name="T44" fmla="*/ 109 w 161"/>
              <a:gd name="T45" fmla="*/ 110 h 160"/>
              <a:gd name="T46" fmla="*/ 114 w 161"/>
              <a:gd name="T47" fmla="*/ 124 h 160"/>
              <a:gd name="T48" fmla="*/ 62 w 161"/>
              <a:gd name="T49" fmla="*/ 71 h 160"/>
              <a:gd name="T50" fmla="*/ 62 w 161"/>
              <a:gd name="T51" fmla="*/ 123 h 160"/>
              <a:gd name="T52" fmla="*/ 85 w 161"/>
              <a:gd name="T53" fmla="*/ 94 h 160"/>
              <a:gd name="T54" fmla="*/ 62 w 161"/>
              <a:gd name="T55" fmla="*/ 118 h 160"/>
              <a:gd name="T56" fmla="*/ 48 w 161"/>
              <a:gd name="T57" fmla="*/ 83 h 160"/>
              <a:gd name="T58" fmla="*/ 161 w 161"/>
              <a:gd name="T59" fmla="*/ 44 h 160"/>
              <a:gd name="T60" fmla="*/ 149 w 161"/>
              <a:gd name="T61" fmla="*/ 26 h 160"/>
              <a:gd name="T62" fmla="*/ 136 w 161"/>
              <a:gd name="T63" fmla="*/ 12 h 160"/>
              <a:gd name="T64" fmla="*/ 117 w 161"/>
              <a:gd name="T65" fmla="*/ 0 h 160"/>
              <a:gd name="T66" fmla="*/ 95 w 161"/>
              <a:gd name="T67" fmla="*/ 14 h 160"/>
              <a:gd name="T68" fmla="*/ 78 w 161"/>
              <a:gd name="T69" fmla="*/ 16 h 160"/>
              <a:gd name="T70" fmla="*/ 73 w 161"/>
              <a:gd name="T71" fmla="*/ 37 h 160"/>
              <a:gd name="T72" fmla="*/ 77 w 161"/>
              <a:gd name="T73" fmla="*/ 57 h 160"/>
              <a:gd name="T74" fmla="*/ 83 w 161"/>
              <a:gd name="T75" fmla="*/ 83 h 160"/>
              <a:gd name="T76" fmla="*/ 104 w 161"/>
              <a:gd name="T77" fmla="*/ 84 h 160"/>
              <a:gd name="T78" fmla="*/ 124 w 161"/>
              <a:gd name="T79" fmla="*/ 88 h 160"/>
              <a:gd name="T80" fmla="*/ 140 w 161"/>
              <a:gd name="T81" fmla="*/ 85 h 160"/>
              <a:gd name="T82" fmla="*/ 147 w 161"/>
              <a:gd name="T83" fmla="*/ 66 h 160"/>
              <a:gd name="T84" fmla="*/ 141 w 161"/>
              <a:gd name="T85" fmla="*/ 65 h 160"/>
              <a:gd name="T86" fmla="*/ 141 w 161"/>
              <a:gd name="T87" fmla="*/ 79 h 160"/>
              <a:gd name="T88" fmla="*/ 132 w 161"/>
              <a:gd name="T89" fmla="*/ 74 h 160"/>
              <a:gd name="T90" fmla="*/ 117 w 161"/>
              <a:gd name="T91" fmla="*/ 88 h 160"/>
              <a:gd name="T92" fmla="*/ 108 w 161"/>
              <a:gd name="T93" fmla="*/ 79 h 160"/>
              <a:gd name="T94" fmla="*/ 88 w 161"/>
              <a:gd name="T95" fmla="*/ 79 h 160"/>
              <a:gd name="T96" fmla="*/ 82 w 161"/>
              <a:gd name="T97" fmla="*/ 73 h 160"/>
              <a:gd name="T98" fmla="*/ 79 w 161"/>
              <a:gd name="T99" fmla="*/ 51 h 160"/>
              <a:gd name="T100" fmla="*/ 73 w 161"/>
              <a:gd name="T101" fmla="*/ 43 h 160"/>
              <a:gd name="T102" fmla="*/ 87 w 161"/>
              <a:gd name="T103" fmla="*/ 25 h 160"/>
              <a:gd name="T104" fmla="*/ 87 w 161"/>
              <a:gd name="T105" fmla="*/ 16 h 160"/>
              <a:gd name="T106" fmla="*/ 96 w 161"/>
              <a:gd name="T107" fmla="*/ 20 h 160"/>
              <a:gd name="T108" fmla="*/ 111 w 161"/>
              <a:gd name="T109" fmla="*/ 6 h 160"/>
              <a:gd name="T110" fmla="*/ 120 w 161"/>
              <a:gd name="T111" fmla="*/ 15 h 160"/>
              <a:gd name="T112" fmla="*/ 140 w 161"/>
              <a:gd name="T113" fmla="*/ 16 h 160"/>
              <a:gd name="T114" fmla="*/ 141 w 161"/>
              <a:gd name="T115" fmla="*/ 26 h 160"/>
              <a:gd name="T116" fmla="*/ 154 w 161"/>
              <a:gd name="T117" fmla="*/ 43 h 160"/>
              <a:gd name="T118" fmla="*/ 148 w 161"/>
              <a:gd name="T119" fmla="*/ 51 h 160"/>
              <a:gd name="T120" fmla="*/ 114 w 161"/>
              <a:gd name="T121" fmla="*/ 66 h 160"/>
              <a:gd name="T122" fmla="*/ 101 w 161"/>
              <a:gd name="T123"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60">
                <a:moveTo>
                  <a:pt x="114" y="124"/>
                </a:moveTo>
                <a:cubicBezTo>
                  <a:pt x="114" y="125"/>
                  <a:pt x="112" y="125"/>
                  <a:pt x="111" y="125"/>
                </a:cubicBezTo>
                <a:cubicBezTo>
                  <a:pt x="104" y="122"/>
                  <a:pt x="104" y="122"/>
                  <a:pt x="104" y="122"/>
                </a:cubicBezTo>
                <a:cubicBezTo>
                  <a:pt x="102" y="121"/>
                  <a:pt x="101" y="122"/>
                  <a:pt x="100" y="123"/>
                </a:cubicBezTo>
                <a:cubicBezTo>
                  <a:pt x="97" y="128"/>
                  <a:pt x="93" y="132"/>
                  <a:pt x="88" y="135"/>
                </a:cubicBezTo>
                <a:cubicBezTo>
                  <a:pt x="86" y="136"/>
                  <a:pt x="86" y="138"/>
                  <a:pt x="87" y="139"/>
                </a:cubicBezTo>
                <a:cubicBezTo>
                  <a:pt x="90" y="146"/>
                  <a:pt x="90" y="146"/>
                  <a:pt x="90" y="146"/>
                </a:cubicBezTo>
                <a:cubicBezTo>
                  <a:pt x="90" y="147"/>
                  <a:pt x="90" y="149"/>
                  <a:pt x="88" y="149"/>
                </a:cubicBezTo>
                <a:cubicBezTo>
                  <a:pt x="80" y="153"/>
                  <a:pt x="80" y="153"/>
                  <a:pt x="80" y="153"/>
                </a:cubicBezTo>
                <a:cubicBezTo>
                  <a:pt x="79" y="153"/>
                  <a:pt x="78" y="152"/>
                  <a:pt x="77" y="151"/>
                </a:cubicBezTo>
                <a:cubicBezTo>
                  <a:pt x="74" y="144"/>
                  <a:pt x="74" y="144"/>
                  <a:pt x="74" y="144"/>
                </a:cubicBezTo>
                <a:cubicBezTo>
                  <a:pt x="74" y="143"/>
                  <a:pt x="72" y="142"/>
                  <a:pt x="71" y="142"/>
                </a:cubicBezTo>
                <a:cubicBezTo>
                  <a:pt x="65" y="143"/>
                  <a:pt x="59" y="143"/>
                  <a:pt x="53" y="142"/>
                </a:cubicBezTo>
                <a:cubicBezTo>
                  <a:pt x="52" y="142"/>
                  <a:pt x="51" y="143"/>
                  <a:pt x="50" y="144"/>
                </a:cubicBezTo>
                <a:cubicBezTo>
                  <a:pt x="47" y="151"/>
                  <a:pt x="47" y="151"/>
                  <a:pt x="47" y="151"/>
                </a:cubicBezTo>
                <a:cubicBezTo>
                  <a:pt x="47" y="152"/>
                  <a:pt x="45" y="153"/>
                  <a:pt x="44" y="153"/>
                </a:cubicBezTo>
                <a:cubicBezTo>
                  <a:pt x="36" y="149"/>
                  <a:pt x="36" y="149"/>
                  <a:pt x="36" y="149"/>
                </a:cubicBezTo>
                <a:cubicBezTo>
                  <a:pt x="36" y="149"/>
                  <a:pt x="35" y="149"/>
                  <a:pt x="35" y="148"/>
                </a:cubicBezTo>
                <a:cubicBezTo>
                  <a:pt x="35" y="147"/>
                  <a:pt x="35" y="147"/>
                  <a:pt x="35" y="146"/>
                </a:cubicBezTo>
                <a:cubicBezTo>
                  <a:pt x="38" y="139"/>
                  <a:pt x="38" y="139"/>
                  <a:pt x="38" y="139"/>
                </a:cubicBezTo>
                <a:cubicBezTo>
                  <a:pt x="38" y="138"/>
                  <a:pt x="38" y="136"/>
                  <a:pt x="37" y="135"/>
                </a:cubicBezTo>
                <a:cubicBezTo>
                  <a:pt x="32" y="132"/>
                  <a:pt x="28" y="128"/>
                  <a:pt x="24" y="123"/>
                </a:cubicBezTo>
                <a:cubicBezTo>
                  <a:pt x="24" y="122"/>
                  <a:pt x="22" y="121"/>
                  <a:pt x="21" y="122"/>
                </a:cubicBezTo>
                <a:cubicBezTo>
                  <a:pt x="13" y="125"/>
                  <a:pt x="13" y="125"/>
                  <a:pt x="13" y="125"/>
                </a:cubicBezTo>
                <a:cubicBezTo>
                  <a:pt x="12" y="125"/>
                  <a:pt x="11" y="125"/>
                  <a:pt x="10" y="124"/>
                </a:cubicBezTo>
                <a:cubicBezTo>
                  <a:pt x="7" y="115"/>
                  <a:pt x="7" y="115"/>
                  <a:pt x="7" y="115"/>
                </a:cubicBezTo>
                <a:cubicBezTo>
                  <a:pt x="7" y="114"/>
                  <a:pt x="7" y="113"/>
                  <a:pt x="8" y="113"/>
                </a:cubicBezTo>
                <a:cubicBezTo>
                  <a:pt x="16" y="110"/>
                  <a:pt x="16" y="110"/>
                  <a:pt x="16" y="110"/>
                </a:cubicBezTo>
                <a:cubicBezTo>
                  <a:pt x="17" y="109"/>
                  <a:pt x="18" y="108"/>
                  <a:pt x="17" y="106"/>
                </a:cubicBezTo>
                <a:cubicBezTo>
                  <a:pt x="16" y="100"/>
                  <a:pt x="16" y="94"/>
                  <a:pt x="17" y="88"/>
                </a:cubicBezTo>
                <a:cubicBezTo>
                  <a:pt x="18" y="87"/>
                  <a:pt x="17" y="86"/>
                  <a:pt x="16" y="85"/>
                </a:cubicBezTo>
                <a:cubicBezTo>
                  <a:pt x="8" y="82"/>
                  <a:pt x="8" y="82"/>
                  <a:pt x="8" y="82"/>
                </a:cubicBezTo>
                <a:cubicBezTo>
                  <a:pt x="8" y="82"/>
                  <a:pt x="7" y="81"/>
                  <a:pt x="7" y="81"/>
                </a:cubicBezTo>
                <a:cubicBezTo>
                  <a:pt x="7" y="80"/>
                  <a:pt x="7" y="80"/>
                  <a:pt x="7" y="79"/>
                </a:cubicBezTo>
                <a:cubicBezTo>
                  <a:pt x="10" y="71"/>
                  <a:pt x="10" y="71"/>
                  <a:pt x="10" y="71"/>
                </a:cubicBezTo>
                <a:cubicBezTo>
                  <a:pt x="11" y="71"/>
                  <a:pt x="11" y="70"/>
                  <a:pt x="12" y="70"/>
                </a:cubicBezTo>
                <a:cubicBezTo>
                  <a:pt x="12" y="70"/>
                  <a:pt x="13" y="70"/>
                  <a:pt x="13" y="70"/>
                </a:cubicBezTo>
                <a:cubicBezTo>
                  <a:pt x="21" y="73"/>
                  <a:pt x="21" y="73"/>
                  <a:pt x="21" y="73"/>
                </a:cubicBezTo>
                <a:cubicBezTo>
                  <a:pt x="22" y="74"/>
                  <a:pt x="24" y="73"/>
                  <a:pt x="24" y="72"/>
                </a:cubicBezTo>
                <a:cubicBezTo>
                  <a:pt x="28" y="67"/>
                  <a:pt x="32" y="63"/>
                  <a:pt x="37" y="59"/>
                </a:cubicBezTo>
                <a:cubicBezTo>
                  <a:pt x="38" y="59"/>
                  <a:pt x="39" y="57"/>
                  <a:pt x="38" y="56"/>
                </a:cubicBezTo>
                <a:cubicBezTo>
                  <a:pt x="35" y="48"/>
                  <a:pt x="35" y="48"/>
                  <a:pt x="35" y="48"/>
                </a:cubicBezTo>
                <a:cubicBezTo>
                  <a:pt x="35" y="48"/>
                  <a:pt x="35" y="47"/>
                  <a:pt x="35" y="47"/>
                </a:cubicBezTo>
                <a:cubicBezTo>
                  <a:pt x="35" y="46"/>
                  <a:pt x="36" y="46"/>
                  <a:pt x="36" y="46"/>
                </a:cubicBezTo>
                <a:cubicBezTo>
                  <a:pt x="44" y="42"/>
                  <a:pt x="44" y="42"/>
                  <a:pt x="44" y="42"/>
                </a:cubicBezTo>
                <a:cubicBezTo>
                  <a:pt x="45" y="42"/>
                  <a:pt x="47" y="42"/>
                  <a:pt x="47" y="43"/>
                </a:cubicBezTo>
                <a:cubicBezTo>
                  <a:pt x="50" y="51"/>
                  <a:pt x="50" y="51"/>
                  <a:pt x="50" y="51"/>
                </a:cubicBezTo>
                <a:cubicBezTo>
                  <a:pt x="51" y="52"/>
                  <a:pt x="52" y="53"/>
                  <a:pt x="54" y="52"/>
                </a:cubicBezTo>
                <a:cubicBezTo>
                  <a:pt x="55" y="52"/>
                  <a:pt x="56" y="50"/>
                  <a:pt x="56" y="49"/>
                </a:cubicBezTo>
                <a:cubicBezTo>
                  <a:pt x="52" y="41"/>
                  <a:pt x="52" y="41"/>
                  <a:pt x="52" y="41"/>
                </a:cubicBezTo>
                <a:cubicBezTo>
                  <a:pt x="51" y="37"/>
                  <a:pt x="46" y="35"/>
                  <a:pt x="42" y="37"/>
                </a:cubicBezTo>
                <a:cubicBezTo>
                  <a:pt x="34" y="40"/>
                  <a:pt x="34" y="40"/>
                  <a:pt x="34" y="40"/>
                </a:cubicBezTo>
                <a:cubicBezTo>
                  <a:pt x="32" y="41"/>
                  <a:pt x="30" y="42"/>
                  <a:pt x="29" y="44"/>
                </a:cubicBezTo>
                <a:cubicBezTo>
                  <a:pt x="29" y="46"/>
                  <a:pt x="29" y="49"/>
                  <a:pt x="29" y="51"/>
                </a:cubicBezTo>
                <a:cubicBezTo>
                  <a:pt x="32" y="56"/>
                  <a:pt x="32" y="56"/>
                  <a:pt x="32" y="56"/>
                </a:cubicBezTo>
                <a:cubicBezTo>
                  <a:pt x="27" y="59"/>
                  <a:pt x="24" y="63"/>
                  <a:pt x="21" y="67"/>
                </a:cubicBezTo>
                <a:cubicBezTo>
                  <a:pt x="16" y="65"/>
                  <a:pt x="16" y="65"/>
                  <a:pt x="16" y="65"/>
                </a:cubicBezTo>
                <a:cubicBezTo>
                  <a:pt x="14" y="64"/>
                  <a:pt x="11" y="64"/>
                  <a:pt x="9" y="65"/>
                </a:cubicBezTo>
                <a:cubicBezTo>
                  <a:pt x="7" y="65"/>
                  <a:pt x="6" y="67"/>
                  <a:pt x="5" y="69"/>
                </a:cubicBezTo>
                <a:cubicBezTo>
                  <a:pt x="2" y="77"/>
                  <a:pt x="2" y="77"/>
                  <a:pt x="2" y="77"/>
                </a:cubicBezTo>
                <a:cubicBezTo>
                  <a:pt x="1" y="79"/>
                  <a:pt x="1" y="81"/>
                  <a:pt x="2" y="83"/>
                </a:cubicBezTo>
                <a:cubicBezTo>
                  <a:pt x="2" y="85"/>
                  <a:pt x="4" y="87"/>
                  <a:pt x="6" y="88"/>
                </a:cubicBezTo>
                <a:cubicBezTo>
                  <a:pt x="11" y="90"/>
                  <a:pt x="11" y="90"/>
                  <a:pt x="11" y="90"/>
                </a:cubicBezTo>
                <a:cubicBezTo>
                  <a:pt x="10" y="95"/>
                  <a:pt x="10" y="100"/>
                  <a:pt x="11" y="105"/>
                </a:cubicBezTo>
                <a:cubicBezTo>
                  <a:pt x="6" y="107"/>
                  <a:pt x="6" y="107"/>
                  <a:pt x="6" y="107"/>
                </a:cubicBezTo>
                <a:cubicBezTo>
                  <a:pt x="2" y="109"/>
                  <a:pt x="0" y="114"/>
                  <a:pt x="2" y="118"/>
                </a:cubicBezTo>
                <a:cubicBezTo>
                  <a:pt x="5" y="126"/>
                  <a:pt x="5" y="126"/>
                  <a:pt x="5" y="126"/>
                </a:cubicBezTo>
                <a:cubicBezTo>
                  <a:pt x="7" y="130"/>
                  <a:pt x="11" y="132"/>
                  <a:pt x="16" y="130"/>
                </a:cubicBezTo>
                <a:cubicBezTo>
                  <a:pt x="21" y="128"/>
                  <a:pt x="21" y="128"/>
                  <a:pt x="21" y="128"/>
                </a:cubicBezTo>
                <a:cubicBezTo>
                  <a:pt x="24" y="132"/>
                  <a:pt x="27" y="136"/>
                  <a:pt x="32" y="139"/>
                </a:cubicBezTo>
                <a:cubicBezTo>
                  <a:pt x="29" y="144"/>
                  <a:pt x="29" y="144"/>
                  <a:pt x="29" y="144"/>
                </a:cubicBezTo>
                <a:cubicBezTo>
                  <a:pt x="29" y="146"/>
                  <a:pt x="29" y="148"/>
                  <a:pt x="29" y="150"/>
                </a:cubicBezTo>
                <a:cubicBezTo>
                  <a:pt x="30" y="152"/>
                  <a:pt x="32" y="154"/>
                  <a:pt x="34" y="155"/>
                </a:cubicBezTo>
                <a:cubicBezTo>
                  <a:pt x="42" y="158"/>
                  <a:pt x="42" y="158"/>
                  <a:pt x="42" y="158"/>
                </a:cubicBezTo>
                <a:cubicBezTo>
                  <a:pt x="46" y="160"/>
                  <a:pt x="51" y="158"/>
                  <a:pt x="52" y="154"/>
                </a:cubicBezTo>
                <a:cubicBezTo>
                  <a:pt x="55" y="148"/>
                  <a:pt x="55" y="148"/>
                  <a:pt x="55" y="148"/>
                </a:cubicBezTo>
                <a:cubicBezTo>
                  <a:pt x="60" y="149"/>
                  <a:pt x="65" y="149"/>
                  <a:pt x="70" y="148"/>
                </a:cubicBezTo>
                <a:cubicBezTo>
                  <a:pt x="72" y="154"/>
                  <a:pt x="72" y="154"/>
                  <a:pt x="72" y="154"/>
                </a:cubicBezTo>
                <a:cubicBezTo>
                  <a:pt x="73" y="157"/>
                  <a:pt x="76" y="159"/>
                  <a:pt x="80" y="159"/>
                </a:cubicBezTo>
                <a:cubicBezTo>
                  <a:pt x="81" y="159"/>
                  <a:pt x="82" y="158"/>
                  <a:pt x="83" y="158"/>
                </a:cubicBezTo>
                <a:cubicBezTo>
                  <a:pt x="91" y="155"/>
                  <a:pt x="91" y="155"/>
                  <a:pt x="91" y="155"/>
                </a:cubicBezTo>
                <a:cubicBezTo>
                  <a:pt x="95" y="153"/>
                  <a:pt x="97" y="148"/>
                  <a:pt x="95" y="144"/>
                </a:cubicBezTo>
                <a:cubicBezTo>
                  <a:pt x="93" y="139"/>
                  <a:pt x="93" y="139"/>
                  <a:pt x="93" y="139"/>
                </a:cubicBezTo>
                <a:cubicBezTo>
                  <a:pt x="97" y="136"/>
                  <a:pt x="101" y="132"/>
                  <a:pt x="104" y="128"/>
                </a:cubicBezTo>
                <a:cubicBezTo>
                  <a:pt x="109" y="130"/>
                  <a:pt x="109" y="130"/>
                  <a:pt x="109" y="130"/>
                </a:cubicBezTo>
                <a:cubicBezTo>
                  <a:pt x="113" y="132"/>
                  <a:pt x="118" y="130"/>
                  <a:pt x="120" y="126"/>
                </a:cubicBezTo>
                <a:cubicBezTo>
                  <a:pt x="123" y="118"/>
                  <a:pt x="123" y="118"/>
                  <a:pt x="123" y="118"/>
                </a:cubicBezTo>
                <a:cubicBezTo>
                  <a:pt x="124" y="116"/>
                  <a:pt x="124" y="114"/>
                  <a:pt x="123" y="112"/>
                </a:cubicBezTo>
                <a:cubicBezTo>
                  <a:pt x="122" y="110"/>
                  <a:pt x="120" y="108"/>
                  <a:pt x="118" y="107"/>
                </a:cubicBezTo>
                <a:cubicBezTo>
                  <a:pt x="111" y="104"/>
                  <a:pt x="111" y="104"/>
                  <a:pt x="111" y="104"/>
                </a:cubicBezTo>
                <a:cubicBezTo>
                  <a:pt x="110" y="103"/>
                  <a:pt x="108" y="104"/>
                  <a:pt x="107" y="106"/>
                </a:cubicBezTo>
                <a:cubicBezTo>
                  <a:pt x="107" y="107"/>
                  <a:pt x="107" y="109"/>
                  <a:pt x="109" y="110"/>
                </a:cubicBezTo>
                <a:cubicBezTo>
                  <a:pt x="116" y="113"/>
                  <a:pt x="116" y="113"/>
                  <a:pt x="116" y="113"/>
                </a:cubicBezTo>
                <a:cubicBezTo>
                  <a:pt x="117" y="113"/>
                  <a:pt x="117" y="113"/>
                  <a:pt x="117" y="114"/>
                </a:cubicBezTo>
                <a:cubicBezTo>
                  <a:pt x="118" y="114"/>
                  <a:pt x="118" y="115"/>
                  <a:pt x="117" y="115"/>
                </a:cubicBezTo>
                <a:lnTo>
                  <a:pt x="114" y="124"/>
                </a:lnTo>
                <a:close/>
                <a:moveTo>
                  <a:pt x="62" y="77"/>
                </a:moveTo>
                <a:cubicBezTo>
                  <a:pt x="64" y="77"/>
                  <a:pt x="65" y="76"/>
                  <a:pt x="65" y="74"/>
                </a:cubicBezTo>
                <a:cubicBezTo>
                  <a:pt x="65" y="73"/>
                  <a:pt x="64" y="71"/>
                  <a:pt x="62" y="71"/>
                </a:cubicBezTo>
                <a:cubicBezTo>
                  <a:pt x="62" y="71"/>
                  <a:pt x="62" y="71"/>
                  <a:pt x="62" y="71"/>
                </a:cubicBezTo>
                <a:cubicBezTo>
                  <a:pt x="55" y="71"/>
                  <a:pt x="48" y="74"/>
                  <a:pt x="44" y="79"/>
                </a:cubicBezTo>
                <a:cubicBezTo>
                  <a:pt x="39" y="84"/>
                  <a:pt x="36" y="91"/>
                  <a:pt x="36" y="98"/>
                </a:cubicBezTo>
                <a:cubicBezTo>
                  <a:pt x="36" y="105"/>
                  <a:pt x="39" y="111"/>
                  <a:pt x="44" y="116"/>
                </a:cubicBezTo>
                <a:cubicBezTo>
                  <a:pt x="49" y="121"/>
                  <a:pt x="55" y="123"/>
                  <a:pt x="62" y="123"/>
                </a:cubicBezTo>
                <a:cubicBezTo>
                  <a:pt x="62" y="123"/>
                  <a:pt x="62" y="123"/>
                  <a:pt x="62" y="123"/>
                </a:cubicBezTo>
                <a:cubicBezTo>
                  <a:pt x="69" y="123"/>
                  <a:pt x="76" y="121"/>
                  <a:pt x="81" y="116"/>
                </a:cubicBezTo>
                <a:cubicBezTo>
                  <a:pt x="86" y="111"/>
                  <a:pt x="88" y="104"/>
                  <a:pt x="88" y="97"/>
                </a:cubicBezTo>
                <a:cubicBezTo>
                  <a:pt x="88" y="96"/>
                  <a:pt x="87" y="94"/>
                  <a:pt x="85" y="94"/>
                </a:cubicBezTo>
                <a:cubicBezTo>
                  <a:pt x="85" y="94"/>
                  <a:pt x="85" y="94"/>
                  <a:pt x="85" y="94"/>
                </a:cubicBezTo>
                <a:cubicBezTo>
                  <a:pt x="84" y="94"/>
                  <a:pt x="82" y="96"/>
                  <a:pt x="82" y="97"/>
                </a:cubicBezTo>
                <a:cubicBezTo>
                  <a:pt x="82" y="103"/>
                  <a:pt x="80" y="108"/>
                  <a:pt x="77" y="112"/>
                </a:cubicBezTo>
                <a:cubicBezTo>
                  <a:pt x="73" y="115"/>
                  <a:pt x="68" y="118"/>
                  <a:pt x="62" y="118"/>
                </a:cubicBezTo>
                <a:cubicBezTo>
                  <a:pt x="62" y="118"/>
                  <a:pt x="62" y="118"/>
                  <a:pt x="62" y="118"/>
                </a:cubicBezTo>
                <a:cubicBezTo>
                  <a:pt x="57" y="118"/>
                  <a:pt x="52" y="115"/>
                  <a:pt x="48" y="112"/>
                </a:cubicBezTo>
                <a:cubicBezTo>
                  <a:pt x="44" y="108"/>
                  <a:pt x="42" y="103"/>
                  <a:pt x="42" y="98"/>
                </a:cubicBezTo>
                <a:cubicBezTo>
                  <a:pt x="42" y="92"/>
                  <a:pt x="44" y="87"/>
                  <a:pt x="48" y="83"/>
                </a:cubicBezTo>
                <a:cubicBezTo>
                  <a:pt x="52" y="79"/>
                  <a:pt x="57" y="77"/>
                  <a:pt x="62" y="77"/>
                </a:cubicBezTo>
                <a:close/>
                <a:moveTo>
                  <a:pt x="154" y="57"/>
                </a:moveTo>
                <a:cubicBezTo>
                  <a:pt x="158" y="57"/>
                  <a:pt x="161" y="54"/>
                  <a:pt x="161" y="50"/>
                </a:cubicBezTo>
                <a:cubicBezTo>
                  <a:pt x="161" y="44"/>
                  <a:pt x="161" y="44"/>
                  <a:pt x="161" y="44"/>
                </a:cubicBezTo>
                <a:cubicBezTo>
                  <a:pt x="161" y="40"/>
                  <a:pt x="158" y="37"/>
                  <a:pt x="154" y="37"/>
                </a:cubicBezTo>
                <a:cubicBezTo>
                  <a:pt x="151" y="37"/>
                  <a:pt x="151" y="37"/>
                  <a:pt x="151" y="37"/>
                </a:cubicBezTo>
                <a:cubicBezTo>
                  <a:pt x="150" y="34"/>
                  <a:pt x="149" y="31"/>
                  <a:pt x="147" y="28"/>
                </a:cubicBezTo>
                <a:cubicBezTo>
                  <a:pt x="149" y="26"/>
                  <a:pt x="149" y="26"/>
                  <a:pt x="149" y="26"/>
                </a:cubicBezTo>
                <a:cubicBezTo>
                  <a:pt x="152" y="23"/>
                  <a:pt x="152" y="19"/>
                  <a:pt x="149" y="16"/>
                </a:cubicBezTo>
                <a:cubicBezTo>
                  <a:pt x="145" y="12"/>
                  <a:pt x="145" y="12"/>
                  <a:pt x="145" y="12"/>
                </a:cubicBezTo>
                <a:cubicBezTo>
                  <a:pt x="144" y="10"/>
                  <a:pt x="142" y="10"/>
                  <a:pt x="140" y="10"/>
                </a:cubicBezTo>
                <a:cubicBezTo>
                  <a:pt x="138" y="10"/>
                  <a:pt x="137" y="10"/>
                  <a:pt x="136" y="12"/>
                </a:cubicBezTo>
                <a:cubicBezTo>
                  <a:pt x="133" y="14"/>
                  <a:pt x="133" y="14"/>
                  <a:pt x="133" y="14"/>
                </a:cubicBezTo>
                <a:cubicBezTo>
                  <a:pt x="130" y="12"/>
                  <a:pt x="127" y="11"/>
                  <a:pt x="124" y="10"/>
                </a:cubicBezTo>
                <a:cubicBezTo>
                  <a:pt x="124" y="7"/>
                  <a:pt x="124" y="7"/>
                  <a:pt x="124" y="7"/>
                </a:cubicBezTo>
                <a:cubicBezTo>
                  <a:pt x="124" y="3"/>
                  <a:pt x="121" y="0"/>
                  <a:pt x="117" y="0"/>
                </a:cubicBezTo>
                <a:cubicBezTo>
                  <a:pt x="111" y="0"/>
                  <a:pt x="111" y="0"/>
                  <a:pt x="111" y="0"/>
                </a:cubicBezTo>
                <a:cubicBezTo>
                  <a:pt x="107" y="0"/>
                  <a:pt x="104" y="3"/>
                  <a:pt x="104" y="7"/>
                </a:cubicBezTo>
                <a:cubicBezTo>
                  <a:pt x="104" y="10"/>
                  <a:pt x="104" y="10"/>
                  <a:pt x="104" y="10"/>
                </a:cubicBezTo>
                <a:cubicBezTo>
                  <a:pt x="101" y="11"/>
                  <a:pt x="98" y="12"/>
                  <a:pt x="95" y="14"/>
                </a:cubicBezTo>
                <a:cubicBezTo>
                  <a:pt x="92" y="12"/>
                  <a:pt x="92" y="12"/>
                  <a:pt x="92" y="12"/>
                </a:cubicBezTo>
                <a:cubicBezTo>
                  <a:pt x="91" y="10"/>
                  <a:pt x="89" y="10"/>
                  <a:pt x="87" y="10"/>
                </a:cubicBezTo>
                <a:cubicBezTo>
                  <a:pt x="86" y="10"/>
                  <a:pt x="84" y="10"/>
                  <a:pt x="83" y="12"/>
                </a:cubicBezTo>
                <a:cubicBezTo>
                  <a:pt x="78" y="16"/>
                  <a:pt x="78" y="16"/>
                  <a:pt x="78" y="16"/>
                </a:cubicBezTo>
                <a:cubicBezTo>
                  <a:pt x="76" y="19"/>
                  <a:pt x="76" y="23"/>
                  <a:pt x="78" y="26"/>
                </a:cubicBezTo>
                <a:cubicBezTo>
                  <a:pt x="81" y="28"/>
                  <a:pt x="81" y="28"/>
                  <a:pt x="81" y="28"/>
                </a:cubicBezTo>
                <a:cubicBezTo>
                  <a:pt x="79" y="31"/>
                  <a:pt x="78" y="34"/>
                  <a:pt x="77" y="37"/>
                </a:cubicBezTo>
                <a:cubicBezTo>
                  <a:pt x="73" y="37"/>
                  <a:pt x="73" y="37"/>
                  <a:pt x="73" y="37"/>
                </a:cubicBezTo>
                <a:cubicBezTo>
                  <a:pt x="70" y="37"/>
                  <a:pt x="67" y="40"/>
                  <a:pt x="67" y="44"/>
                </a:cubicBezTo>
                <a:cubicBezTo>
                  <a:pt x="67" y="50"/>
                  <a:pt x="67" y="50"/>
                  <a:pt x="67" y="50"/>
                </a:cubicBezTo>
                <a:cubicBezTo>
                  <a:pt x="67" y="54"/>
                  <a:pt x="70" y="57"/>
                  <a:pt x="73" y="57"/>
                </a:cubicBezTo>
                <a:cubicBezTo>
                  <a:pt x="77" y="57"/>
                  <a:pt x="77" y="57"/>
                  <a:pt x="77" y="57"/>
                </a:cubicBezTo>
                <a:cubicBezTo>
                  <a:pt x="78" y="60"/>
                  <a:pt x="79" y="63"/>
                  <a:pt x="81" y="66"/>
                </a:cubicBezTo>
                <a:cubicBezTo>
                  <a:pt x="78" y="69"/>
                  <a:pt x="78" y="69"/>
                  <a:pt x="78" y="69"/>
                </a:cubicBezTo>
                <a:cubicBezTo>
                  <a:pt x="76" y="71"/>
                  <a:pt x="76" y="76"/>
                  <a:pt x="78" y="78"/>
                </a:cubicBezTo>
                <a:cubicBezTo>
                  <a:pt x="83" y="83"/>
                  <a:pt x="83" y="83"/>
                  <a:pt x="83" y="83"/>
                </a:cubicBezTo>
                <a:cubicBezTo>
                  <a:pt x="84" y="84"/>
                  <a:pt x="86" y="85"/>
                  <a:pt x="87" y="85"/>
                </a:cubicBezTo>
                <a:cubicBezTo>
                  <a:pt x="89" y="85"/>
                  <a:pt x="91" y="84"/>
                  <a:pt x="92" y="83"/>
                </a:cubicBezTo>
                <a:cubicBezTo>
                  <a:pt x="95" y="80"/>
                  <a:pt x="95" y="80"/>
                  <a:pt x="95" y="80"/>
                </a:cubicBezTo>
                <a:cubicBezTo>
                  <a:pt x="98" y="82"/>
                  <a:pt x="101" y="83"/>
                  <a:pt x="104" y="84"/>
                </a:cubicBezTo>
                <a:cubicBezTo>
                  <a:pt x="104" y="88"/>
                  <a:pt x="104" y="88"/>
                  <a:pt x="104" y="88"/>
                </a:cubicBezTo>
                <a:cubicBezTo>
                  <a:pt x="104" y="91"/>
                  <a:pt x="107" y="94"/>
                  <a:pt x="111" y="94"/>
                </a:cubicBezTo>
                <a:cubicBezTo>
                  <a:pt x="117" y="94"/>
                  <a:pt x="117" y="94"/>
                  <a:pt x="117" y="94"/>
                </a:cubicBezTo>
                <a:cubicBezTo>
                  <a:pt x="121" y="94"/>
                  <a:pt x="124" y="91"/>
                  <a:pt x="124" y="88"/>
                </a:cubicBezTo>
                <a:cubicBezTo>
                  <a:pt x="124" y="84"/>
                  <a:pt x="124" y="84"/>
                  <a:pt x="124" y="84"/>
                </a:cubicBezTo>
                <a:cubicBezTo>
                  <a:pt x="127" y="83"/>
                  <a:pt x="130" y="82"/>
                  <a:pt x="133" y="80"/>
                </a:cubicBezTo>
                <a:cubicBezTo>
                  <a:pt x="136" y="83"/>
                  <a:pt x="136" y="83"/>
                  <a:pt x="136" y="83"/>
                </a:cubicBezTo>
                <a:cubicBezTo>
                  <a:pt x="137" y="84"/>
                  <a:pt x="138" y="85"/>
                  <a:pt x="140" y="85"/>
                </a:cubicBezTo>
                <a:cubicBezTo>
                  <a:pt x="142" y="85"/>
                  <a:pt x="144" y="84"/>
                  <a:pt x="145" y="83"/>
                </a:cubicBezTo>
                <a:cubicBezTo>
                  <a:pt x="149" y="78"/>
                  <a:pt x="149" y="78"/>
                  <a:pt x="149" y="78"/>
                </a:cubicBezTo>
                <a:cubicBezTo>
                  <a:pt x="152" y="76"/>
                  <a:pt x="152" y="71"/>
                  <a:pt x="149" y="69"/>
                </a:cubicBezTo>
                <a:cubicBezTo>
                  <a:pt x="147" y="66"/>
                  <a:pt x="147" y="66"/>
                  <a:pt x="147" y="66"/>
                </a:cubicBezTo>
                <a:cubicBezTo>
                  <a:pt x="149" y="63"/>
                  <a:pt x="150" y="60"/>
                  <a:pt x="151" y="57"/>
                </a:cubicBezTo>
                <a:cubicBezTo>
                  <a:pt x="154" y="57"/>
                  <a:pt x="154" y="57"/>
                  <a:pt x="154" y="57"/>
                </a:cubicBezTo>
                <a:close/>
                <a:moveTo>
                  <a:pt x="146" y="54"/>
                </a:moveTo>
                <a:cubicBezTo>
                  <a:pt x="145" y="58"/>
                  <a:pt x="143" y="62"/>
                  <a:pt x="141" y="65"/>
                </a:cubicBezTo>
                <a:cubicBezTo>
                  <a:pt x="140" y="66"/>
                  <a:pt x="140" y="68"/>
                  <a:pt x="141" y="69"/>
                </a:cubicBezTo>
                <a:cubicBezTo>
                  <a:pt x="145" y="73"/>
                  <a:pt x="145" y="73"/>
                  <a:pt x="145" y="73"/>
                </a:cubicBezTo>
                <a:cubicBezTo>
                  <a:pt x="146" y="73"/>
                  <a:pt x="146" y="74"/>
                  <a:pt x="145" y="74"/>
                </a:cubicBezTo>
                <a:cubicBezTo>
                  <a:pt x="141" y="79"/>
                  <a:pt x="141" y="79"/>
                  <a:pt x="141" y="79"/>
                </a:cubicBezTo>
                <a:cubicBezTo>
                  <a:pt x="141" y="79"/>
                  <a:pt x="140" y="79"/>
                  <a:pt x="140" y="79"/>
                </a:cubicBezTo>
                <a:cubicBezTo>
                  <a:pt x="140" y="79"/>
                  <a:pt x="140" y="79"/>
                  <a:pt x="140" y="79"/>
                </a:cubicBezTo>
                <a:cubicBezTo>
                  <a:pt x="136" y="75"/>
                  <a:pt x="136" y="75"/>
                  <a:pt x="136" y="75"/>
                </a:cubicBezTo>
                <a:cubicBezTo>
                  <a:pt x="135" y="74"/>
                  <a:pt x="133" y="73"/>
                  <a:pt x="132" y="74"/>
                </a:cubicBezTo>
                <a:cubicBezTo>
                  <a:pt x="128" y="77"/>
                  <a:pt x="124" y="78"/>
                  <a:pt x="120" y="79"/>
                </a:cubicBezTo>
                <a:cubicBezTo>
                  <a:pt x="119" y="79"/>
                  <a:pt x="118" y="80"/>
                  <a:pt x="118" y="82"/>
                </a:cubicBezTo>
                <a:cubicBezTo>
                  <a:pt x="118" y="88"/>
                  <a:pt x="118" y="88"/>
                  <a:pt x="118" y="88"/>
                </a:cubicBezTo>
                <a:cubicBezTo>
                  <a:pt x="118" y="88"/>
                  <a:pt x="117" y="88"/>
                  <a:pt x="117" y="88"/>
                </a:cubicBezTo>
                <a:cubicBezTo>
                  <a:pt x="111" y="88"/>
                  <a:pt x="111" y="88"/>
                  <a:pt x="111" y="88"/>
                </a:cubicBezTo>
                <a:cubicBezTo>
                  <a:pt x="110" y="88"/>
                  <a:pt x="110" y="88"/>
                  <a:pt x="110" y="88"/>
                </a:cubicBezTo>
                <a:cubicBezTo>
                  <a:pt x="110" y="82"/>
                  <a:pt x="110" y="82"/>
                  <a:pt x="110" y="82"/>
                </a:cubicBezTo>
                <a:cubicBezTo>
                  <a:pt x="110" y="80"/>
                  <a:pt x="109" y="79"/>
                  <a:pt x="108" y="79"/>
                </a:cubicBezTo>
                <a:cubicBezTo>
                  <a:pt x="103" y="78"/>
                  <a:pt x="99" y="77"/>
                  <a:pt x="96" y="74"/>
                </a:cubicBezTo>
                <a:cubicBezTo>
                  <a:pt x="95" y="74"/>
                  <a:pt x="95" y="74"/>
                  <a:pt x="94" y="74"/>
                </a:cubicBezTo>
                <a:cubicBezTo>
                  <a:pt x="93" y="74"/>
                  <a:pt x="93" y="74"/>
                  <a:pt x="92" y="75"/>
                </a:cubicBezTo>
                <a:cubicBezTo>
                  <a:pt x="88" y="79"/>
                  <a:pt x="88" y="79"/>
                  <a:pt x="88" y="79"/>
                </a:cubicBezTo>
                <a:cubicBezTo>
                  <a:pt x="88" y="79"/>
                  <a:pt x="88" y="79"/>
                  <a:pt x="87" y="79"/>
                </a:cubicBezTo>
                <a:cubicBezTo>
                  <a:pt x="87" y="79"/>
                  <a:pt x="87" y="79"/>
                  <a:pt x="87" y="79"/>
                </a:cubicBezTo>
                <a:cubicBezTo>
                  <a:pt x="82" y="74"/>
                  <a:pt x="82" y="74"/>
                  <a:pt x="82" y="74"/>
                </a:cubicBezTo>
                <a:cubicBezTo>
                  <a:pt x="82" y="74"/>
                  <a:pt x="82" y="73"/>
                  <a:pt x="82" y="73"/>
                </a:cubicBezTo>
                <a:cubicBezTo>
                  <a:pt x="87" y="69"/>
                  <a:pt x="87" y="69"/>
                  <a:pt x="87" y="69"/>
                </a:cubicBezTo>
                <a:cubicBezTo>
                  <a:pt x="88" y="68"/>
                  <a:pt x="88" y="66"/>
                  <a:pt x="87" y="65"/>
                </a:cubicBezTo>
                <a:cubicBezTo>
                  <a:pt x="85" y="62"/>
                  <a:pt x="83" y="58"/>
                  <a:pt x="82" y="54"/>
                </a:cubicBezTo>
                <a:cubicBezTo>
                  <a:pt x="82" y="52"/>
                  <a:pt x="81" y="51"/>
                  <a:pt x="79" y="51"/>
                </a:cubicBezTo>
                <a:cubicBezTo>
                  <a:pt x="73" y="51"/>
                  <a:pt x="73" y="51"/>
                  <a:pt x="73" y="51"/>
                </a:cubicBezTo>
                <a:cubicBezTo>
                  <a:pt x="73" y="51"/>
                  <a:pt x="73" y="51"/>
                  <a:pt x="73" y="50"/>
                </a:cubicBezTo>
                <a:cubicBezTo>
                  <a:pt x="73" y="44"/>
                  <a:pt x="73" y="44"/>
                  <a:pt x="73" y="44"/>
                </a:cubicBezTo>
                <a:cubicBezTo>
                  <a:pt x="73" y="44"/>
                  <a:pt x="73" y="43"/>
                  <a:pt x="73" y="43"/>
                </a:cubicBezTo>
                <a:cubicBezTo>
                  <a:pt x="79" y="43"/>
                  <a:pt x="79" y="43"/>
                  <a:pt x="79" y="43"/>
                </a:cubicBezTo>
                <a:cubicBezTo>
                  <a:pt x="81" y="43"/>
                  <a:pt x="82" y="42"/>
                  <a:pt x="82" y="41"/>
                </a:cubicBezTo>
                <a:cubicBezTo>
                  <a:pt x="83" y="37"/>
                  <a:pt x="85" y="33"/>
                  <a:pt x="87" y="29"/>
                </a:cubicBezTo>
                <a:cubicBezTo>
                  <a:pt x="88" y="28"/>
                  <a:pt x="88" y="26"/>
                  <a:pt x="87" y="25"/>
                </a:cubicBezTo>
                <a:cubicBezTo>
                  <a:pt x="82" y="21"/>
                  <a:pt x="82" y="21"/>
                  <a:pt x="82" y="21"/>
                </a:cubicBezTo>
                <a:cubicBezTo>
                  <a:pt x="82" y="21"/>
                  <a:pt x="82" y="21"/>
                  <a:pt x="82" y="21"/>
                </a:cubicBezTo>
                <a:cubicBezTo>
                  <a:pt x="82" y="21"/>
                  <a:pt x="82" y="20"/>
                  <a:pt x="82" y="20"/>
                </a:cubicBezTo>
                <a:cubicBezTo>
                  <a:pt x="87" y="16"/>
                  <a:pt x="87" y="16"/>
                  <a:pt x="87" y="16"/>
                </a:cubicBezTo>
                <a:cubicBezTo>
                  <a:pt x="87" y="16"/>
                  <a:pt x="87" y="16"/>
                  <a:pt x="87" y="16"/>
                </a:cubicBezTo>
                <a:cubicBezTo>
                  <a:pt x="88" y="16"/>
                  <a:pt x="88" y="16"/>
                  <a:pt x="88" y="16"/>
                </a:cubicBezTo>
                <a:cubicBezTo>
                  <a:pt x="92" y="20"/>
                  <a:pt x="92" y="20"/>
                  <a:pt x="92" y="20"/>
                </a:cubicBezTo>
                <a:cubicBezTo>
                  <a:pt x="93" y="21"/>
                  <a:pt x="95" y="21"/>
                  <a:pt x="96" y="20"/>
                </a:cubicBezTo>
                <a:cubicBezTo>
                  <a:pt x="99" y="18"/>
                  <a:pt x="103" y="16"/>
                  <a:pt x="107" y="15"/>
                </a:cubicBezTo>
                <a:cubicBezTo>
                  <a:pt x="109" y="15"/>
                  <a:pt x="110" y="14"/>
                  <a:pt x="110" y="13"/>
                </a:cubicBezTo>
                <a:cubicBezTo>
                  <a:pt x="110" y="7"/>
                  <a:pt x="110" y="7"/>
                  <a:pt x="110" y="7"/>
                </a:cubicBezTo>
                <a:cubicBezTo>
                  <a:pt x="110" y="6"/>
                  <a:pt x="110" y="6"/>
                  <a:pt x="111" y="6"/>
                </a:cubicBezTo>
                <a:cubicBezTo>
                  <a:pt x="117" y="6"/>
                  <a:pt x="117" y="6"/>
                  <a:pt x="117" y="6"/>
                </a:cubicBezTo>
                <a:cubicBezTo>
                  <a:pt x="117" y="6"/>
                  <a:pt x="118" y="6"/>
                  <a:pt x="118" y="7"/>
                </a:cubicBezTo>
                <a:cubicBezTo>
                  <a:pt x="118" y="13"/>
                  <a:pt x="118" y="13"/>
                  <a:pt x="118" y="13"/>
                </a:cubicBezTo>
                <a:cubicBezTo>
                  <a:pt x="118" y="14"/>
                  <a:pt x="119" y="15"/>
                  <a:pt x="120" y="15"/>
                </a:cubicBezTo>
                <a:cubicBezTo>
                  <a:pt x="124" y="16"/>
                  <a:pt x="128" y="18"/>
                  <a:pt x="132" y="20"/>
                </a:cubicBezTo>
                <a:cubicBezTo>
                  <a:pt x="133" y="21"/>
                  <a:pt x="135" y="21"/>
                  <a:pt x="136" y="20"/>
                </a:cubicBezTo>
                <a:cubicBezTo>
                  <a:pt x="140" y="16"/>
                  <a:pt x="140" y="16"/>
                  <a:pt x="140" y="16"/>
                </a:cubicBezTo>
                <a:cubicBezTo>
                  <a:pt x="140" y="16"/>
                  <a:pt x="140" y="16"/>
                  <a:pt x="140" y="16"/>
                </a:cubicBezTo>
                <a:cubicBezTo>
                  <a:pt x="140" y="16"/>
                  <a:pt x="141" y="16"/>
                  <a:pt x="141" y="16"/>
                </a:cubicBezTo>
                <a:cubicBezTo>
                  <a:pt x="145" y="20"/>
                  <a:pt x="145" y="20"/>
                  <a:pt x="145" y="20"/>
                </a:cubicBezTo>
                <a:cubicBezTo>
                  <a:pt x="146" y="21"/>
                  <a:pt x="146" y="21"/>
                  <a:pt x="145" y="21"/>
                </a:cubicBezTo>
                <a:cubicBezTo>
                  <a:pt x="141" y="26"/>
                  <a:pt x="141" y="26"/>
                  <a:pt x="141" y="26"/>
                </a:cubicBezTo>
                <a:cubicBezTo>
                  <a:pt x="140" y="27"/>
                  <a:pt x="140" y="28"/>
                  <a:pt x="141" y="29"/>
                </a:cubicBezTo>
                <a:cubicBezTo>
                  <a:pt x="143" y="33"/>
                  <a:pt x="145" y="37"/>
                  <a:pt x="146" y="41"/>
                </a:cubicBezTo>
                <a:cubicBezTo>
                  <a:pt x="146" y="42"/>
                  <a:pt x="147" y="43"/>
                  <a:pt x="148" y="43"/>
                </a:cubicBezTo>
                <a:cubicBezTo>
                  <a:pt x="154" y="43"/>
                  <a:pt x="154" y="43"/>
                  <a:pt x="154" y="43"/>
                </a:cubicBezTo>
                <a:cubicBezTo>
                  <a:pt x="155" y="43"/>
                  <a:pt x="155" y="44"/>
                  <a:pt x="155" y="44"/>
                </a:cubicBezTo>
                <a:cubicBezTo>
                  <a:pt x="155" y="50"/>
                  <a:pt x="155" y="50"/>
                  <a:pt x="155" y="50"/>
                </a:cubicBezTo>
                <a:cubicBezTo>
                  <a:pt x="155" y="51"/>
                  <a:pt x="155" y="51"/>
                  <a:pt x="154" y="51"/>
                </a:cubicBezTo>
                <a:cubicBezTo>
                  <a:pt x="148" y="51"/>
                  <a:pt x="148" y="51"/>
                  <a:pt x="148" y="51"/>
                </a:cubicBezTo>
                <a:cubicBezTo>
                  <a:pt x="147" y="51"/>
                  <a:pt x="146" y="52"/>
                  <a:pt x="146" y="54"/>
                </a:cubicBezTo>
                <a:close/>
                <a:moveTo>
                  <a:pt x="114" y="28"/>
                </a:moveTo>
                <a:cubicBezTo>
                  <a:pt x="103" y="28"/>
                  <a:pt x="95" y="37"/>
                  <a:pt x="95" y="47"/>
                </a:cubicBezTo>
                <a:cubicBezTo>
                  <a:pt x="95" y="58"/>
                  <a:pt x="103" y="66"/>
                  <a:pt x="114" y="66"/>
                </a:cubicBezTo>
                <a:cubicBezTo>
                  <a:pt x="124" y="66"/>
                  <a:pt x="133" y="58"/>
                  <a:pt x="133" y="47"/>
                </a:cubicBezTo>
                <a:cubicBezTo>
                  <a:pt x="133" y="37"/>
                  <a:pt x="124" y="28"/>
                  <a:pt x="114" y="28"/>
                </a:cubicBezTo>
                <a:close/>
                <a:moveTo>
                  <a:pt x="114" y="60"/>
                </a:moveTo>
                <a:cubicBezTo>
                  <a:pt x="107" y="60"/>
                  <a:pt x="101" y="54"/>
                  <a:pt x="101" y="47"/>
                </a:cubicBezTo>
                <a:cubicBezTo>
                  <a:pt x="101" y="40"/>
                  <a:pt x="107" y="34"/>
                  <a:pt x="114" y="34"/>
                </a:cubicBezTo>
                <a:cubicBezTo>
                  <a:pt x="121" y="34"/>
                  <a:pt x="127" y="40"/>
                  <a:pt x="127" y="47"/>
                </a:cubicBezTo>
                <a:cubicBezTo>
                  <a:pt x="127" y="54"/>
                  <a:pt x="121" y="60"/>
                  <a:pt x="114" y="60"/>
                </a:cubicBezTo>
                <a:close/>
              </a:path>
            </a:pathLst>
          </a:custGeom>
          <a:solidFill>
            <a:srgbClr val="E9C46A"/>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2" name="Freeform 851">
            <a:extLst>
              <a:ext uri="{FF2B5EF4-FFF2-40B4-BE49-F238E27FC236}">
                <a16:creationId xmlns:a16="http://schemas.microsoft.com/office/drawing/2014/main" id="{DB76EEDD-0C9C-4815-B926-84824AC52FA8}"/>
              </a:ext>
            </a:extLst>
          </p:cNvPr>
          <p:cNvSpPr>
            <a:spLocks noChangeAspect="1" noEditPoints="1"/>
          </p:cNvSpPr>
          <p:nvPr/>
        </p:nvSpPr>
        <p:spPr bwMode="auto">
          <a:xfrm>
            <a:off x="7943744" y="5592061"/>
            <a:ext cx="414861" cy="457140"/>
          </a:xfrm>
          <a:custGeom>
            <a:avLst/>
            <a:gdLst>
              <a:gd name="T0" fmla="*/ 76 w 146"/>
              <a:gd name="T1" fmla="*/ 38 h 160"/>
              <a:gd name="T2" fmla="*/ 81 w 146"/>
              <a:gd name="T3" fmla="*/ 16 h 160"/>
              <a:gd name="T4" fmla="*/ 85 w 146"/>
              <a:gd name="T5" fmla="*/ 16 h 160"/>
              <a:gd name="T6" fmla="*/ 75 w 146"/>
              <a:gd name="T7" fmla="*/ 1 h 160"/>
              <a:gd name="T8" fmla="*/ 60 w 146"/>
              <a:gd name="T9" fmla="*/ 11 h 160"/>
              <a:gd name="T10" fmla="*/ 64 w 146"/>
              <a:gd name="T11" fmla="*/ 16 h 160"/>
              <a:gd name="T12" fmla="*/ 70 w 146"/>
              <a:gd name="T13" fmla="*/ 38 h 160"/>
              <a:gd name="T14" fmla="*/ 16 w 146"/>
              <a:gd name="T15" fmla="*/ 85 h 160"/>
              <a:gd name="T16" fmla="*/ 10 w 146"/>
              <a:gd name="T17" fmla="*/ 76 h 160"/>
              <a:gd name="T18" fmla="*/ 41 w 146"/>
              <a:gd name="T19" fmla="*/ 73 h 160"/>
              <a:gd name="T20" fmla="*/ 10 w 146"/>
              <a:gd name="T21" fmla="*/ 70 h 160"/>
              <a:gd name="T22" fmla="*/ 16 w 146"/>
              <a:gd name="T23" fmla="*/ 60 h 160"/>
              <a:gd name="T24" fmla="*/ 1 w 146"/>
              <a:gd name="T25" fmla="*/ 71 h 160"/>
              <a:gd name="T26" fmla="*/ 1 w 146"/>
              <a:gd name="T27" fmla="*/ 75 h 160"/>
              <a:gd name="T28" fmla="*/ 14 w 146"/>
              <a:gd name="T29" fmla="*/ 86 h 160"/>
              <a:gd name="T30" fmla="*/ 107 w 146"/>
              <a:gd name="T31" fmla="*/ 76 h 160"/>
              <a:gd name="T32" fmla="*/ 130 w 146"/>
              <a:gd name="T33" fmla="*/ 81 h 160"/>
              <a:gd name="T34" fmla="*/ 132 w 146"/>
              <a:gd name="T35" fmla="*/ 86 h 160"/>
              <a:gd name="T36" fmla="*/ 145 w 146"/>
              <a:gd name="T37" fmla="*/ 75 h 160"/>
              <a:gd name="T38" fmla="*/ 145 w 146"/>
              <a:gd name="T39" fmla="*/ 71 h 160"/>
              <a:gd name="T40" fmla="*/ 130 w 146"/>
              <a:gd name="T41" fmla="*/ 60 h 160"/>
              <a:gd name="T42" fmla="*/ 135 w 146"/>
              <a:gd name="T43" fmla="*/ 70 h 160"/>
              <a:gd name="T44" fmla="*/ 104 w 146"/>
              <a:gd name="T45" fmla="*/ 73 h 160"/>
              <a:gd name="T46" fmla="*/ 20 w 146"/>
              <a:gd name="T47" fmla="*/ 23 h 160"/>
              <a:gd name="T48" fmla="*/ 23 w 146"/>
              <a:gd name="T49" fmla="*/ 41 h 160"/>
              <a:gd name="T50" fmla="*/ 26 w 146"/>
              <a:gd name="T51" fmla="*/ 31 h 160"/>
              <a:gd name="T52" fmla="*/ 48 w 146"/>
              <a:gd name="T53" fmla="*/ 51 h 160"/>
              <a:gd name="T54" fmla="*/ 50 w 146"/>
              <a:gd name="T55" fmla="*/ 46 h 160"/>
              <a:gd name="T56" fmla="*/ 38 w 146"/>
              <a:gd name="T57" fmla="*/ 26 h 160"/>
              <a:gd name="T58" fmla="*/ 38 w 146"/>
              <a:gd name="T59" fmla="*/ 20 h 160"/>
              <a:gd name="T60" fmla="*/ 20 w 146"/>
              <a:gd name="T61" fmla="*/ 23 h 160"/>
              <a:gd name="T62" fmla="*/ 99 w 146"/>
              <a:gd name="T63" fmla="*/ 50 h 160"/>
              <a:gd name="T64" fmla="*/ 119 w 146"/>
              <a:gd name="T65" fmla="*/ 38 h 160"/>
              <a:gd name="T66" fmla="*/ 125 w 146"/>
              <a:gd name="T67" fmla="*/ 38 h 160"/>
              <a:gd name="T68" fmla="*/ 122 w 146"/>
              <a:gd name="T69" fmla="*/ 20 h 160"/>
              <a:gd name="T70" fmla="*/ 104 w 146"/>
              <a:gd name="T71" fmla="*/ 23 h 160"/>
              <a:gd name="T72" fmla="*/ 115 w 146"/>
              <a:gd name="T73" fmla="*/ 26 h 160"/>
              <a:gd name="T74" fmla="*/ 95 w 146"/>
              <a:gd name="T75" fmla="*/ 50 h 160"/>
              <a:gd name="T76" fmla="*/ 50 w 146"/>
              <a:gd name="T77" fmla="*/ 92 h 160"/>
              <a:gd name="T78" fmla="*/ 54 w 146"/>
              <a:gd name="T79" fmla="*/ 117 h 160"/>
              <a:gd name="T80" fmla="*/ 23 w 146"/>
              <a:gd name="T81" fmla="*/ 144 h 160"/>
              <a:gd name="T82" fmla="*/ 26 w 146"/>
              <a:gd name="T83" fmla="*/ 160 h 160"/>
              <a:gd name="T84" fmla="*/ 29 w 146"/>
              <a:gd name="T85" fmla="*/ 144 h 160"/>
              <a:gd name="T86" fmla="*/ 58 w 146"/>
              <a:gd name="T87" fmla="*/ 121 h 160"/>
              <a:gd name="T88" fmla="*/ 60 w 146"/>
              <a:gd name="T89" fmla="*/ 99 h 160"/>
              <a:gd name="T90" fmla="*/ 56 w 146"/>
              <a:gd name="T91" fmla="*/ 92 h 160"/>
              <a:gd name="T92" fmla="*/ 71 w 146"/>
              <a:gd name="T93" fmla="*/ 58 h 160"/>
              <a:gd name="T94" fmla="*/ 90 w 146"/>
              <a:gd name="T95" fmla="*/ 72 h 160"/>
              <a:gd name="T96" fmla="*/ 87 w 146"/>
              <a:gd name="T97" fmla="*/ 97 h 160"/>
              <a:gd name="T98" fmla="*/ 86 w 146"/>
              <a:gd name="T99" fmla="*/ 118 h 160"/>
              <a:gd name="T100" fmla="*/ 115 w 146"/>
              <a:gd name="T101" fmla="*/ 139 h 160"/>
              <a:gd name="T102" fmla="*/ 117 w 146"/>
              <a:gd name="T103" fmla="*/ 157 h 160"/>
              <a:gd name="T104" fmla="*/ 123 w 146"/>
              <a:gd name="T105" fmla="*/ 157 h 160"/>
              <a:gd name="T106" fmla="*/ 119 w 146"/>
              <a:gd name="T107" fmla="*/ 134 h 160"/>
              <a:gd name="T108" fmla="*/ 92 w 146"/>
              <a:gd name="T109" fmla="*/ 100 h 160"/>
              <a:gd name="T110" fmla="*/ 96 w 146"/>
              <a:gd name="T111" fmla="*/ 72 h 160"/>
              <a:gd name="T112" fmla="*/ 71 w 146"/>
              <a:gd name="T113" fmla="*/ 52 h 160"/>
              <a:gd name="T114" fmla="*/ 50 w 146"/>
              <a:gd name="T115"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160">
                <a:moveTo>
                  <a:pt x="73" y="41"/>
                </a:moveTo>
                <a:cubicBezTo>
                  <a:pt x="74" y="41"/>
                  <a:pt x="76" y="40"/>
                  <a:pt x="76" y="38"/>
                </a:cubicBezTo>
                <a:cubicBezTo>
                  <a:pt x="76" y="10"/>
                  <a:pt x="76" y="10"/>
                  <a:pt x="76" y="10"/>
                </a:cubicBezTo>
                <a:cubicBezTo>
                  <a:pt x="81" y="16"/>
                  <a:pt x="81" y="16"/>
                  <a:pt x="81" y="16"/>
                </a:cubicBezTo>
                <a:cubicBezTo>
                  <a:pt x="82" y="16"/>
                  <a:pt x="83" y="16"/>
                  <a:pt x="83" y="16"/>
                </a:cubicBezTo>
                <a:cubicBezTo>
                  <a:pt x="84" y="16"/>
                  <a:pt x="85" y="16"/>
                  <a:pt x="85" y="16"/>
                </a:cubicBezTo>
                <a:cubicBezTo>
                  <a:pt x="87" y="14"/>
                  <a:pt x="87" y="13"/>
                  <a:pt x="85" y="11"/>
                </a:cubicBezTo>
                <a:cubicBezTo>
                  <a:pt x="75" y="1"/>
                  <a:pt x="75" y="1"/>
                  <a:pt x="75" y="1"/>
                </a:cubicBezTo>
                <a:cubicBezTo>
                  <a:pt x="74" y="0"/>
                  <a:pt x="72" y="0"/>
                  <a:pt x="71" y="1"/>
                </a:cubicBezTo>
                <a:cubicBezTo>
                  <a:pt x="60" y="11"/>
                  <a:pt x="60" y="11"/>
                  <a:pt x="60" y="11"/>
                </a:cubicBezTo>
                <a:cubicBezTo>
                  <a:pt x="59" y="13"/>
                  <a:pt x="59" y="14"/>
                  <a:pt x="60" y="16"/>
                </a:cubicBezTo>
                <a:cubicBezTo>
                  <a:pt x="61" y="17"/>
                  <a:pt x="63" y="17"/>
                  <a:pt x="64" y="16"/>
                </a:cubicBezTo>
                <a:cubicBezTo>
                  <a:pt x="70" y="10"/>
                  <a:pt x="70" y="10"/>
                  <a:pt x="70" y="10"/>
                </a:cubicBezTo>
                <a:cubicBezTo>
                  <a:pt x="70" y="38"/>
                  <a:pt x="70" y="38"/>
                  <a:pt x="70" y="38"/>
                </a:cubicBezTo>
                <a:cubicBezTo>
                  <a:pt x="70" y="40"/>
                  <a:pt x="71" y="41"/>
                  <a:pt x="73" y="41"/>
                </a:cubicBezTo>
                <a:close/>
                <a:moveTo>
                  <a:pt x="16" y="85"/>
                </a:moveTo>
                <a:cubicBezTo>
                  <a:pt x="17" y="84"/>
                  <a:pt x="17" y="82"/>
                  <a:pt x="16" y="81"/>
                </a:cubicBezTo>
                <a:cubicBezTo>
                  <a:pt x="10" y="76"/>
                  <a:pt x="10" y="76"/>
                  <a:pt x="10" y="76"/>
                </a:cubicBezTo>
                <a:cubicBezTo>
                  <a:pt x="38" y="76"/>
                  <a:pt x="38" y="76"/>
                  <a:pt x="38" y="76"/>
                </a:cubicBezTo>
                <a:cubicBezTo>
                  <a:pt x="40" y="76"/>
                  <a:pt x="41" y="74"/>
                  <a:pt x="41" y="73"/>
                </a:cubicBezTo>
                <a:cubicBezTo>
                  <a:pt x="41" y="71"/>
                  <a:pt x="40" y="70"/>
                  <a:pt x="38" y="70"/>
                </a:cubicBezTo>
                <a:cubicBezTo>
                  <a:pt x="10" y="70"/>
                  <a:pt x="10" y="70"/>
                  <a:pt x="10" y="70"/>
                </a:cubicBezTo>
                <a:cubicBezTo>
                  <a:pt x="16" y="64"/>
                  <a:pt x="16" y="64"/>
                  <a:pt x="16" y="64"/>
                </a:cubicBezTo>
                <a:cubicBezTo>
                  <a:pt x="17" y="63"/>
                  <a:pt x="17" y="61"/>
                  <a:pt x="16" y="60"/>
                </a:cubicBezTo>
                <a:cubicBezTo>
                  <a:pt x="14" y="59"/>
                  <a:pt x="13" y="59"/>
                  <a:pt x="11" y="60"/>
                </a:cubicBezTo>
                <a:cubicBezTo>
                  <a:pt x="1" y="71"/>
                  <a:pt x="1" y="71"/>
                  <a:pt x="1" y="71"/>
                </a:cubicBezTo>
                <a:cubicBezTo>
                  <a:pt x="0" y="71"/>
                  <a:pt x="0" y="72"/>
                  <a:pt x="0" y="73"/>
                </a:cubicBezTo>
                <a:cubicBezTo>
                  <a:pt x="0" y="74"/>
                  <a:pt x="0" y="74"/>
                  <a:pt x="1" y="75"/>
                </a:cubicBezTo>
                <a:cubicBezTo>
                  <a:pt x="11" y="85"/>
                  <a:pt x="11" y="85"/>
                  <a:pt x="11" y="85"/>
                </a:cubicBezTo>
                <a:cubicBezTo>
                  <a:pt x="12" y="86"/>
                  <a:pt x="13" y="86"/>
                  <a:pt x="14" y="86"/>
                </a:cubicBezTo>
                <a:cubicBezTo>
                  <a:pt x="14" y="86"/>
                  <a:pt x="15" y="86"/>
                  <a:pt x="16" y="85"/>
                </a:cubicBezTo>
                <a:close/>
                <a:moveTo>
                  <a:pt x="107" y="76"/>
                </a:moveTo>
                <a:cubicBezTo>
                  <a:pt x="135" y="76"/>
                  <a:pt x="135" y="76"/>
                  <a:pt x="135" y="76"/>
                </a:cubicBezTo>
                <a:cubicBezTo>
                  <a:pt x="130" y="81"/>
                  <a:pt x="130" y="81"/>
                  <a:pt x="130" y="81"/>
                </a:cubicBezTo>
                <a:cubicBezTo>
                  <a:pt x="129" y="82"/>
                  <a:pt x="129" y="84"/>
                  <a:pt x="130" y="85"/>
                </a:cubicBezTo>
                <a:cubicBezTo>
                  <a:pt x="130" y="86"/>
                  <a:pt x="131" y="86"/>
                  <a:pt x="132" y="86"/>
                </a:cubicBezTo>
                <a:cubicBezTo>
                  <a:pt x="133" y="86"/>
                  <a:pt x="133" y="86"/>
                  <a:pt x="134" y="85"/>
                </a:cubicBezTo>
                <a:cubicBezTo>
                  <a:pt x="145" y="75"/>
                  <a:pt x="145" y="75"/>
                  <a:pt x="145" y="75"/>
                </a:cubicBezTo>
                <a:cubicBezTo>
                  <a:pt x="145" y="74"/>
                  <a:pt x="146" y="74"/>
                  <a:pt x="146" y="73"/>
                </a:cubicBezTo>
                <a:cubicBezTo>
                  <a:pt x="146" y="72"/>
                  <a:pt x="145" y="71"/>
                  <a:pt x="145" y="71"/>
                </a:cubicBezTo>
                <a:cubicBezTo>
                  <a:pt x="134" y="60"/>
                  <a:pt x="134" y="60"/>
                  <a:pt x="134" y="60"/>
                </a:cubicBezTo>
                <a:cubicBezTo>
                  <a:pt x="133" y="59"/>
                  <a:pt x="131" y="59"/>
                  <a:pt x="130" y="60"/>
                </a:cubicBezTo>
                <a:cubicBezTo>
                  <a:pt x="129" y="61"/>
                  <a:pt x="129" y="63"/>
                  <a:pt x="130" y="64"/>
                </a:cubicBezTo>
                <a:cubicBezTo>
                  <a:pt x="135" y="70"/>
                  <a:pt x="135" y="70"/>
                  <a:pt x="135" y="70"/>
                </a:cubicBezTo>
                <a:cubicBezTo>
                  <a:pt x="107" y="70"/>
                  <a:pt x="107" y="70"/>
                  <a:pt x="107" y="70"/>
                </a:cubicBezTo>
                <a:cubicBezTo>
                  <a:pt x="106" y="70"/>
                  <a:pt x="104" y="71"/>
                  <a:pt x="104" y="73"/>
                </a:cubicBezTo>
                <a:cubicBezTo>
                  <a:pt x="104" y="74"/>
                  <a:pt x="106" y="76"/>
                  <a:pt x="107" y="76"/>
                </a:cubicBezTo>
                <a:close/>
                <a:moveTo>
                  <a:pt x="20" y="23"/>
                </a:moveTo>
                <a:cubicBezTo>
                  <a:pt x="20" y="38"/>
                  <a:pt x="20" y="38"/>
                  <a:pt x="20" y="38"/>
                </a:cubicBezTo>
                <a:cubicBezTo>
                  <a:pt x="20" y="40"/>
                  <a:pt x="22" y="41"/>
                  <a:pt x="23" y="41"/>
                </a:cubicBezTo>
                <a:cubicBezTo>
                  <a:pt x="25" y="41"/>
                  <a:pt x="26" y="40"/>
                  <a:pt x="26" y="38"/>
                </a:cubicBezTo>
                <a:cubicBezTo>
                  <a:pt x="26" y="31"/>
                  <a:pt x="26" y="31"/>
                  <a:pt x="26" y="31"/>
                </a:cubicBezTo>
                <a:cubicBezTo>
                  <a:pt x="46" y="50"/>
                  <a:pt x="46" y="50"/>
                  <a:pt x="46" y="50"/>
                </a:cubicBezTo>
                <a:cubicBezTo>
                  <a:pt x="47" y="51"/>
                  <a:pt x="48" y="51"/>
                  <a:pt x="48" y="51"/>
                </a:cubicBezTo>
                <a:cubicBezTo>
                  <a:pt x="49" y="51"/>
                  <a:pt x="50" y="51"/>
                  <a:pt x="50" y="50"/>
                </a:cubicBezTo>
                <a:cubicBezTo>
                  <a:pt x="52" y="49"/>
                  <a:pt x="52" y="47"/>
                  <a:pt x="50" y="46"/>
                </a:cubicBezTo>
                <a:cubicBezTo>
                  <a:pt x="31" y="26"/>
                  <a:pt x="31" y="26"/>
                  <a:pt x="31" y="26"/>
                </a:cubicBezTo>
                <a:cubicBezTo>
                  <a:pt x="38" y="26"/>
                  <a:pt x="38" y="26"/>
                  <a:pt x="38" y="26"/>
                </a:cubicBezTo>
                <a:cubicBezTo>
                  <a:pt x="40" y="26"/>
                  <a:pt x="41" y="25"/>
                  <a:pt x="41" y="23"/>
                </a:cubicBezTo>
                <a:cubicBezTo>
                  <a:pt x="41" y="22"/>
                  <a:pt x="40" y="20"/>
                  <a:pt x="38" y="20"/>
                </a:cubicBezTo>
                <a:cubicBezTo>
                  <a:pt x="23" y="20"/>
                  <a:pt x="23" y="20"/>
                  <a:pt x="23" y="20"/>
                </a:cubicBezTo>
                <a:cubicBezTo>
                  <a:pt x="22" y="20"/>
                  <a:pt x="20" y="22"/>
                  <a:pt x="20" y="23"/>
                </a:cubicBezTo>
                <a:close/>
                <a:moveTo>
                  <a:pt x="97" y="51"/>
                </a:moveTo>
                <a:cubicBezTo>
                  <a:pt x="98" y="51"/>
                  <a:pt x="99" y="51"/>
                  <a:pt x="99" y="50"/>
                </a:cubicBezTo>
                <a:cubicBezTo>
                  <a:pt x="119" y="31"/>
                  <a:pt x="119" y="31"/>
                  <a:pt x="119" y="31"/>
                </a:cubicBezTo>
                <a:cubicBezTo>
                  <a:pt x="119" y="38"/>
                  <a:pt x="119" y="38"/>
                  <a:pt x="119" y="38"/>
                </a:cubicBezTo>
                <a:cubicBezTo>
                  <a:pt x="119" y="40"/>
                  <a:pt x="120" y="41"/>
                  <a:pt x="122" y="41"/>
                </a:cubicBezTo>
                <a:cubicBezTo>
                  <a:pt x="124" y="41"/>
                  <a:pt x="125" y="40"/>
                  <a:pt x="125" y="38"/>
                </a:cubicBezTo>
                <a:cubicBezTo>
                  <a:pt x="125" y="23"/>
                  <a:pt x="125" y="23"/>
                  <a:pt x="125" y="23"/>
                </a:cubicBezTo>
                <a:cubicBezTo>
                  <a:pt x="125" y="22"/>
                  <a:pt x="124" y="20"/>
                  <a:pt x="122" y="20"/>
                </a:cubicBezTo>
                <a:cubicBezTo>
                  <a:pt x="107" y="20"/>
                  <a:pt x="107" y="20"/>
                  <a:pt x="107" y="20"/>
                </a:cubicBezTo>
                <a:cubicBezTo>
                  <a:pt x="106" y="20"/>
                  <a:pt x="104" y="22"/>
                  <a:pt x="104" y="23"/>
                </a:cubicBezTo>
                <a:cubicBezTo>
                  <a:pt x="104" y="25"/>
                  <a:pt x="106" y="26"/>
                  <a:pt x="107" y="26"/>
                </a:cubicBezTo>
                <a:cubicBezTo>
                  <a:pt x="115" y="26"/>
                  <a:pt x="115" y="26"/>
                  <a:pt x="115" y="26"/>
                </a:cubicBezTo>
                <a:cubicBezTo>
                  <a:pt x="95" y="46"/>
                  <a:pt x="95" y="46"/>
                  <a:pt x="95" y="46"/>
                </a:cubicBezTo>
                <a:cubicBezTo>
                  <a:pt x="94" y="47"/>
                  <a:pt x="94" y="49"/>
                  <a:pt x="95" y="50"/>
                </a:cubicBezTo>
                <a:cubicBezTo>
                  <a:pt x="96" y="51"/>
                  <a:pt x="96" y="51"/>
                  <a:pt x="97" y="51"/>
                </a:cubicBezTo>
                <a:close/>
                <a:moveTo>
                  <a:pt x="50" y="92"/>
                </a:moveTo>
                <a:cubicBezTo>
                  <a:pt x="50" y="95"/>
                  <a:pt x="52" y="98"/>
                  <a:pt x="54" y="101"/>
                </a:cubicBezTo>
                <a:cubicBezTo>
                  <a:pt x="54" y="117"/>
                  <a:pt x="54" y="117"/>
                  <a:pt x="54" y="117"/>
                </a:cubicBezTo>
                <a:cubicBezTo>
                  <a:pt x="50" y="119"/>
                  <a:pt x="38" y="125"/>
                  <a:pt x="27" y="134"/>
                </a:cubicBezTo>
                <a:cubicBezTo>
                  <a:pt x="24" y="136"/>
                  <a:pt x="23" y="140"/>
                  <a:pt x="23" y="144"/>
                </a:cubicBezTo>
                <a:cubicBezTo>
                  <a:pt x="23" y="157"/>
                  <a:pt x="23" y="157"/>
                  <a:pt x="23" y="157"/>
                </a:cubicBezTo>
                <a:cubicBezTo>
                  <a:pt x="23" y="159"/>
                  <a:pt x="24" y="160"/>
                  <a:pt x="26" y="160"/>
                </a:cubicBezTo>
                <a:cubicBezTo>
                  <a:pt x="27" y="160"/>
                  <a:pt x="29" y="159"/>
                  <a:pt x="29" y="157"/>
                </a:cubicBezTo>
                <a:cubicBezTo>
                  <a:pt x="29" y="144"/>
                  <a:pt x="29" y="144"/>
                  <a:pt x="29" y="144"/>
                </a:cubicBezTo>
                <a:cubicBezTo>
                  <a:pt x="29" y="142"/>
                  <a:pt x="29" y="140"/>
                  <a:pt x="31" y="139"/>
                </a:cubicBezTo>
                <a:cubicBezTo>
                  <a:pt x="43" y="129"/>
                  <a:pt x="56" y="122"/>
                  <a:pt x="58" y="121"/>
                </a:cubicBezTo>
                <a:cubicBezTo>
                  <a:pt x="59" y="121"/>
                  <a:pt x="60" y="119"/>
                  <a:pt x="60" y="118"/>
                </a:cubicBezTo>
                <a:cubicBezTo>
                  <a:pt x="60" y="99"/>
                  <a:pt x="60" y="99"/>
                  <a:pt x="60" y="99"/>
                </a:cubicBezTo>
                <a:cubicBezTo>
                  <a:pt x="60" y="98"/>
                  <a:pt x="60" y="97"/>
                  <a:pt x="59" y="97"/>
                </a:cubicBezTo>
                <a:cubicBezTo>
                  <a:pt x="57" y="96"/>
                  <a:pt x="56" y="94"/>
                  <a:pt x="56" y="92"/>
                </a:cubicBezTo>
                <a:cubicBezTo>
                  <a:pt x="56" y="72"/>
                  <a:pt x="56" y="72"/>
                  <a:pt x="56" y="72"/>
                </a:cubicBezTo>
                <a:cubicBezTo>
                  <a:pt x="56" y="64"/>
                  <a:pt x="63" y="58"/>
                  <a:pt x="71" y="58"/>
                </a:cubicBezTo>
                <a:cubicBezTo>
                  <a:pt x="75" y="58"/>
                  <a:pt x="75" y="58"/>
                  <a:pt x="75" y="58"/>
                </a:cubicBezTo>
                <a:cubicBezTo>
                  <a:pt x="83" y="58"/>
                  <a:pt x="90" y="64"/>
                  <a:pt x="90" y="72"/>
                </a:cubicBezTo>
                <a:cubicBezTo>
                  <a:pt x="90" y="92"/>
                  <a:pt x="90" y="92"/>
                  <a:pt x="90" y="92"/>
                </a:cubicBezTo>
                <a:cubicBezTo>
                  <a:pt x="90" y="94"/>
                  <a:pt x="89" y="96"/>
                  <a:pt x="87" y="97"/>
                </a:cubicBezTo>
                <a:cubicBezTo>
                  <a:pt x="86" y="97"/>
                  <a:pt x="86" y="98"/>
                  <a:pt x="86" y="99"/>
                </a:cubicBezTo>
                <a:cubicBezTo>
                  <a:pt x="86" y="118"/>
                  <a:pt x="86" y="118"/>
                  <a:pt x="86" y="118"/>
                </a:cubicBezTo>
                <a:cubicBezTo>
                  <a:pt x="86" y="119"/>
                  <a:pt x="87" y="121"/>
                  <a:pt x="88" y="121"/>
                </a:cubicBezTo>
                <a:cubicBezTo>
                  <a:pt x="90" y="122"/>
                  <a:pt x="103" y="129"/>
                  <a:pt x="115" y="139"/>
                </a:cubicBezTo>
                <a:cubicBezTo>
                  <a:pt x="117" y="140"/>
                  <a:pt x="117" y="142"/>
                  <a:pt x="117" y="144"/>
                </a:cubicBezTo>
                <a:cubicBezTo>
                  <a:pt x="117" y="157"/>
                  <a:pt x="117" y="157"/>
                  <a:pt x="117" y="157"/>
                </a:cubicBezTo>
                <a:cubicBezTo>
                  <a:pt x="117" y="159"/>
                  <a:pt x="119" y="160"/>
                  <a:pt x="120" y="160"/>
                </a:cubicBezTo>
                <a:cubicBezTo>
                  <a:pt x="122" y="160"/>
                  <a:pt x="123" y="159"/>
                  <a:pt x="123" y="157"/>
                </a:cubicBezTo>
                <a:cubicBezTo>
                  <a:pt x="123" y="144"/>
                  <a:pt x="123" y="144"/>
                  <a:pt x="123" y="144"/>
                </a:cubicBezTo>
                <a:cubicBezTo>
                  <a:pt x="123" y="140"/>
                  <a:pt x="122" y="136"/>
                  <a:pt x="119" y="134"/>
                </a:cubicBezTo>
                <a:cubicBezTo>
                  <a:pt x="108" y="125"/>
                  <a:pt x="96" y="119"/>
                  <a:pt x="92" y="116"/>
                </a:cubicBezTo>
                <a:cubicBezTo>
                  <a:pt x="92" y="100"/>
                  <a:pt x="92" y="100"/>
                  <a:pt x="92" y="100"/>
                </a:cubicBezTo>
                <a:cubicBezTo>
                  <a:pt x="94" y="98"/>
                  <a:pt x="96" y="95"/>
                  <a:pt x="96" y="92"/>
                </a:cubicBezTo>
                <a:cubicBezTo>
                  <a:pt x="96" y="72"/>
                  <a:pt x="96" y="72"/>
                  <a:pt x="96" y="72"/>
                </a:cubicBezTo>
                <a:cubicBezTo>
                  <a:pt x="96" y="61"/>
                  <a:pt x="86" y="52"/>
                  <a:pt x="75" y="52"/>
                </a:cubicBezTo>
                <a:cubicBezTo>
                  <a:pt x="71" y="52"/>
                  <a:pt x="71" y="52"/>
                  <a:pt x="71" y="52"/>
                </a:cubicBezTo>
                <a:cubicBezTo>
                  <a:pt x="60" y="52"/>
                  <a:pt x="50" y="61"/>
                  <a:pt x="50" y="72"/>
                </a:cubicBezTo>
                <a:cubicBezTo>
                  <a:pt x="50" y="92"/>
                  <a:pt x="50" y="92"/>
                  <a:pt x="50" y="92"/>
                </a:cubicBezTo>
                <a:cubicBezTo>
                  <a:pt x="50" y="92"/>
                  <a:pt x="50" y="92"/>
                  <a:pt x="50" y="92"/>
                </a:cubicBezTo>
                <a:close/>
              </a:path>
            </a:pathLst>
          </a:custGeom>
          <a:solidFill>
            <a:srgbClr val="E97C6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3" name="Freeform 864">
            <a:extLst>
              <a:ext uri="{FF2B5EF4-FFF2-40B4-BE49-F238E27FC236}">
                <a16:creationId xmlns:a16="http://schemas.microsoft.com/office/drawing/2014/main" id="{4007D9A9-31B6-40B8-9B29-B537DAB21CDB}"/>
              </a:ext>
            </a:extLst>
          </p:cNvPr>
          <p:cNvSpPr>
            <a:spLocks noChangeAspect="1" noEditPoints="1"/>
          </p:cNvSpPr>
          <p:nvPr/>
        </p:nvSpPr>
        <p:spPr bwMode="auto">
          <a:xfrm>
            <a:off x="9526429" y="4627747"/>
            <a:ext cx="453187" cy="457140"/>
          </a:xfrm>
          <a:custGeom>
            <a:avLst/>
            <a:gdLst>
              <a:gd name="T0" fmla="*/ 83 w 160"/>
              <a:gd name="T1" fmla="*/ 10 h 160"/>
              <a:gd name="T2" fmla="*/ 94 w 160"/>
              <a:gd name="T3" fmla="*/ 17 h 160"/>
              <a:gd name="T4" fmla="*/ 78 w 160"/>
              <a:gd name="T5" fmla="*/ 1 h 160"/>
              <a:gd name="T6" fmla="*/ 70 w 160"/>
              <a:gd name="T7" fmla="*/ 17 h 160"/>
              <a:gd name="T8" fmla="*/ 80 w 160"/>
              <a:gd name="T9" fmla="*/ 32 h 160"/>
              <a:gd name="T10" fmla="*/ 77 w 160"/>
              <a:gd name="T11" fmla="*/ 150 h 160"/>
              <a:gd name="T12" fmla="*/ 66 w 160"/>
              <a:gd name="T13" fmla="*/ 147 h 160"/>
              <a:gd name="T14" fmla="*/ 82 w 160"/>
              <a:gd name="T15" fmla="*/ 159 h 160"/>
              <a:gd name="T16" fmla="*/ 90 w 160"/>
              <a:gd name="T17" fmla="*/ 143 h 160"/>
              <a:gd name="T18" fmla="*/ 80 w 160"/>
              <a:gd name="T19" fmla="*/ 128 h 160"/>
              <a:gd name="T20" fmla="*/ 10 w 160"/>
              <a:gd name="T21" fmla="*/ 77 h 160"/>
              <a:gd name="T22" fmla="*/ 13 w 160"/>
              <a:gd name="T23" fmla="*/ 66 h 160"/>
              <a:gd name="T24" fmla="*/ 13 w 160"/>
              <a:gd name="T25" fmla="*/ 94 h 160"/>
              <a:gd name="T26" fmla="*/ 17 w 160"/>
              <a:gd name="T27" fmla="*/ 90 h 160"/>
              <a:gd name="T28" fmla="*/ 32 w 160"/>
              <a:gd name="T29" fmla="*/ 80 h 160"/>
              <a:gd name="T30" fmla="*/ 143 w 160"/>
              <a:gd name="T31" fmla="*/ 70 h 160"/>
              <a:gd name="T32" fmla="*/ 128 w 160"/>
              <a:gd name="T33" fmla="*/ 80 h 160"/>
              <a:gd name="T34" fmla="*/ 143 w 160"/>
              <a:gd name="T35" fmla="*/ 90 h 160"/>
              <a:gd name="T36" fmla="*/ 147 w 160"/>
              <a:gd name="T37" fmla="*/ 94 h 160"/>
              <a:gd name="T38" fmla="*/ 147 w 160"/>
              <a:gd name="T39" fmla="*/ 66 h 160"/>
              <a:gd name="T40" fmla="*/ 26 w 160"/>
              <a:gd name="T41" fmla="*/ 45 h 160"/>
              <a:gd name="T42" fmla="*/ 42 w 160"/>
              <a:gd name="T43" fmla="*/ 46 h 160"/>
              <a:gd name="T44" fmla="*/ 46 w 160"/>
              <a:gd name="T45" fmla="*/ 42 h 160"/>
              <a:gd name="T46" fmla="*/ 45 w 160"/>
              <a:gd name="T47" fmla="*/ 26 h 160"/>
              <a:gd name="T48" fmla="*/ 23 w 160"/>
              <a:gd name="T49" fmla="*/ 26 h 160"/>
              <a:gd name="T50" fmla="*/ 134 w 160"/>
              <a:gd name="T51" fmla="*/ 137 h 160"/>
              <a:gd name="T52" fmla="*/ 134 w 160"/>
              <a:gd name="T53" fmla="*/ 115 h 160"/>
              <a:gd name="T54" fmla="*/ 118 w 160"/>
              <a:gd name="T55" fmla="*/ 114 h 160"/>
              <a:gd name="T56" fmla="*/ 127 w 160"/>
              <a:gd name="T57" fmla="*/ 131 h 160"/>
              <a:gd name="T58" fmla="*/ 46 w 160"/>
              <a:gd name="T59" fmla="*/ 114 h 160"/>
              <a:gd name="T60" fmla="*/ 28 w 160"/>
              <a:gd name="T61" fmla="*/ 118 h 160"/>
              <a:gd name="T62" fmla="*/ 23 w 160"/>
              <a:gd name="T63" fmla="*/ 134 h 160"/>
              <a:gd name="T64" fmla="*/ 45 w 160"/>
              <a:gd name="T65" fmla="*/ 134 h 160"/>
              <a:gd name="T66" fmla="*/ 46 w 160"/>
              <a:gd name="T67" fmla="*/ 118 h 160"/>
              <a:gd name="T68" fmla="*/ 137 w 160"/>
              <a:gd name="T69" fmla="*/ 42 h 160"/>
              <a:gd name="T70" fmla="*/ 118 w 160"/>
              <a:gd name="T71" fmla="*/ 23 h 160"/>
              <a:gd name="T72" fmla="*/ 127 w 160"/>
              <a:gd name="T73" fmla="*/ 28 h 160"/>
              <a:gd name="T74" fmla="*/ 116 w 160"/>
              <a:gd name="T75" fmla="*/ 47 h 160"/>
              <a:gd name="T76" fmla="*/ 131 w 160"/>
              <a:gd name="T77" fmla="*/ 42 h 160"/>
              <a:gd name="T78" fmla="*/ 65 w 160"/>
              <a:gd name="T79" fmla="*/ 43 h 160"/>
              <a:gd name="T80" fmla="*/ 95 w 160"/>
              <a:gd name="T81" fmla="*/ 117 h 160"/>
              <a:gd name="T82" fmla="*/ 48 w 160"/>
              <a:gd name="T83" fmla="*/ 91 h 160"/>
              <a:gd name="T84" fmla="*/ 56 w 160"/>
              <a:gd name="T85" fmla="*/ 80 h 160"/>
              <a:gd name="T86" fmla="*/ 62 w 160"/>
              <a:gd name="T87" fmla="*/ 80 h 160"/>
              <a:gd name="T88" fmla="*/ 77 w 160"/>
              <a:gd name="T89" fmla="*/ 91 h 160"/>
              <a:gd name="T90" fmla="*/ 83 w 160"/>
              <a:gd name="T91" fmla="*/ 47 h 160"/>
              <a:gd name="T92" fmla="*/ 83 w 160"/>
              <a:gd name="T93" fmla="*/ 47 h 160"/>
              <a:gd name="T94" fmla="*/ 65 w 160"/>
              <a:gd name="T95" fmla="*/ 63 h 160"/>
              <a:gd name="T96" fmla="*/ 77 w 160"/>
              <a:gd name="T97" fmla="*/ 113 h 160"/>
              <a:gd name="T98" fmla="*/ 83 w 160"/>
              <a:gd name="T99" fmla="*/ 113 h 160"/>
              <a:gd name="T100" fmla="*/ 83 w 160"/>
              <a:gd name="T101" fmla="*/ 113 h 160"/>
              <a:gd name="T102" fmla="*/ 97 w 160"/>
              <a:gd name="T103" fmla="*/ 69 h 160"/>
              <a:gd name="T104" fmla="*/ 83 w 160"/>
              <a:gd name="T105" fmla="*/ 91 h 160"/>
              <a:gd name="T106" fmla="*/ 112 w 160"/>
              <a:gd name="T107" fmla="*/ 91 h 160"/>
              <a:gd name="T108" fmla="*/ 103 w 160"/>
              <a:gd name="T109" fmla="*/ 69 h 160"/>
              <a:gd name="T110" fmla="*/ 98 w 160"/>
              <a:gd name="T111" fmla="*/ 53 h 160"/>
              <a:gd name="T112" fmla="*/ 65 w 160"/>
              <a:gd name="T113" fmla="*/ 50 h 160"/>
              <a:gd name="T114" fmla="*/ 51 w 160"/>
              <a:gd name="T115" fmla="*/ 63 h 160"/>
              <a:gd name="T116" fmla="*/ 59 w 160"/>
              <a:gd name="T117" fmla="*/ 97 h 160"/>
              <a:gd name="T118" fmla="*/ 94 w 160"/>
              <a:gd name="T119" fmla="*/ 110 h 160"/>
              <a:gd name="T120" fmla="*/ 94 w 160"/>
              <a:gd name="T121" fmla="*/ 1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 h="160">
                <a:moveTo>
                  <a:pt x="80" y="32"/>
                </a:moveTo>
                <a:cubicBezTo>
                  <a:pt x="82" y="32"/>
                  <a:pt x="83" y="30"/>
                  <a:pt x="83" y="29"/>
                </a:cubicBezTo>
                <a:cubicBezTo>
                  <a:pt x="83" y="10"/>
                  <a:pt x="83" y="10"/>
                  <a:pt x="83" y="10"/>
                </a:cubicBezTo>
                <a:cubicBezTo>
                  <a:pt x="90" y="17"/>
                  <a:pt x="90" y="17"/>
                  <a:pt x="90" y="17"/>
                </a:cubicBezTo>
                <a:cubicBezTo>
                  <a:pt x="90" y="17"/>
                  <a:pt x="91" y="18"/>
                  <a:pt x="92" y="18"/>
                </a:cubicBezTo>
                <a:cubicBezTo>
                  <a:pt x="92" y="18"/>
                  <a:pt x="93" y="17"/>
                  <a:pt x="94" y="17"/>
                </a:cubicBezTo>
                <a:cubicBezTo>
                  <a:pt x="95" y="16"/>
                  <a:pt x="95" y="14"/>
                  <a:pt x="94" y="13"/>
                </a:cubicBezTo>
                <a:cubicBezTo>
                  <a:pt x="82" y="1"/>
                  <a:pt x="82" y="1"/>
                  <a:pt x="82" y="1"/>
                </a:cubicBezTo>
                <a:cubicBezTo>
                  <a:pt x="81" y="0"/>
                  <a:pt x="79" y="0"/>
                  <a:pt x="78" y="1"/>
                </a:cubicBezTo>
                <a:cubicBezTo>
                  <a:pt x="66" y="13"/>
                  <a:pt x="66" y="13"/>
                  <a:pt x="66" y="13"/>
                </a:cubicBezTo>
                <a:cubicBezTo>
                  <a:pt x="65" y="14"/>
                  <a:pt x="65" y="16"/>
                  <a:pt x="66" y="17"/>
                </a:cubicBezTo>
                <a:cubicBezTo>
                  <a:pt x="67" y="18"/>
                  <a:pt x="69" y="18"/>
                  <a:pt x="70" y="17"/>
                </a:cubicBezTo>
                <a:cubicBezTo>
                  <a:pt x="77" y="10"/>
                  <a:pt x="77" y="10"/>
                  <a:pt x="77" y="10"/>
                </a:cubicBezTo>
                <a:cubicBezTo>
                  <a:pt x="77" y="29"/>
                  <a:pt x="77" y="29"/>
                  <a:pt x="77" y="29"/>
                </a:cubicBezTo>
                <a:cubicBezTo>
                  <a:pt x="77" y="30"/>
                  <a:pt x="78" y="32"/>
                  <a:pt x="80" y="32"/>
                </a:cubicBezTo>
                <a:close/>
                <a:moveTo>
                  <a:pt x="80" y="128"/>
                </a:moveTo>
                <a:cubicBezTo>
                  <a:pt x="78" y="128"/>
                  <a:pt x="77" y="130"/>
                  <a:pt x="77" y="131"/>
                </a:cubicBezTo>
                <a:cubicBezTo>
                  <a:pt x="77" y="150"/>
                  <a:pt x="77" y="150"/>
                  <a:pt x="77" y="150"/>
                </a:cubicBezTo>
                <a:cubicBezTo>
                  <a:pt x="70" y="143"/>
                  <a:pt x="70" y="143"/>
                  <a:pt x="70" y="143"/>
                </a:cubicBezTo>
                <a:cubicBezTo>
                  <a:pt x="69" y="142"/>
                  <a:pt x="67" y="142"/>
                  <a:pt x="66" y="143"/>
                </a:cubicBezTo>
                <a:cubicBezTo>
                  <a:pt x="65" y="144"/>
                  <a:pt x="65" y="146"/>
                  <a:pt x="66" y="147"/>
                </a:cubicBezTo>
                <a:cubicBezTo>
                  <a:pt x="78" y="159"/>
                  <a:pt x="78" y="159"/>
                  <a:pt x="78" y="159"/>
                </a:cubicBezTo>
                <a:cubicBezTo>
                  <a:pt x="78" y="160"/>
                  <a:pt x="79" y="160"/>
                  <a:pt x="80" y="160"/>
                </a:cubicBezTo>
                <a:cubicBezTo>
                  <a:pt x="81" y="160"/>
                  <a:pt x="81" y="160"/>
                  <a:pt x="82" y="159"/>
                </a:cubicBezTo>
                <a:cubicBezTo>
                  <a:pt x="94" y="147"/>
                  <a:pt x="94" y="147"/>
                  <a:pt x="94" y="147"/>
                </a:cubicBezTo>
                <a:cubicBezTo>
                  <a:pt x="95" y="146"/>
                  <a:pt x="95" y="144"/>
                  <a:pt x="94" y="143"/>
                </a:cubicBezTo>
                <a:cubicBezTo>
                  <a:pt x="93" y="142"/>
                  <a:pt x="91" y="142"/>
                  <a:pt x="90" y="143"/>
                </a:cubicBezTo>
                <a:cubicBezTo>
                  <a:pt x="83" y="150"/>
                  <a:pt x="83" y="150"/>
                  <a:pt x="83" y="150"/>
                </a:cubicBezTo>
                <a:cubicBezTo>
                  <a:pt x="83" y="131"/>
                  <a:pt x="83" y="131"/>
                  <a:pt x="83" y="131"/>
                </a:cubicBezTo>
                <a:cubicBezTo>
                  <a:pt x="83" y="130"/>
                  <a:pt x="82" y="128"/>
                  <a:pt x="80" y="128"/>
                </a:cubicBezTo>
                <a:close/>
                <a:moveTo>
                  <a:pt x="32" y="80"/>
                </a:moveTo>
                <a:cubicBezTo>
                  <a:pt x="32" y="78"/>
                  <a:pt x="30" y="77"/>
                  <a:pt x="29" y="77"/>
                </a:cubicBezTo>
                <a:cubicBezTo>
                  <a:pt x="10" y="77"/>
                  <a:pt x="10" y="77"/>
                  <a:pt x="10" y="77"/>
                </a:cubicBezTo>
                <a:cubicBezTo>
                  <a:pt x="17" y="70"/>
                  <a:pt x="17" y="70"/>
                  <a:pt x="17" y="70"/>
                </a:cubicBezTo>
                <a:cubicBezTo>
                  <a:pt x="18" y="69"/>
                  <a:pt x="18" y="67"/>
                  <a:pt x="17" y="66"/>
                </a:cubicBezTo>
                <a:cubicBezTo>
                  <a:pt x="16" y="65"/>
                  <a:pt x="14" y="65"/>
                  <a:pt x="13" y="66"/>
                </a:cubicBezTo>
                <a:cubicBezTo>
                  <a:pt x="1" y="78"/>
                  <a:pt x="1" y="78"/>
                  <a:pt x="1" y="78"/>
                </a:cubicBezTo>
                <a:cubicBezTo>
                  <a:pt x="0" y="79"/>
                  <a:pt x="0" y="81"/>
                  <a:pt x="1" y="82"/>
                </a:cubicBezTo>
                <a:cubicBezTo>
                  <a:pt x="13" y="94"/>
                  <a:pt x="13" y="94"/>
                  <a:pt x="13" y="94"/>
                </a:cubicBezTo>
                <a:cubicBezTo>
                  <a:pt x="13" y="94"/>
                  <a:pt x="14" y="95"/>
                  <a:pt x="15" y="95"/>
                </a:cubicBezTo>
                <a:cubicBezTo>
                  <a:pt x="15" y="95"/>
                  <a:pt x="16" y="94"/>
                  <a:pt x="17" y="94"/>
                </a:cubicBezTo>
                <a:cubicBezTo>
                  <a:pt x="18" y="93"/>
                  <a:pt x="18" y="91"/>
                  <a:pt x="17" y="90"/>
                </a:cubicBezTo>
                <a:cubicBezTo>
                  <a:pt x="10" y="83"/>
                  <a:pt x="10" y="83"/>
                  <a:pt x="10" y="83"/>
                </a:cubicBezTo>
                <a:cubicBezTo>
                  <a:pt x="29" y="83"/>
                  <a:pt x="29" y="83"/>
                  <a:pt x="29" y="83"/>
                </a:cubicBezTo>
                <a:cubicBezTo>
                  <a:pt x="30" y="83"/>
                  <a:pt x="32" y="82"/>
                  <a:pt x="32" y="80"/>
                </a:cubicBezTo>
                <a:close/>
                <a:moveTo>
                  <a:pt x="147" y="66"/>
                </a:moveTo>
                <a:cubicBezTo>
                  <a:pt x="146" y="65"/>
                  <a:pt x="144" y="65"/>
                  <a:pt x="143" y="66"/>
                </a:cubicBezTo>
                <a:cubicBezTo>
                  <a:pt x="142" y="67"/>
                  <a:pt x="142" y="69"/>
                  <a:pt x="143" y="70"/>
                </a:cubicBezTo>
                <a:cubicBezTo>
                  <a:pt x="150" y="77"/>
                  <a:pt x="150" y="77"/>
                  <a:pt x="150" y="77"/>
                </a:cubicBezTo>
                <a:cubicBezTo>
                  <a:pt x="131" y="77"/>
                  <a:pt x="131" y="77"/>
                  <a:pt x="131" y="77"/>
                </a:cubicBezTo>
                <a:cubicBezTo>
                  <a:pt x="130" y="77"/>
                  <a:pt x="128" y="78"/>
                  <a:pt x="128" y="80"/>
                </a:cubicBezTo>
                <a:cubicBezTo>
                  <a:pt x="128" y="82"/>
                  <a:pt x="130" y="83"/>
                  <a:pt x="131" y="83"/>
                </a:cubicBezTo>
                <a:cubicBezTo>
                  <a:pt x="150" y="83"/>
                  <a:pt x="150" y="83"/>
                  <a:pt x="150" y="83"/>
                </a:cubicBezTo>
                <a:cubicBezTo>
                  <a:pt x="143" y="90"/>
                  <a:pt x="143" y="90"/>
                  <a:pt x="143" y="90"/>
                </a:cubicBezTo>
                <a:cubicBezTo>
                  <a:pt x="142" y="91"/>
                  <a:pt x="142" y="93"/>
                  <a:pt x="143" y="94"/>
                </a:cubicBezTo>
                <a:cubicBezTo>
                  <a:pt x="144" y="94"/>
                  <a:pt x="145" y="95"/>
                  <a:pt x="145" y="95"/>
                </a:cubicBezTo>
                <a:cubicBezTo>
                  <a:pt x="146" y="95"/>
                  <a:pt x="147" y="94"/>
                  <a:pt x="147" y="94"/>
                </a:cubicBezTo>
                <a:cubicBezTo>
                  <a:pt x="159" y="82"/>
                  <a:pt x="159" y="82"/>
                  <a:pt x="159" y="82"/>
                </a:cubicBezTo>
                <a:cubicBezTo>
                  <a:pt x="160" y="81"/>
                  <a:pt x="160" y="79"/>
                  <a:pt x="159" y="78"/>
                </a:cubicBezTo>
                <a:lnTo>
                  <a:pt x="147" y="66"/>
                </a:lnTo>
                <a:close/>
                <a:moveTo>
                  <a:pt x="23" y="26"/>
                </a:moveTo>
                <a:cubicBezTo>
                  <a:pt x="23" y="42"/>
                  <a:pt x="23" y="42"/>
                  <a:pt x="23" y="42"/>
                </a:cubicBezTo>
                <a:cubicBezTo>
                  <a:pt x="23" y="44"/>
                  <a:pt x="24" y="45"/>
                  <a:pt x="26" y="45"/>
                </a:cubicBezTo>
                <a:cubicBezTo>
                  <a:pt x="27" y="45"/>
                  <a:pt x="28" y="44"/>
                  <a:pt x="28" y="42"/>
                </a:cubicBezTo>
                <a:cubicBezTo>
                  <a:pt x="28" y="33"/>
                  <a:pt x="28" y="33"/>
                  <a:pt x="28" y="33"/>
                </a:cubicBezTo>
                <a:cubicBezTo>
                  <a:pt x="42" y="46"/>
                  <a:pt x="42" y="46"/>
                  <a:pt x="42" y="46"/>
                </a:cubicBezTo>
                <a:cubicBezTo>
                  <a:pt x="42" y="46"/>
                  <a:pt x="43" y="47"/>
                  <a:pt x="44" y="47"/>
                </a:cubicBezTo>
                <a:cubicBezTo>
                  <a:pt x="45" y="47"/>
                  <a:pt x="45" y="46"/>
                  <a:pt x="46" y="46"/>
                </a:cubicBezTo>
                <a:cubicBezTo>
                  <a:pt x="47" y="45"/>
                  <a:pt x="47" y="43"/>
                  <a:pt x="46" y="42"/>
                </a:cubicBezTo>
                <a:cubicBezTo>
                  <a:pt x="33" y="28"/>
                  <a:pt x="33" y="28"/>
                  <a:pt x="33" y="28"/>
                </a:cubicBezTo>
                <a:cubicBezTo>
                  <a:pt x="42" y="28"/>
                  <a:pt x="42" y="28"/>
                  <a:pt x="42" y="28"/>
                </a:cubicBezTo>
                <a:cubicBezTo>
                  <a:pt x="44" y="28"/>
                  <a:pt x="45" y="27"/>
                  <a:pt x="45" y="26"/>
                </a:cubicBezTo>
                <a:cubicBezTo>
                  <a:pt x="45" y="24"/>
                  <a:pt x="44" y="23"/>
                  <a:pt x="42" y="23"/>
                </a:cubicBezTo>
                <a:cubicBezTo>
                  <a:pt x="26" y="23"/>
                  <a:pt x="26" y="23"/>
                  <a:pt x="26" y="23"/>
                </a:cubicBezTo>
                <a:cubicBezTo>
                  <a:pt x="24" y="23"/>
                  <a:pt x="23" y="24"/>
                  <a:pt x="23" y="26"/>
                </a:cubicBezTo>
                <a:close/>
                <a:moveTo>
                  <a:pt x="115" y="134"/>
                </a:moveTo>
                <a:cubicBezTo>
                  <a:pt x="115" y="136"/>
                  <a:pt x="116" y="137"/>
                  <a:pt x="118" y="137"/>
                </a:cubicBezTo>
                <a:cubicBezTo>
                  <a:pt x="134" y="137"/>
                  <a:pt x="134" y="137"/>
                  <a:pt x="134" y="137"/>
                </a:cubicBezTo>
                <a:cubicBezTo>
                  <a:pt x="136" y="137"/>
                  <a:pt x="137" y="136"/>
                  <a:pt x="137" y="134"/>
                </a:cubicBezTo>
                <a:cubicBezTo>
                  <a:pt x="137" y="118"/>
                  <a:pt x="137" y="118"/>
                  <a:pt x="137" y="118"/>
                </a:cubicBezTo>
                <a:cubicBezTo>
                  <a:pt x="137" y="116"/>
                  <a:pt x="136" y="115"/>
                  <a:pt x="134" y="115"/>
                </a:cubicBezTo>
                <a:cubicBezTo>
                  <a:pt x="133" y="115"/>
                  <a:pt x="131" y="116"/>
                  <a:pt x="131" y="118"/>
                </a:cubicBezTo>
                <a:cubicBezTo>
                  <a:pt x="131" y="127"/>
                  <a:pt x="131" y="127"/>
                  <a:pt x="131" y="127"/>
                </a:cubicBezTo>
                <a:cubicBezTo>
                  <a:pt x="118" y="114"/>
                  <a:pt x="118" y="114"/>
                  <a:pt x="118" y="114"/>
                </a:cubicBezTo>
                <a:cubicBezTo>
                  <a:pt x="117" y="113"/>
                  <a:pt x="115" y="113"/>
                  <a:pt x="114" y="114"/>
                </a:cubicBezTo>
                <a:cubicBezTo>
                  <a:pt x="113" y="115"/>
                  <a:pt x="113" y="117"/>
                  <a:pt x="114" y="118"/>
                </a:cubicBezTo>
                <a:cubicBezTo>
                  <a:pt x="127" y="131"/>
                  <a:pt x="127" y="131"/>
                  <a:pt x="127" y="131"/>
                </a:cubicBezTo>
                <a:cubicBezTo>
                  <a:pt x="118" y="131"/>
                  <a:pt x="118" y="131"/>
                  <a:pt x="118" y="131"/>
                </a:cubicBezTo>
                <a:cubicBezTo>
                  <a:pt x="116" y="131"/>
                  <a:pt x="115" y="133"/>
                  <a:pt x="115" y="134"/>
                </a:cubicBezTo>
                <a:close/>
                <a:moveTo>
                  <a:pt x="46" y="114"/>
                </a:moveTo>
                <a:cubicBezTo>
                  <a:pt x="45" y="113"/>
                  <a:pt x="43" y="113"/>
                  <a:pt x="42" y="114"/>
                </a:cubicBezTo>
                <a:cubicBezTo>
                  <a:pt x="28" y="127"/>
                  <a:pt x="28" y="127"/>
                  <a:pt x="28" y="127"/>
                </a:cubicBezTo>
                <a:cubicBezTo>
                  <a:pt x="28" y="118"/>
                  <a:pt x="28" y="118"/>
                  <a:pt x="28" y="118"/>
                </a:cubicBezTo>
                <a:cubicBezTo>
                  <a:pt x="28" y="116"/>
                  <a:pt x="27" y="115"/>
                  <a:pt x="25" y="115"/>
                </a:cubicBezTo>
                <a:cubicBezTo>
                  <a:pt x="24" y="115"/>
                  <a:pt x="23" y="116"/>
                  <a:pt x="23" y="118"/>
                </a:cubicBezTo>
                <a:cubicBezTo>
                  <a:pt x="23" y="134"/>
                  <a:pt x="23" y="134"/>
                  <a:pt x="23" y="134"/>
                </a:cubicBezTo>
                <a:cubicBezTo>
                  <a:pt x="23" y="136"/>
                  <a:pt x="24" y="137"/>
                  <a:pt x="25" y="137"/>
                </a:cubicBezTo>
                <a:cubicBezTo>
                  <a:pt x="42" y="137"/>
                  <a:pt x="42" y="137"/>
                  <a:pt x="42" y="137"/>
                </a:cubicBezTo>
                <a:cubicBezTo>
                  <a:pt x="44" y="137"/>
                  <a:pt x="45" y="136"/>
                  <a:pt x="45" y="134"/>
                </a:cubicBezTo>
                <a:cubicBezTo>
                  <a:pt x="45" y="133"/>
                  <a:pt x="44" y="131"/>
                  <a:pt x="42" y="131"/>
                </a:cubicBezTo>
                <a:cubicBezTo>
                  <a:pt x="33" y="131"/>
                  <a:pt x="33" y="131"/>
                  <a:pt x="33" y="131"/>
                </a:cubicBezTo>
                <a:cubicBezTo>
                  <a:pt x="46" y="118"/>
                  <a:pt x="46" y="118"/>
                  <a:pt x="46" y="118"/>
                </a:cubicBezTo>
                <a:cubicBezTo>
                  <a:pt x="47" y="117"/>
                  <a:pt x="47" y="115"/>
                  <a:pt x="46" y="114"/>
                </a:cubicBezTo>
                <a:close/>
                <a:moveTo>
                  <a:pt x="134" y="45"/>
                </a:moveTo>
                <a:cubicBezTo>
                  <a:pt x="136" y="45"/>
                  <a:pt x="137" y="44"/>
                  <a:pt x="137" y="42"/>
                </a:cubicBezTo>
                <a:cubicBezTo>
                  <a:pt x="137" y="26"/>
                  <a:pt x="137" y="26"/>
                  <a:pt x="137" y="26"/>
                </a:cubicBezTo>
                <a:cubicBezTo>
                  <a:pt x="137" y="24"/>
                  <a:pt x="136" y="23"/>
                  <a:pt x="134" y="23"/>
                </a:cubicBezTo>
                <a:cubicBezTo>
                  <a:pt x="118" y="23"/>
                  <a:pt x="118" y="23"/>
                  <a:pt x="118" y="23"/>
                </a:cubicBezTo>
                <a:cubicBezTo>
                  <a:pt x="116" y="23"/>
                  <a:pt x="115" y="24"/>
                  <a:pt x="115" y="26"/>
                </a:cubicBezTo>
                <a:cubicBezTo>
                  <a:pt x="115" y="27"/>
                  <a:pt x="116" y="28"/>
                  <a:pt x="118" y="28"/>
                </a:cubicBezTo>
                <a:cubicBezTo>
                  <a:pt x="127" y="28"/>
                  <a:pt x="127" y="28"/>
                  <a:pt x="127" y="28"/>
                </a:cubicBezTo>
                <a:cubicBezTo>
                  <a:pt x="114" y="42"/>
                  <a:pt x="114" y="42"/>
                  <a:pt x="114" y="42"/>
                </a:cubicBezTo>
                <a:cubicBezTo>
                  <a:pt x="113" y="43"/>
                  <a:pt x="113" y="45"/>
                  <a:pt x="114" y="46"/>
                </a:cubicBezTo>
                <a:cubicBezTo>
                  <a:pt x="115" y="46"/>
                  <a:pt x="115" y="47"/>
                  <a:pt x="116" y="47"/>
                </a:cubicBezTo>
                <a:cubicBezTo>
                  <a:pt x="117" y="47"/>
                  <a:pt x="118" y="46"/>
                  <a:pt x="118" y="46"/>
                </a:cubicBezTo>
                <a:cubicBezTo>
                  <a:pt x="131" y="33"/>
                  <a:pt x="131" y="33"/>
                  <a:pt x="131" y="33"/>
                </a:cubicBezTo>
                <a:cubicBezTo>
                  <a:pt x="131" y="42"/>
                  <a:pt x="131" y="42"/>
                  <a:pt x="131" y="42"/>
                </a:cubicBezTo>
                <a:cubicBezTo>
                  <a:pt x="131" y="44"/>
                  <a:pt x="133" y="45"/>
                  <a:pt x="134" y="45"/>
                </a:cubicBezTo>
                <a:close/>
                <a:moveTo>
                  <a:pt x="80" y="40"/>
                </a:moveTo>
                <a:cubicBezTo>
                  <a:pt x="75" y="40"/>
                  <a:pt x="70" y="41"/>
                  <a:pt x="65" y="43"/>
                </a:cubicBezTo>
                <a:cubicBezTo>
                  <a:pt x="45" y="52"/>
                  <a:pt x="35" y="75"/>
                  <a:pt x="43" y="95"/>
                </a:cubicBezTo>
                <a:cubicBezTo>
                  <a:pt x="50" y="110"/>
                  <a:pt x="64" y="120"/>
                  <a:pt x="80" y="120"/>
                </a:cubicBezTo>
                <a:cubicBezTo>
                  <a:pt x="85" y="120"/>
                  <a:pt x="90" y="119"/>
                  <a:pt x="95" y="117"/>
                </a:cubicBezTo>
                <a:cubicBezTo>
                  <a:pt x="115" y="108"/>
                  <a:pt x="125" y="85"/>
                  <a:pt x="117" y="65"/>
                </a:cubicBezTo>
                <a:cubicBezTo>
                  <a:pt x="110" y="50"/>
                  <a:pt x="96" y="40"/>
                  <a:pt x="80" y="40"/>
                </a:cubicBezTo>
                <a:close/>
                <a:moveTo>
                  <a:pt x="48" y="91"/>
                </a:moveTo>
                <a:cubicBezTo>
                  <a:pt x="46" y="84"/>
                  <a:pt x="46" y="76"/>
                  <a:pt x="48" y="69"/>
                </a:cubicBezTo>
                <a:cubicBezTo>
                  <a:pt x="57" y="69"/>
                  <a:pt x="57" y="69"/>
                  <a:pt x="57" y="69"/>
                </a:cubicBezTo>
                <a:cubicBezTo>
                  <a:pt x="57" y="73"/>
                  <a:pt x="56" y="76"/>
                  <a:pt x="56" y="80"/>
                </a:cubicBezTo>
                <a:cubicBezTo>
                  <a:pt x="56" y="83"/>
                  <a:pt x="57" y="87"/>
                  <a:pt x="58" y="91"/>
                </a:cubicBezTo>
                <a:lnTo>
                  <a:pt x="48" y="91"/>
                </a:lnTo>
                <a:close/>
                <a:moveTo>
                  <a:pt x="62" y="80"/>
                </a:moveTo>
                <a:cubicBezTo>
                  <a:pt x="62" y="76"/>
                  <a:pt x="63" y="72"/>
                  <a:pt x="63" y="69"/>
                </a:cubicBezTo>
                <a:cubicBezTo>
                  <a:pt x="77" y="69"/>
                  <a:pt x="77" y="69"/>
                  <a:pt x="77" y="69"/>
                </a:cubicBezTo>
                <a:cubicBezTo>
                  <a:pt x="77" y="91"/>
                  <a:pt x="77" y="91"/>
                  <a:pt x="77" y="91"/>
                </a:cubicBezTo>
                <a:cubicBezTo>
                  <a:pt x="64" y="91"/>
                  <a:pt x="64" y="91"/>
                  <a:pt x="64" y="91"/>
                </a:cubicBezTo>
                <a:cubicBezTo>
                  <a:pt x="63" y="87"/>
                  <a:pt x="62" y="83"/>
                  <a:pt x="62" y="80"/>
                </a:cubicBezTo>
                <a:close/>
                <a:moveTo>
                  <a:pt x="83" y="47"/>
                </a:moveTo>
                <a:cubicBezTo>
                  <a:pt x="88" y="49"/>
                  <a:pt x="92" y="55"/>
                  <a:pt x="95" y="63"/>
                </a:cubicBezTo>
                <a:cubicBezTo>
                  <a:pt x="83" y="63"/>
                  <a:pt x="83" y="63"/>
                  <a:pt x="83" y="63"/>
                </a:cubicBezTo>
                <a:cubicBezTo>
                  <a:pt x="83" y="47"/>
                  <a:pt x="83" y="47"/>
                  <a:pt x="83" y="47"/>
                </a:cubicBezTo>
                <a:close/>
                <a:moveTo>
                  <a:pt x="77" y="47"/>
                </a:moveTo>
                <a:cubicBezTo>
                  <a:pt x="77" y="63"/>
                  <a:pt x="77" y="63"/>
                  <a:pt x="77" y="63"/>
                </a:cubicBezTo>
                <a:cubicBezTo>
                  <a:pt x="65" y="63"/>
                  <a:pt x="65" y="63"/>
                  <a:pt x="65" y="63"/>
                </a:cubicBezTo>
                <a:cubicBezTo>
                  <a:pt x="68" y="55"/>
                  <a:pt x="72" y="49"/>
                  <a:pt x="77" y="47"/>
                </a:cubicBezTo>
                <a:close/>
                <a:moveTo>
                  <a:pt x="77" y="97"/>
                </a:moveTo>
                <a:cubicBezTo>
                  <a:pt x="77" y="113"/>
                  <a:pt x="77" y="113"/>
                  <a:pt x="77" y="113"/>
                </a:cubicBezTo>
                <a:cubicBezTo>
                  <a:pt x="72" y="111"/>
                  <a:pt x="68" y="104"/>
                  <a:pt x="66" y="97"/>
                </a:cubicBezTo>
                <a:lnTo>
                  <a:pt x="77" y="97"/>
                </a:lnTo>
                <a:close/>
                <a:moveTo>
                  <a:pt x="83" y="113"/>
                </a:moveTo>
                <a:cubicBezTo>
                  <a:pt x="83" y="97"/>
                  <a:pt x="83" y="97"/>
                  <a:pt x="83" y="97"/>
                </a:cubicBezTo>
                <a:cubicBezTo>
                  <a:pt x="95" y="97"/>
                  <a:pt x="95" y="97"/>
                  <a:pt x="95" y="97"/>
                </a:cubicBezTo>
                <a:cubicBezTo>
                  <a:pt x="92" y="105"/>
                  <a:pt x="88" y="111"/>
                  <a:pt x="83" y="113"/>
                </a:cubicBezTo>
                <a:close/>
                <a:moveTo>
                  <a:pt x="83" y="91"/>
                </a:moveTo>
                <a:cubicBezTo>
                  <a:pt x="83" y="69"/>
                  <a:pt x="83" y="69"/>
                  <a:pt x="83" y="69"/>
                </a:cubicBezTo>
                <a:cubicBezTo>
                  <a:pt x="97" y="69"/>
                  <a:pt x="97" y="69"/>
                  <a:pt x="97" y="69"/>
                </a:cubicBezTo>
                <a:cubicBezTo>
                  <a:pt x="98" y="72"/>
                  <a:pt x="98" y="76"/>
                  <a:pt x="98" y="80"/>
                </a:cubicBezTo>
                <a:cubicBezTo>
                  <a:pt x="98" y="83"/>
                  <a:pt x="98" y="87"/>
                  <a:pt x="97" y="91"/>
                </a:cubicBezTo>
                <a:lnTo>
                  <a:pt x="83" y="91"/>
                </a:lnTo>
                <a:close/>
                <a:moveTo>
                  <a:pt x="103" y="69"/>
                </a:moveTo>
                <a:cubicBezTo>
                  <a:pt x="112" y="69"/>
                  <a:pt x="112" y="69"/>
                  <a:pt x="112" y="69"/>
                </a:cubicBezTo>
                <a:cubicBezTo>
                  <a:pt x="114" y="76"/>
                  <a:pt x="114" y="84"/>
                  <a:pt x="112" y="91"/>
                </a:cubicBezTo>
                <a:cubicBezTo>
                  <a:pt x="103" y="91"/>
                  <a:pt x="103" y="91"/>
                  <a:pt x="103" y="91"/>
                </a:cubicBezTo>
                <a:cubicBezTo>
                  <a:pt x="103" y="87"/>
                  <a:pt x="104" y="83"/>
                  <a:pt x="104" y="80"/>
                </a:cubicBezTo>
                <a:cubicBezTo>
                  <a:pt x="104" y="76"/>
                  <a:pt x="104" y="73"/>
                  <a:pt x="103" y="69"/>
                </a:cubicBezTo>
                <a:close/>
                <a:moveTo>
                  <a:pt x="109" y="63"/>
                </a:moveTo>
                <a:cubicBezTo>
                  <a:pt x="102" y="63"/>
                  <a:pt x="102" y="63"/>
                  <a:pt x="102" y="63"/>
                </a:cubicBezTo>
                <a:cubicBezTo>
                  <a:pt x="100" y="60"/>
                  <a:pt x="99" y="56"/>
                  <a:pt x="98" y="53"/>
                </a:cubicBezTo>
                <a:cubicBezTo>
                  <a:pt x="97" y="52"/>
                  <a:pt x="96" y="51"/>
                  <a:pt x="95" y="50"/>
                </a:cubicBezTo>
                <a:cubicBezTo>
                  <a:pt x="101" y="53"/>
                  <a:pt x="106" y="57"/>
                  <a:pt x="109" y="63"/>
                </a:cubicBezTo>
                <a:close/>
                <a:moveTo>
                  <a:pt x="65" y="50"/>
                </a:moveTo>
                <a:cubicBezTo>
                  <a:pt x="64" y="51"/>
                  <a:pt x="64" y="52"/>
                  <a:pt x="63" y="53"/>
                </a:cubicBezTo>
                <a:cubicBezTo>
                  <a:pt x="61" y="56"/>
                  <a:pt x="60" y="60"/>
                  <a:pt x="59" y="63"/>
                </a:cubicBezTo>
                <a:cubicBezTo>
                  <a:pt x="51" y="63"/>
                  <a:pt x="51" y="63"/>
                  <a:pt x="51" y="63"/>
                </a:cubicBezTo>
                <a:cubicBezTo>
                  <a:pt x="54" y="57"/>
                  <a:pt x="59" y="53"/>
                  <a:pt x="65" y="50"/>
                </a:cubicBezTo>
                <a:close/>
                <a:moveTo>
                  <a:pt x="51" y="97"/>
                </a:moveTo>
                <a:cubicBezTo>
                  <a:pt x="59" y="97"/>
                  <a:pt x="59" y="97"/>
                  <a:pt x="59" y="97"/>
                </a:cubicBezTo>
                <a:cubicBezTo>
                  <a:pt x="61" y="102"/>
                  <a:pt x="63" y="107"/>
                  <a:pt x="66" y="111"/>
                </a:cubicBezTo>
                <a:cubicBezTo>
                  <a:pt x="60" y="108"/>
                  <a:pt x="54" y="103"/>
                  <a:pt x="51" y="97"/>
                </a:cubicBezTo>
                <a:close/>
                <a:moveTo>
                  <a:pt x="94" y="110"/>
                </a:moveTo>
                <a:cubicBezTo>
                  <a:pt x="97" y="107"/>
                  <a:pt x="99" y="102"/>
                  <a:pt x="101" y="97"/>
                </a:cubicBezTo>
                <a:cubicBezTo>
                  <a:pt x="109" y="97"/>
                  <a:pt x="109" y="97"/>
                  <a:pt x="109" y="97"/>
                </a:cubicBezTo>
                <a:cubicBezTo>
                  <a:pt x="106" y="103"/>
                  <a:pt x="101" y="107"/>
                  <a:pt x="94" y="110"/>
                </a:cubicBezTo>
                <a:close/>
              </a:path>
            </a:pathLst>
          </a:custGeom>
          <a:solidFill>
            <a:srgbClr val="E76F5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3" name="Rectangle 502">
            <a:extLst>
              <a:ext uri="{FF2B5EF4-FFF2-40B4-BE49-F238E27FC236}">
                <a16:creationId xmlns:a16="http://schemas.microsoft.com/office/drawing/2014/main" id="{A7F4AB36-42DA-484B-9F88-FC30DE71A2F6}"/>
              </a:ext>
            </a:extLst>
          </p:cNvPr>
          <p:cNvSpPr/>
          <p:nvPr/>
        </p:nvSpPr>
        <p:spPr>
          <a:xfrm>
            <a:off x="2130873" y="2199851"/>
            <a:ext cx="1044419" cy="1185837"/>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JUN 2019</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Inicia APR </a:t>
            </a:r>
          </a:p>
          <a:p>
            <a:pPr defTabSz="228572">
              <a:lnSpc>
                <a:spcPct val="120000"/>
              </a:lnSpc>
              <a:defRPr/>
            </a:pPr>
            <a:r>
              <a:rPr lang="es-CL" sz="1000" dirty="0">
                <a:solidFill>
                  <a:schemeClr val="bg1"/>
                </a:solidFill>
                <a:latin typeface="Montserrat" panose="00000500000000000000" pitchFamily="2" charset="0"/>
              </a:rPr>
              <a:t>Software con 2 clientes</a:t>
            </a:r>
          </a:p>
          <a:p>
            <a:pPr defTabSz="228572">
              <a:lnSpc>
                <a:spcPct val="120000"/>
              </a:lnSpc>
              <a:defRPr/>
            </a:pPr>
            <a:endParaRPr lang="es-CL" sz="1000" dirty="0">
              <a:solidFill>
                <a:schemeClr val="bg1"/>
              </a:solidFill>
              <a:latin typeface="Montserrat" panose="00000500000000000000" pitchFamily="2" charset="0"/>
            </a:endParaRPr>
          </a:p>
        </p:txBody>
      </p:sp>
      <p:sp>
        <p:nvSpPr>
          <p:cNvPr id="515" name="TextBox 514">
            <a:extLst>
              <a:ext uri="{FF2B5EF4-FFF2-40B4-BE49-F238E27FC236}">
                <a16:creationId xmlns:a16="http://schemas.microsoft.com/office/drawing/2014/main" id="{DF895012-231F-4842-B008-A3B5CCD282C8}"/>
              </a:ext>
            </a:extLst>
          </p:cNvPr>
          <p:cNvSpPr txBox="1"/>
          <p:nvPr/>
        </p:nvSpPr>
        <p:spPr>
          <a:xfrm>
            <a:off x="8437299" y="1973318"/>
            <a:ext cx="2082164" cy="784830"/>
          </a:xfrm>
          <a:prstGeom prst="rect">
            <a:avLst/>
          </a:prstGeom>
          <a:noFill/>
        </p:spPr>
        <p:txBody>
          <a:bodyPr wrap="square" rtlCol="0">
            <a:spAutoFit/>
          </a:bodyPr>
          <a:lstStyle/>
          <a:p>
            <a:pPr algn="r" defTabSz="228572">
              <a:defRPr/>
            </a:pPr>
            <a:r>
              <a:rPr lang="es-CL" sz="3300" b="1" dirty="0">
                <a:solidFill>
                  <a:schemeClr val="bg1"/>
                </a:solidFill>
                <a:latin typeface="Montserrat" panose="00000500000000000000" pitchFamily="2" charset="0"/>
              </a:rPr>
              <a:t>8 HITOS</a:t>
            </a:r>
          </a:p>
          <a:p>
            <a:pPr algn="r" defTabSz="228572">
              <a:defRPr/>
            </a:pPr>
            <a:r>
              <a:rPr lang="es-CL" sz="1200" b="1" dirty="0">
                <a:solidFill>
                  <a:schemeClr val="bg1"/>
                </a:solidFill>
                <a:latin typeface="Montserrat" panose="00000500000000000000" pitchFamily="2" charset="0"/>
              </a:rPr>
              <a:t>HISTÓRICOS</a:t>
            </a:r>
            <a:endParaRPr lang="es-CL" sz="1400" b="1" dirty="0">
              <a:solidFill>
                <a:schemeClr val="bg1"/>
              </a:solidFill>
              <a:latin typeface="Montserrat" panose="00000500000000000000" pitchFamily="2" charset="0"/>
            </a:endParaRPr>
          </a:p>
        </p:txBody>
      </p:sp>
      <p:sp>
        <p:nvSpPr>
          <p:cNvPr id="519" name="Rectangle 518">
            <a:extLst>
              <a:ext uri="{FF2B5EF4-FFF2-40B4-BE49-F238E27FC236}">
                <a16:creationId xmlns:a16="http://schemas.microsoft.com/office/drawing/2014/main" id="{03146C6B-2824-4482-BE6C-B7ECFACCEBA0}"/>
              </a:ext>
            </a:extLst>
          </p:cNvPr>
          <p:cNvSpPr/>
          <p:nvPr/>
        </p:nvSpPr>
        <p:spPr>
          <a:xfrm>
            <a:off x="3064652" y="1150252"/>
            <a:ext cx="1044419" cy="816506"/>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NOV 2019</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Semilla Inicia</a:t>
            </a:r>
          </a:p>
          <a:p>
            <a:pPr defTabSz="228572">
              <a:lnSpc>
                <a:spcPct val="120000"/>
              </a:lnSpc>
              <a:defRPr/>
            </a:pPr>
            <a:r>
              <a:rPr lang="es-CL" sz="1000" dirty="0">
                <a:solidFill>
                  <a:schemeClr val="bg1"/>
                </a:solidFill>
                <a:latin typeface="Montserrat" panose="00000500000000000000" pitchFamily="2" charset="0"/>
              </a:rPr>
              <a:t>$15.000.000</a:t>
            </a:r>
          </a:p>
        </p:txBody>
      </p:sp>
      <p:sp>
        <p:nvSpPr>
          <p:cNvPr id="520" name="Rectangle 519">
            <a:extLst>
              <a:ext uri="{FF2B5EF4-FFF2-40B4-BE49-F238E27FC236}">
                <a16:creationId xmlns:a16="http://schemas.microsoft.com/office/drawing/2014/main" id="{1CD2C3E9-3B06-472B-B61C-E92E78F9F294}"/>
              </a:ext>
            </a:extLst>
          </p:cNvPr>
          <p:cNvSpPr/>
          <p:nvPr/>
        </p:nvSpPr>
        <p:spPr>
          <a:xfrm>
            <a:off x="4317125" y="1496671"/>
            <a:ext cx="1044419"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NOV 2020</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39 Clientes</a:t>
            </a:r>
          </a:p>
        </p:txBody>
      </p:sp>
      <p:sp>
        <p:nvSpPr>
          <p:cNvPr id="521" name="Rectangle 520">
            <a:extLst>
              <a:ext uri="{FF2B5EF4-FFF2-40B4-BE49-F238E27FC236}">
                <a16:creationId xmlns:a16="http://schemas.microsoft.com/office/drawing/2014/main" id="{C4270724-BB88-4C93-93AC-E582A740A95D}"/>
              </a:ext>
            </a:extLst>
          </p:cNvPr>
          <p:cNvSpPr/>
          <p:nvPr/>
        </p:nvSpPr>
        <p:spPr>
          <a:xfrm>
            <a:off x="5429647" y="2393158"/>
            <a:ext cx="1044419" cy="1185837"/>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NOV 2021</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Semilla Expande</a:t>
            </a:r>
          </a:p>
          <a:p>
            <a:pPr defTabSz="228572">
              <a:lnSpc>
                <a:spcPct val="120000"/>
              </a:lnSpc>
              <a:defRPr/>
            </a:pPr>
            <a:r>
              <a:rPr lang="es-CL" sz="1000" dirty="0">
                <a:solidFill>
                  <a:schemeClr val="bg1"/>
                </a:solidFill>
                <a:latin typeface="Montserrat" panose="00000500000000000000" pitchFamily="2" charset="0"/>
              </a:rPr>
              <a:t>$25.000.000</a:t>
            </a:r>
          </a:p>
          <a:p>
            <a:pPr defTabSz="228572">
              <a:lnSpc>
                <a:spcPct val="120000"/>
              </a:lnSpc>
              <a:defRPr/>
            </a:pPr>
            <a:endParaRPr lang="es-CL" sz="1000" dirty="0">
              <a:solidFill>
                <a:schemeClr val="bg1"/>
              </a:solidFill>
              <a:latin typeface="Montserrat" panose="00000500000000000000" pitchFamily="2" charset="0"/>
            </a:endParaRPr>
          </a:p>
        </p:txBody>
      </p:sp>
      <p:sp>
        <p:nvSpPr>
          <p:cNvPr id="522" name="Rectangle 521">
            <a:extLst>
              <a:ext uri="{FF2B5EF4-FFF2-40B4-BE49-F238E27FC236}">
                <a16:creationId xmlns:a16="http://schemas.microsoft.com/office/drawing/2014/main" id="{01A15DC9-C64E-4C3D-B889-838A3DAE04EF}"/>
              </a:ext>
            </a:extLst>
          </p:cNvPr>
          <p:cNvSpPr/>
          <p:nvPr/>
        </p:nvSpPr>
        <p:spPr>
          <a:xfrm>
            <a:off x="5736750" y="3778668"/>
            <a:ext cx="1135743"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AGO 2021</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106 Clientes</a:t>
            </a:r>
          </a:p>
        </p:txBody>
      </p:sp>
      <p:sp>
        <p:nvSpPr>
          <p:cNvPr id="524" name="Rectangle 523">
            <a:extLst>
              <a:ext uri="{FF2B5EF4-FFF2-40B4-BE49-F238E27FC236}">
                <a16:creationId xmlns:a16="http://schemas.microsoft.com/office/drawing/2014/main" id="{1C009940-E260-4F5C-9596-261CC27083F9}"/>
              </a:ext>
            </a:extLst>
          </p:cNvPr>
          <p:cNvSpPr/>
          <p:nvPr/>
        </p:nvSpPr>
        <p:spPr>
          <a:xfrm>
            <a:off x="6692361" y="4705178"/>
            <a:ext cx="1062001" cy="1001172"/>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AGO 2021</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Semilla</a:t>
            </a:r>
          </a:p>
          <a:p>
            <a:pPr defTabSz="228572">
              <a:lnSpc>
                <a:spcPct val="120000"/>
              </a:lnSpc>
              <a:defRPr/>
            </a:pPr>
            <a:r>
              <a:rPr lang="es-CL" sz="1000" dirty="0">
                <a:solidFill>
                  <a:schemeClr val="bg1"/>
                </a:solidFill>
                <a:latin typeface="Montserrat" panose="00000500000000000000" pitchFamily="2" charset="0"/>
              </a:rPr>
              <a:t>Expande II</a:t>
            </a:r>
          </a:p>
          <a:p>
            <a:pPr defTabSz="228572">
              <a:lnSpc>
                <a:spcPct val="120000"/>
              </a:lnSpc>
              <a:defRPr/>
            </a:pPr>
            <a:r>
              <a:rPr lang="es-CL" sz="1000" dirty="0">
                <a:solidFill>
                  <a:schemeClr val="bg1"/>
                </a:solidFill>
                <a:latin typeface="Montserrat" panose="00000500000000000000" pitchFamily="2" charset="0"/>
              </a:rPr>
              <a:t>$20.000.000</a:t>
            </a:r>
          </a:p>
        </p:txBody>
      </p:sp>
      <p:sp>
        <p:nvSpPr>
          <p:cNvPr id="525" name="Rectangle 524">
            <a:extLst>
              <a:ext uri="{FF2B5EF4-FFF2-40B4-BE49-F238E27FC236}">
                <a16:creationId xmlns:a16="http://schemas.microsoft.com/office/drawing/2014/main" id="{85CC5B0D-8DAC-426C-BEA8-D7C0A00C9384}"/>
              </a:ext>
            </a:extLst>
          </p:cNvPr>
          <p:cNvSpPr/>
          <p:nvPr/>
        </p:nvSpPr>
        <p:spPr>
          <a:xfrm>
            <a:off x="8077781" y="4450999"/>
            <a:ext cx="1062001"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OCT 2022</a:t>
            </a:r>
          </a:p>
          <a:p>
            <a:pPr defTabSz="228572">
              <a:lnSpc>
                <a:spcPct val="120000"/>
              </a:lnSpc>
              <a:defRPr/>
            </a:pPr>
            <a:endParaRPr lang="es-CL" sz="1000" dirty="0">
              <a:solidFill>
                <a:schemeClr val="bg1"/>
              </a:solidFill>
              <a:latin typeface="Montserrat" panose="00000500000000000000" pitchFamily="2" charset="0"/>
            </a:endParaRPr>
          </a:p>
          <a:p>
            <a:pPr defTabSz="228572">
              <a:lnSpc>
                <a:spcPct val="120000"/>
              </a:lnSpc>
              <a:defRPr/>
            </a:pPr>
            <a:r>
              <a:rPr lang="es-CL" sz="1000" dirty="0">
                <a:solidFill>
                  <a:schemeClr val="bg1"/>
                </a:solidFill>
                <a:latin typeface="Montserrat" panose="00000500000000000000" pitchFamily="2" charset="0"/>
              </a:rPr>
              <a:t>205 Clientes</a:t>
            </a:r>
          </a:p>
        </p:txBody>
      </p:sp>
      <p:sp>
        <p:nvSpPr>
          <p:cNvPr id="527" name="Rectangle 526">
            <a:extLst>
              <a:ext uri="{FF2B5EF4-FFF2-40B4-BE49-F238E27FC236}">
                <a16:creationId xmlns:a16="http://schemas.microsoft.com/office/drawing/2014/main" id="{6B7731A3-D9A7-49BE-9A59-CC18724BF18C}"/>
              </a:ext>
            </a:extLst>
          </p:cNvPr>
          <p:cNvSpPr/>
          <p:nvPr/>
        </p:nvSpPr>
        <p:spPr>
          <a:xfrm>
            <a:off x="8791385" y="3539060"/>
            <a:ext cx="1533715"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OCT 2022</a:t>
            </a:r>
          </a:p>
          <a:p>
            <a:pPr defTabSz="228572">
              <a:lnSpc>
                <a:spcPct val="120000"/>
              </a:lnSpc>
              <a:defRPr/>
            </a:pPr>
            <a:r>
              <a:rPr lang="es-CL" sz="1000" dirty="0">
                <a:solidFill>
                  <a:schemeClr val="bg1"/>
                </a:solidFill>
                <a:latin typeface="Montserrat" panose="00000500000000000000" pitchFamily="2" charset="0"/>
              </a:rPr>
              <a:t>Internacionalización</a:t>
            </a:r>
          </a:p>
          <a:p>
            <a:pPr defTabSz="228572">
              <a:lnSpc>
                <a:spcPct val="120000"/>
              </a:lnSpc>
              <a:defRPr/>
            </a:pPr>
            <a:r>
              <a:rPr lang="es-CL" sz="1000" dirty="0">
                <a:solidFill>
                  <a:schemeClr val="bg1"/>
                </a:solidFill>
                <a:latin typeface="Montserrat" panose="00000500000000000000" pitchFamily="2" charset="0"/>
              </a:rPr>
              <a:t>1° Cliente Boliviano</a:t>
            </a:r>
          </a:p>
        </p:txBody>
      </p:sp>
    </p:spTree>
    <p:extLst>
      <p:ext uri="{BB962C8B-B14F-4D97-AF65-F5344CB8AC3E}">
        <p14:creationId xmlns:p14="http://schemas.microsoft.com/office/powerpoint/2010/main" val="267991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02" name="Freeform: Shape 501">
            <a:extLst>
              <a:ext uri="{FF2B5EF4-FFF2-40B4-BE49-F238E27FC236}">
                <a16:creationId xmlns:a16="http://schemas.microsoft.com/office/drawing/2014/main" id="{DE4BCD28-ED04-4717-A708-E06BBC4E7C93}"/>
              </a:ext>
            </a:extLst>
          </p:cNvPr>
          <p:cNvSpPr/>
          <p:nvPr/>
        </p:nvSpPr>
        <p:spPr>
          <a:xfrm>
            <a:off x="8484857" y="5348450"/>
            <a:ext cx="810335" cy="671985"/>
          </a:xfrm>
          <a:custGeom>
            <a:avLst/>
            <a:gdLst>
              <a:gd name="connsiteX0" fmla="*/ 1635414 w 1642477"/>
              <a:gd name="connsiteY0" fmla="*/ 781733 h 1362054"/>
              <a:gd name="connsiteX1" fmla="*/ 427192 w 1642477"/>
              <a:gd name="connsiteY1" fmla="*/ 1350858 h 1362054"/>
              <a:gd name="connsiteX2" fmla="*/ 14036 w 1642477"/>
              <a:gd name="connsiteY2" fmla="*/ 79473 h 1362054"/>
              <a:gd name="connsiteX3" fmla="*/ 14036 w 1642477"/>
              <a:gd name="connsiteY3" fmla="*/ 79473 h 1362054"/>
              <a:gd name="connsiteX4" fmla="*/ 1635414 w 1642477"/>
              <a:gd name="connsiteY4" fmla="*/ 781733 h 136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477" h="1362054">
                <a:moveTo>
                  <a:pt x="1635414" y="781733"/>
                </a:moveTo>
                <a:cubicBezTo>
                  <a:pt x="1261517" y="1019157"/>
                  <a:pt x="856373" y="1211581"/>
                  <a:pt x="427192" y="1350858"/>
                </a:cubicBezTo>
                <a:lnTo>
                  <a:pt x="14036" y="79473"/>
                </a:lnTo>
                <a:lnTo>
                  <a:pt x="14036" y="79473"/>
                </a:lnTo>
                <a:cubicBezTo>
                  <a:pt x="660744" y="-130577"/>
                  <a:pt x="1353924" y="181360"/>
                  <a:pt x="1635414" y="781733"/>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2" name="Freeform: Shape 41">
            <a:extLst>
              <a:ext uri="{FF2B5EF4-FFF2-40B4-BE49-F238E27FC236}">
                <a16:creationId xmlns:a16="http://schemas.microsoft.com/office/drawing/2014/main" id="{73DED0AB-CBD2-4008-B277-8AC1F767321D}"/>
              </a:ext>
            </a:extLst>
          </p:cNvPr>
          <p:cNvSpPr/>
          <p:nvPr/>
        </p:nvSpPr>
        <p:spPr>
          <a:xfrm>
            <a:off x="8246281" y="345325"/>
            <a:ext cx="2593441" cy="751823"/>
          </a:xfrm>
          <a:custGeom>
            <a:avLst/>
            <a:gdLst>
              <a:gd name="connsiteX0" fmla="*/ 2513792 w 5020906"/>
              <a:gd name="connsiteY0" fmla="*/ 10015 h 1455528"/>
              <a:gd name="connsiteX1" fmla="*/ 10015 w 5020906"/>
              <a:gd name="connsiteY1" fmla="*/ 1455529 h 1455528"/>
              <a:gd name="connsiteX2" fmla="*/ 10015 w 5020906"/>
              <a:gd name="connsiteY2" fmla="*/ 1455529 h 1455528"/>
              <a:gd name="connsiteX3" fmla="*/ 36722 w 5020906"/>
              <a:gd name="connsiteY3" fmla="*/ 1455529 h 1455528"/>
              <a:gd name="connsiteX4" fmla="*/ 2513792 w 5020906"/>
              <a:gd name="connsiteY4" fmla="*/ 25372 h 1455528"/>
              <a:gd name="connsiteX5" fmla="*/ 4990861 w 5020906"/>
              <a:gd name="connsiteY5" fmla="*/ 1455529 h 1455528"/>
              <a:gd name="connsiteX6" fmla="*/ 5017568 w 5020906"/>
              <a:gd name="connsiteY6" fmla="*/ 1455529 h 1455528"/>
              <a:gd name="connsiteX7" fmla="*/ 5017568 w 5020906"/>
              <a:gd name="connsiteY7" fmla="*/ 1455529 h 14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0906" h="1455528">
                <a:moveTo>
                  <a:pt x="2513792" y="10015"/>
                </a:moveTo>
                <a:lnTo>
                  <a:pt x="10015" y="1455529"/>
                </a:lnTo>
                <a:lnTo>
                  <a:pt x="10015" y="1455529"/>
                </a:lnTo>
                <a:lnTo>
                  <a:pt x="36722" y="1455529"/>
                </a:lnTo>
                <a:lnTo>
                  <a:pt x="2513792" y="25372"/>
                </a:lnTo>
                <a:lnTo>
                  <a:pt x="4990861" y="1455529"/>
                </a:lnTo>
                <a:lnTo>
                  <a:pt x="5017568" y="1455529"/>
                </a:lnTo>
                <a:lnTo>
                  <a:pt x="5017568" y="1455529"/>
                </a:lnTo>
                <a:close/>
              </a:path>
            </a:pathLst>
          </a:custGeom>
          <a:solidFill>
            <a:srgbClr val="FFFFFF"/>
          </a:solidFill>
          <a:ln w="9525" cap="flat">
            <a:noFill/>
            <a:prstDash val="solid"/>
            <a:miter/>
          </a:ln>
        </p:spPr>
        <p:txBody>
          <a:bodyPr rtlCol="0" anchor="ctr"/>
          <a:lstStyle/>
          <a:p>
            <a:endParaRPr lang="en-US" sz="900"/>
          </a:p>
        </p:txBody>
      </p:sp>
      <p:sp>
        <p:nvSpPr>
          <p:cNvPr id="43" name="Freeform: Shape 42">
            <a:extLst>
              <a:ext uri="{FF2B5EF4-FFF2-40B4-BE49-F238E27FC236}">
                <a16:creationId xmlns:a16="http://schemas.microsoft.com/office/drawing/2014/main" id="{FFC0E90D-1F2B-4259-B2EC-EEB1A142F93F}"/>
              </a:ext>
            </a:extLst>
          </p:cNvPr>
          <p:cNvSpPr/>
          <p:nvPr/>
        </p:nvSpPr>
        <p:spPr>
          <a:xfrm>
            <a:off x="8591153" y="1085076"/>
            <a:ext cx="13795" cy="2372723"/>
          </a:xfrm>
          <a:custGeom>
            <a:avLst/>
            <a:gdLst>
              <a:gd name="connsiteX0" fmla="*/ 10015 w 26706"/>
              <a:gd name="connsiteY0" fmla="*/ 23369 h 4593594"/>
              <a:gd name="connsiteX1" fmla="*/ 10015 w 26706"/>
              <a:gd name="connsiteY1" fmla="*/ 4586919 h 4593594"/>
              <a:gd name="connsiteX2" fmla="*/ 23369 w 26706"/>
              <a:gd name="connsiteY2" fmla="*/ 4586919 h 4593594"/>
              <a:gd name="connsiteX3" fmla="*/ 23369 w 26706"/>
              <a:gd name="connsiteY3" fmla="*/ 10015 h 4593594"/>
              <a:gd name="connsiteX4" fmla="*/ 10015 w 26706"/>
              <a:gd name="connsiteY4" fmla="*/ 23369 h 4593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6" h="4593594">
                <a:moveTo>
                  <a:pt x="10015" y="23369"/>
                </a:moveTo>
                <a:lnTo>
                  <a:pt x="10015" y="4586919"/>
                </a:lnTo>
                <a:lnTo>
                  <a:pt x="23369" y="4586919"/>
                </a:lnTo>
                <a:lnTo>
                  <a:pt x="23369" y="10015"/>
                </a:lnTo>
                <a:lnTo>
                  <a:pt x="10015" y="23369"/>
                </a:lnTo>
                <a:close/>
              </a:path>
            </a:pathLst>
          </a:custGeom>
          <a:solidFill>
            <a:srgbClr val="FFFFFF"/>
          </a:solidFill>
          <a:ln w="9525" cap="flat">
            <a:noFill/>
            <a:prstDash val="solid"/>
            <a:miter/>
          </a:ln>
        </p:spPr>
        <p:txBody>
          <a:bodyPr rtlCol="0" anchor="ctr"/>
          <a:lstStyle/>
          <a:p>
            <a:endParaRPr lang="es-CL" sz="900"/>
          </a:p>
        </p:txBody>
      </p:sp>
      <p:sp>
        <p:nvSpPr>
          <p:cNvPr id="44" name="Freeform: Shape 43">
            <a:extLst>
              <a:ext uri="{FF2B5EF4-FFF2-40B4-BE49-F238E27FC236}">
                <a16:creationId xmlns:a16="http://schemas.microsoft.com/office/drawing/2014/main" id="{10742946-635A-4AE6-9380-A344E812D5F9}"/>
              </a:ext>
            </a:extLst>
          </p:cNvPr>
          <p:cNvSpPr/>
          <p:nvPr/>
        </p:nvSpPr>
        <p:spPr>
          <a:xfrm>
            <a:off x="8244203" y="343249"/>
            <a:ext cx="2600339" cy="3117647"/>
          </a:xfrm>
          <a:custGeom>
            <a:avLst/>
            <a:gdLst>
              <a:gd name="connsiteX0" fmla="*/ 5021589 w 5034259"/>
              <a:gd name="connsiteY0" fmla="*/ 1459549 h 6035770"/>
              <a:gd name="connsiteX1" fmla="*/ 2517812 w 5034259"/>
              <a:gd name="connsiteY1" fmla="*/ 14036 h 6035770"/>
              <a:gd name="connsiteX2" fmla="*/ 14036 w 5034259"/>
              <a:gd name="connsiteY2" fmla="*/ 1459549 h 6035770"/>
              <a:gd name="connsiteX3" fmla="*/ 681709 w 5034259"/>
              <a:gd name="connsiteY3" fmla="*/ 1459549 h 6035770"/>
              <a:gd name="connsiteX4" fmla="*/ 681709 w 5034259"/>
              <a:gd name="connsiteY4" fmla="*/ 6023099 h 6035770"/>
              <a:gd name="connsiteX5" fmla="*/ 4353915 w 5034259"/>
              <a:gd name="connsiteY5" fmla="*/ 6023099 h 6035770"/>
              <a:gd name="connsiteX6" fmla="*/ 4353915 w 5034259"/>
              <a:gd name="connsiteY6" fmla="*/ 1459549 h 603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259" h="6035770">
                <a:moveTo>
                  <a:pt x="5021589" y="1459549"/>
                </a:moveTo>
                <a:lnTo>
                  <a:pt x="2517812" y="14036"/>
                </a:lnTo>
                <a:lnTo>
                  <a:pt x="14036" y="1459549"/>
                </a:lnTo>
                <a:lnTo>
                  <a:pt x="681709" y="1459549"/>
                </a:lnTo>
                <a:lnTo>
                  <a:pt x="681709" y="6023099"/>
                </a:lnTo>
                <a:lnTo>
                  <a:pt x="4353915" y="6023099"/>
                </a:lnTo>
                <a:lnTo>
                  <a:pt x="4353915" y="1459549"/>
                </a:lnTo>
                <a:close/>
              </a:path>
            </a:pathLst>
          </a:custGeom>
          <a:solidFill>
            <a:schemeClr val="accent5"/>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n-US" sz="700" b="1" kern="0">
              <a:solidFill>
                <a:srgbClr val="222222"/>
              </a:solidFill>
              <a:latin typeface="Open Sans"/>
            </a:endParaRPr>
          </a:p>
        </p:txBody>
      </p:sp>
      <p:sp>
        <p:nvSpPr>
          <p:cNvPr id="46" name="Freeform: Shape 45">
            <a:extLst>
              <a:ext uri="{FF2B5EF4-FFF2-40B4-BE49-F238E27FC236}">
                <a16:creationId xmlns:a16="http://schemas.microsoft.com/office/drawing/2014/main" id="{3BEB26D1-C88E-4F66-9D6D-73DC6396E7FD}"/>
              </a:ext>
            </a:extLst>
          </p:cNvPr>
          <p:cNvSpPr/>
          <p:nvPr/>
        </p:nvSpPr>
        <p:spPr>
          <a:xfrm>
            <a:off x="4967916" y="3447099"/>
            <a:ext cx="703539" cy="696643"/>
          </a:xfrm>
          <a:custGeom>
            <a:avLst/>
            <a:gdLst>
              <a:gd name="connsiteX0" fmla="*/ 179886 w 1362054"/>
              <a:gd name="connsiteY0" fmla="*/ 1339101 h 1348700"/>
              <a:gd name="connsiteX1" fmla="*/ 14036 w 1362054"/>
              <a:gd name="connsiteY1" fmla="*/ 14036 h 1348700"/>
              <a:gd name="connsiteX2" fmla="*/ 1349383 w 1362054"/>
              <a:gd name="connsiteY2" fmla="*/ 14036 h 1348700"/>
              <a:gd name="connsiteX3" fmla="*/ 179886 w 1362054"/>
              <a:gd name="connsiteY3" fmla="*/ 1339101 h 1348700"/>
            </a:gdLst>
            <a:ahLst/>
            <a:cxnLst>
              <a:cxn ang="0">
                <a:pos x="connsiteX0" y="connsiteY0"/>
              </a:cxn>
              <a:cxn ang="0">
                <a:pos x="connsiteX1" y="connsiteY1"/>
              </a:cxn>
              <a:cxn ang="0">
                <a:pos x="connsiteX2" y="connsiteY2"/>
              </a:cxn>
              <a:cxn ang="0">
                <a:pos x="connsiteX3" y="connsiteY3"/>
              </a:cxn>
            </a:cxnLst>
            <a:rect l="l" t="t" r="r" b="b"/>
            <a:pathLst>
              <a:path w="1362054" h="1348700">
                <a:moveTo>
                  <a:pt x="179886" y="1339101"/>
                </a:moveTo>
                <a:cubicBezTo>
                  <a:pt x="71723" y="915395"/>
                  <a:pt x="14036" y="471526"/>
                  <a:pt x="14036" y="14036"/>
                </a:cubicBezTo>
                <a:lnTo>
                  <a:pt x="1349383" y="14036"/>
                </a:lnTo>
                <a:cubicBezTo>
                  <a:pt x="1349383" y="694128"/>
                  <a:pt x="838212" y="1257111"/>
                  <a:pt x="179886" y="1339101"/>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7" name="Freeform: Shape 46">
            <a:extLst>
              <a:ext uri="{FF2B5EF4-FFF2-40B4-BE49-F238E27FC236}">
                <a16:creationId xmlns:a16="http://schemas.microsoft.com/office/drawing/2014/main" id="{B6136E73-D85C-43CF-BD4B-ED2E7FAD4C40}"/>
              </a:ext>
            </a:extLst>
          </p:cNvPr>
          <p:cNvSpPr/>
          <p:nvPr/>
        </p:nvSpPr>
        <p:spPr>
          <a:xfrm>
            <a:off x="9400906" y="4379319"/>
            <a:ext cx="903567" cy="703539"/>
          </a:xfrm>
          <a:custGeom>
            <a:avLst/>
            <a:gdLst>
              <a:gd name="connsiteX0" fmla="*/ 1739306 w 1749305"/>
              <a:gd name="connsiteY0" fmla="*/ 179563 h 1362054"/>
              <a:gd name="connsiteX1" fmla="*/ 1094599 w 1749305"/>
              <a:gd name="connsiteY1" fmla="*/ 1349060 h 1362054"/>
              <a:gd name="connsiteX2" fmla="*/ 14036 w 1749305"/>
              <a:gd name="connsiteY2" fmla="*/ 564010 h 1362054"/>
              <a:gd name="connsiteX3" fmla="*/ 14036 w 1749305"/>
              <a:gd name="connsiteY3" fmla="*/ 564010 h 1362054"/>
              <a:gd name="connsiteX4" fmla="*/ 1739306 w 1749305"/>
              <a:gd name="connsiteY4" fmla="*/ 179563 h 136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05" h="1362054">
                <a:moveTo>
                  <a:pt x="1739306" y="179563"/>
                </a:moveTo>
                <a:cubicBezTo>
                  <a:pt x="1573187" y="597928"/>
                  <a:pt x="1355660" y="990386"/>
                  <a:pt x="1094599" y="1349060"/>
                </a:cubicBezTo>
                <a:lnTo>
                  <a:pt x="14036" y="564010"/>
                </a:lnTo>
                <a:lnTo>
                  <a:pt x="14036" y="564010"/>
                </a:lnTo>
                <a:cubicBezTo>
                  <a:pt x="413973" y="13579"/>
                  <a:pt x="1158563" y="-141321"/>
                  <a:pt x="1739306" y="179563"/>
                </a:cubicBezTo>
                <a:close/>
              </a:path>
            </a:pathLst>
          </a:custGeom>
          <a:solidFill>
            <a:srgbClr val="F7F7F7"/>
          </a:solidFill>
          <a:ln w="13349" cap="flat">
            <a:noFill/>
            <a:prstDash val="solid"/>
            <a:miter/>
          </a:ln>
        </p:spPr>
        <p:txBody>
          <a:bodyPr rtlCol="0" anchor="ctr"/>
          <a:lstStyle/>
          <a:p>
            <a:endParaRPr lang="es-CL" sz="900"/>
          </a:p>
        </p:txBody>
      </p:sp>
      <p:sp>
        <p:nvSpPr>
          <p:cNvPr id="48" name="Freeform: Shape 47">
            <a:extLst>
              <a:ext uri="{FF2B5EF4-FFF2-40B4-BE49-F238E27FC236}">
                <a16:creationId xmlns:a16="http://schemas.microsoft.com/office/drawing/2014/main" id="{53C5861E-8D2A-4885-A714-8B72EA8719B9}"/>
              </a:ext>
            </a:extLst>
          </p:cNvPr>
          <p:cNvSpPr/>
          <p:nvPr/>
        </p:nvSpPr>
        <p:spPr>
          <a:xfrm>
            <a:off x="6874095" y="5415079"/>
            <a:ext cx="703539" cy="793207"/>
          </a:xfrm>
          <a:custGeom>
            <a:avLst/>
            <a:gdLst>
              <a:gd name="connsiteX0" fmla="*/ 1326148 w 1362054"/>
              <a:gd name="connsiteY0" fmla="*/ 1534729 h 1535649"/>
              <a:gd name="connsiteX1" fmla="*/ 14036 w 1362054"/>
              <a:gd name="connsiteY1" fmla="*/ 1285420 h 1535649"/>
              <a:gd name="connsiteX2" fmla="*/ 427059 w 1362054"/>
              <a:gd name="connsiteY2" fmla="*/ 14036 h 1535649"/>
              <a:gd name="connsiteX3" fmla="*/ 1326148 w 1362054"/>
              <a:gd name="connsiteY3" fmla="*/ 1534729 h 1535649"/>
            </a:gdLst>
            <a:ahLst/>
            <a:cxnLst>
              <a:cxn ang="0">
                <a:pos x="connsiteX0" y="connsiteY0"/>
              </a:cxn>
              <a:cxn ang="0">
                <a:pos x="connsiteX1" y="connsiteY1"/>
              </a:cxn>
              <a:cxn ang="0">
                <a:pos x="connsiteX2" y="connsiteY2"/>
              </a:cxn>
              <a:cxn ang="0">
                <a:pos x="connsiteX3" y="connsiteY3"/>
              </a:cxn>
            </a:cxnLst>
            <a:rect l="l" t="t" r="r" b="b"/>
            <a:pathLst>
              <a:path w="1362054" h="1535649">
                <a:moveTo>
                  <a:pt x="1326148" y="1534729"/>
                </a:moveTo>
                <a:cubicBezTo>
                  <a:pt x="870929" y="1506286"/>
                  <a:pt x="431198" y="1420824"/>
                  <a:pt x="14036" y="1285420"/>
                </a:cubicBezTo>
                <a:lnTo>
                  <a:pt x="427059" y="14036"/>
                </a:lnTo>
                <a:cubicBezTo>
                  <a:pt x="1073634" y="224086"/>
                  <a:pt x="1451137" y="883614"/>
                  <a:pt x="1326148" y="1534729"/>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49" name="Freeform: Shape 48">
            <a:extLst>
              <a:ext uri="{FF2B5EF4-FFF2-40B4-BE49-F238E27FC236}">
                <a16:creationId xmlns:a16="http://schemas.microsoft.com/office/drawing/2014/main" id="{AC3C5C8F-AADC-413D-B2AE-72E9D01593C4}"/>
              </a:ext>
            </a:extLst>
          </p:cNvPr>
          <p:cNvSpPr/>
          <p:nvPr/>
        </p:nvSpPr>
        <p:spPr>
          <a:xfrm>
            <a:off x="5494673" y="4663397"/>
            <a:ext cx="703539" cy="917361"/>
          </a:xfrm>
          <a:custGeom>
            <a:avLst/>
            <a:gdLst>
              <a:gd name="connsiteX0" fmla="*/ 928215 w 1362054"/>
              <a:gd name="connsiteY0" fmla="*/ 1772688 h 1776012"/>
              <a:gd name="connsiteX1" fmla="*/ 14036 w 1362054"/>
              <a:gd name="connsiteY1" fmla="*/ 799086 h 1776012"/>
              <a:gd name="connsiteX2" fmla="*/ 1094599 w 1362054"/>
              <a:gd name="connsiteY2" fmla="*/ 14036 h 1776012"/>
              <a:gd name="connsiteX3" fmla="*/ 928215 w 1362054"/>
              <a:gd name="connsiteY3" fmla="*/ 1772688 h 1776012"/>
            </a:gdLst>
            <a:ahLst/>
            <a:cxnLst>
              <a:cxn ang="0">
                <a:pos x="connsiteX0" y="connsiteY0"/>
              </a:cxn>
              <a:cxn ang="0">
                <a:pos x="connsiteX1" y="connsiteY1"/>
              </a:cxn>
              <a:cxn ang="0">
                <a:pos x="connsiteX2" y="connsiteY2"/>
              </a:cxn>
              <a:cxn ang="0">
                <a:pos x="connsiteX3" y="connsiteY3"/>
              </a:cxn>
            </a:cxnLst>
            <a:rect l="l" t="t" r="r" b="b"/>
            <a:pathLst>
              <a:path w="1362054" h="1776012">
                <a:moveTo>
                  <a:pt x="928215" y="1772688"/>
                </a:moveTo>
                <a:cubicBezTo>
                  <a:pt x="584629" y="1487725"/>
                  <a:pt x="277233" y="1160565"/>
                  <a:pt x="14036" y="799086"/>
                </a:cubicBezTo>
                <a:lnTo>
                  <a:pt x="1094599" y="14036"/>
                </a:lnTo>
                <a:cubicBezTo>
                  <a:pt x="1494268" y="563932"/>
                  <a:pt x="1411877" y="1319338"/>
                  <a:pt x="928215" y="1772688"/>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50" name="Freeform: Shape 49">
            <a:extLst>
              <a:ext uri="{FF2B5EF4-FFF2-40B4-BE49-F238E27FC236}">
                <a16:creationId xmlns:a16="http://schemas.microsoft.com/office/drawing/2014/main" id="{AD4FA1D0-3106-4287-B640-8098196B30DF}"/>
              </a:ext>
            </a:extLst>
          </p:cNvPr>
          <p:cNvSpPr/>
          <p:nvPr/>
        </p:nvSpPr>
        <p:spPr>
          <a:xfrm>
            <a:off x="4745196" y="822483"/>
            <a:ext cx="848387" cy="703539"/>
          </a:xfrm>
          <a:custGeom>
            <a:avLst/>
            <a:gdLst>
              <a:gd name="connsiteX0" fmla="*/ 1635281 w 1642477"/>
              <a:gd name="connsiteY0" fmla="*/ 583161 h 1362054"/>
              <a:gd name="connsiteX1" fmla="*/ 427059 w 1642477"/>
              <a:gd name="connsiteY1" fmla="*/ 14036 h 1362054"/>
              <a:gd name="connsiteX2" fmla="*/ 14036 w 1642477"/>
              <a:gd name="connsiteY2" fmla="*/ 1285420 h 1362054"/>
              <a:gd name="connsiteX3" fmla="*/ 14036 w 1642477"/>
              <a:gd name="connsiteY3" fmla="*/ 1285420 h 1362054"/>
              <a:gd name="connsiteX4" fmla="*/ 1635281 w 1642477"/>
              <a:gd name="connsiteY4" fmla="*/ 583161 h 136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477" h="1362054">
                <a:moveTo>
                  <a:pt x="1635281" y="583161"/>
                </a:moveTo>
                <a:cubicBezTo>
                  <a:pt x="1261384" y="345736"/>
                  <a:pt x="856240" y="153312"/>
                  <a:pt x="427059" y="14036"/>
                </a:cubicBezTo>
                <a:lnTo>
                  <a:pt x="14036" y="1285420"/>
                </a:lnTo>
                <a:lnTo>
                  <a:pt x="14036" y="1285420"/>
                </a:lnTo>
                <a:cubicBezTo>
                  <a:pt x="660611" y="1495470"/>
                  <a:pt x="1353790" y="1183533"/>
                  <a:pt x="1635281" y="583161"/>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51" name="Freeform: Shape 50">
            <a:extLst>
              <a:ext uri="{FF2B5EF4-FFF2-40B4-BE49-F238E27FC236}">
                <a16:creationId xmlns:a16="http://schemas.microsoft.com/office/drawing/2014/main" id="{6E583DB7-9158-4EE0-8E38-D0C3BBCE07DF}"/>
              </a:ext>
            </a:extLst>
          </p:cNvPr>
          <p:cNvSpPr/>
          <p:nvPr/>
        </p:nvSpPr>
        <p:spPr>
          <a:xfrm>
            <a:off x="1346755" y="2762665"/>
            <a:ext cx="703539" cy="696643"/>
          </a:xfrm>
          <a:custGeom>
            <a:avLst/>
            <a:gdLst>
              <a:gd name="connsiteX0" fmla="*/ 179886 w 1362054"/>
              <a:gd name="connsiteY0" fmla="*/ 14036 h 1348700"/>
              <a:gd name="connsiteX1" fmla="*/ 14036 w 1362054"/>
              <a:gd name="connsiteY1" fmla="*/ 1339101 h 1348700"/>
              <a:gd name="connsiteX2" fmla="*/ 1349383 w 1362054"/>
              <a:gd name="connsiteY2" fmla="*/ 1339101 h 1348700"/>
              <a:gd name="connsiteX3" fmla="*/ 179886 w 1362054"/>
              <a:gd name="connsiteY3" fmla="*/ 14036 h 1348700"/>
            </a:gdLst>
            <a:ahLst/>
            <a:cxnLst>
              <a:cxn ang="0">
                <a:pos x="connsiteX0" y="connsiteY0"/>
              </a:cxn>
              <a:cxn ang="0">
                <a:pos x="connsiteX1" y="connsiteY1"/>
              </a:cxn>
              <a:cxn ang="0">
                <a:pos x="connsiteX2" y="connsiteY2"/>
              </a:cxn>
              <a:cxn ang="0">
                <a:pos x="connsiteX3" y="connsiteY3"/>
              </a:cxn>
            </a:cxnLst>
            <a:rect l="l" t="t" r="r" b="b"/>
            <a:pathLst>
              <a:path w="1362054" h="1348700">
                <a:moveTo>
                  <a:pt x="179886" y="14036"/>
                </a:moveTo>
                <a:cubicBezTo>
                  <a:pt x="71723" y="437742"/>
                  <a:pt x="14036" y="881611"/>
                  <a:pt x="14036" y="1339101"/>
                </a:cubicBezTo>
                <a:lnTo>
                  <a:pt x="1349383" y="1339101"/>
                </a:lnTo>
                <a:cubicBezTo>
                  <a:pt x="1349383" y="659009"/>
                  <a:pt x="838212" y="96026"/>
                  <a:pt x="179886" y="14036"/>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52" name="Freeform: Shape 51">
            <a:extLst>
              <a:ext uri="{FF2B5EF4-FFF2-40B4-BE49-F238E27FC236}">
                <a16:creationId xmlns:a16="http://schemas.microsoft.com/office/drawing/2014/main" id="{3BE9BBD0-7379-41E5-9645-1681271A2CE1}"/>
              </a:ext>
            </a:extLst>
          </p:cNvPr>
          <p:cNvSpPr/>
          <p:nvPr/>
        </p:nvSpPr>
        <p:spPr>
          <a:xfrm>
            <a:off x="5779745" y="1825303"/>
            <a:ext cx="903567" cy="703539"/>
          </a:xfrm>
          <a:custGeom>
            <a:avLst/>
            <a:gdLst>
              <a:gd name="connsiteX0" fmla="*/ 1739305 w 1749305"/>
              <a:gd name="connsiteY0" fmla="*/ 1183533 h 1362054"/>
              <a:gd name="connsiteX1" fmla="*/ 1094599 w 1749305"/>
              <a:gd name="connsiteY1" fmla="*/ 14036 h 1362054"/>
              <a:gd name="connsiteX2" fmla="*/ 14036 w 1749305"/>
              <a:gd name="connsiteY2" fmla="*/ 799087 h 1362054"/>
              <a:gd name="connsiteX3" fmla="*/ 14036 w 1749305"/>
              <a:gd name="connsiteY3" fmla="*/ 799087 h 1362054"/>
              <a:gd name="connsiteX4" fmla="*/ 1739305 w 1749305"/>
              <a:gd name="connsiteY4" fmla="*/ 1183533 h 136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05" h="1362054">
                <a:moveTo>
                  <a:pt x="1739305" y="1183533"/>
                </a:moveTo>
                <a:cubicBezTo>
                  <a:pt x="1573187" y="765169"/>
                  <a:pt x="1355659" y="372710"/>
                  <a:pt x="1094599" y="14036"/>
                </a:cubicBezTo>
                <a:lnTo>
                  <a:pt x="14036" y="799087"/>
                </a:lnTo>
                <a:lnTo>
                  <a:pt x="14036" y="799087"/>
                </a:lnTo>
                <a:cubicBezTo>
                  <a:pt x="413972" y="1349517"/>
                  <a:pt x="1158561" y="1504417"/>
                  <a:pt x="1739305" y="1183533"/>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53" name="Freeform: Shape 52">
            <a:extLst>
              <a:ext uri="{FF2B5EF4-FFF2-40B4-BE49-F238E27FC236}">
                <a16:creationId xmlns:a16="http://schemas.microsoft.com/office/drawing/2014/main" id="{C53FF78B-457F-4595-AB2A-8BD3C2F3EC05}"/>
              </a:ext>
            </a:extLst>
          </p:cNvPr>
          <p:cNvSpPr/>
          <p:nvPr/>
        </p:nvSpPr>
        <p:spPr>
          <a:xfrm>
            <a:off x="3252933" y="693638"/>
            <a:ext cx="703539" cy="793207"/>
          </a:xfrm>
          <a:custGeom>
            <a:avLst/>
            <a:gdLst>
              <a:gd name="connsiteX0" fmla="*/ 1326148 w 1362054"/>
              <a:gd name="connsiteY0" fmla="*/ 14036 h 1535649"/>
              <a:gd name="connsiteX1" fmla="*/ 14036 w 1362054"/>
              <a:gd name="connsiteY1" fmla="*/ 263345 h 1535649"/>
              <a:gd name="connsiteX2" fmla="*/ 427059 w 1362054"/>
              <a:gd name="connsiteY2" fmla="*/ 1534729 h 1535649"/>
              <a:gd name="connsiteX3" fmla="*/ 1326148 w 1362054"/>
              <a:gd name="connsiteY3" fmla="*/ 14036 h 1535649"/>
            </a:gdLst>
            <a:ahLst/>
            <a:cxnLst>
              <a:cxn ang="0">
                <a:pos x="connsiteX0" y="connsiteY0"/>
              </a:cxn>
              <a:cxn ang="0">
                <a:pos x="connsiteX1" y="connsiteY1"/>
              </a:cxn>
              <a:cxn ang="0">
                <a:pos x="connsiteX2" y="connsiteY2"/>
              </a:cxn>
              <a:cxn ang="0">
                <a:pos x="connsiteX3" y="connsiteY3"/>
              </a:cxn>
            </a:cxnLst>
            <a:rect l="l" t="t" r="r" b="b"/>
            <a:pathLst>
              <a:path w="1362054" h="1535649">
                <a:moveTo>
                  <a:pt x="1326148" y="14036"/>
                </a:moveTo>
                <a:cubicBezTo>
                  <a:pt x="870928" y="42479"/>
                  <a:pt x="431199" y="127941"/>
                  <a:pt x="14036" y="263345"/>
                </a:cubicBezTo>
                <a:lnTo>
                  <a:pt x="427059" y="1534729"/>
                </a:lnTo>
                <a:cubicBezTo>
                  <a:pt x="1073634" y="1324679"/>
                  <a:pt x="1451137" y="665151"/>
                  <a:pt x="1326148" y="14036"/>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n-US" sz="700" b="1" kern="0">
              <a:solidFill>
                <a:srgbClr val="222222"/>
              </a:solidFill>
              <a:latin typeface="Open Sans"/>
            </a:endParaRPr>
          </a:p>
        </p:txBody>
      </p:sp>
      <p:sp>
        <p:nvSpPr>
          <p:cNvPr id="54" name="Freeform: Shape 53">
            <a:extLst>
              <a:ext uri="{FF2B5EF4-FFF2-40B4-BE49-F238E27FC236}">
                <a16:creationId xmlns:a16="http://schemas.microsoft.com/office/drawing/2014/main" id="{56BB3A71-858F-44DE-B966-F9AAF60E49C9}"/>
              </a:ext>
            </a:extLst>
          </p:cNvPr>
          <p:cNvSpPr/>
          <p:nvPr/>
        </p:nvSpPr>
        <p:spPr>
          <a:xfrm>
            <a:off x="1873513" y="1322410"/>
            <a:ext cx="703539" cy="917361"/>
          </a:xfrm>
          <a:custGeom>
            <a:avLst/>
            <a:gdLst>
              <a:gd name="connsiteX0" fmla="*/ 928215 w 1362054"/>
              <a:gd name="connsiteY0" fmla="*/ 14036 h 1776012"/>
              <a:gd name="connsiteX1" fmla="*/ 14036 w 1362054"/>
              <a:gd name="connsiteY1" fmla="*/ 987637 h 1776012"/>
              <a:gd name="connsiteX2" fmla="*/ 1094599 w 1362054"/>
              <a:gd name="connsiteY2" fmla="*/ 1772688 h 1776012"/>
              <a:gd name="connsiteX3" fmla="*/ 928215 w 1362054"/>
              <a:gd name="connsiteY3" fmla="*/ 14036 h 1776012"/>
            </a:gdLst>
            <a:ahLst/>
            <a:cxnLst>
              <a:cxn ang="0">
                <a:pos x="connsiteX0" y="connsiteY0"/>
              </a:cxn>
              <a:cxn ang="0">
                <a:pos x="connsiteX1" y="connsiteY1"/>
              </a:cxn>
              <a:cxn ang="0">
                <a:pos x="connsiteX2" y="connsiteY2"/>
              </a:cxn>
              <a:cxn ang="0">
                <a:pos x="connsiteX3" y="connsiteY3"/>
              </a:cxn>
            </a:cxnLst>
            <a:rect l="l" t="t" r="r" b="b"/>
            <a:pathLst>
              <a:path w="1362054" h="1776012">
                <a:moveTo>
                  <a:pt x="928215" y="14036"/>
                </a:moveTo>
                <a:cubicBezTo>
                  <a:pt x="584630" y="298999"/>
                  <a:pt x="277233" y="626159"/>
                  <a:pt x="14036" y="987637"/>
                </a:cubicBezTo>
                <a:lnTo>
                  <a:pt x="1094599" y="1772688"/>
                </a:lnTo>
                <a:cubicBezTo>
                  <a:pt x="1494268" y="1222792"/>
                  <a:pt x="1411877" y="467386"/>
                  <a:pt x="928215" y="14036"/>
                </a:cubicBezTo>
                <a:close/>
              </a:path>
            </a:pathLst>
          </a:custGeom>
          <a:solidFill>
            <a:srgbClr val="FEFFFF"/>
          </a:solidFill>
          <a:ln w="12700" cap="flat" cmpd="sng" algn="ctr">
            <a:noFill/>
            <a:prstDash val="solid"/>
            <a:miter lim="800000"/>
          </a:ln>
          <a:effectLst>
            <a:outerShdw blurRad="762000" dist="254000" dir="5400000" algn="t" rotWithShape="0">
              <a:prstClr val="black">
                <a:alpha val="20000"/>
              </a:prstClr>
            </a:outerShdw>
          </a:effectLst>
        </p:spPr>
        <p:txBody>
          <a:bodyPr lIns="89988" tIns="863888" rIns="89988" rtlCol="0" anchor="t"/>
          <a:lstStyle/>
          <a:p>
            <a:pPr algn="ctr" defTabSz="457063">
              <a:spcBef>
                <a:spcPts val="500"/>
              </a:spcBef>
            </a:pPr>
            <a:endParaRPr lang="es-CL" sz="700" b="1" kern="0">
              <a:solidFill>
                <a:srgbClr val="222222"/>
              </a:solidFill>
              <a:latin typeface="Open Sans"/>
            </a:endParaRPr>
          </a:p>
        </p:txBody>
      </p:sp>
      <p:sp>
        <p:nvSpPr>
          <p:cNvPr id="55" name="Freeform: Shape 54">
            <a:extLst>
              <a:ext uri="{FF2B5EF4-FFF2-40B4-BE49-F238E27FC236}">
                <a16:creationId xmlns:a16="http://schemas.microsoft.com/office/drawing/2014/main" id="{D711DA4F-0BD1-4871-AED8-B417EFC8AC30}"/>
              </a:ext>
            </a:extLst>
          </p:cNvPr>
          <p:cNvSpPr/>
          <p:nvPr/>
        </p:nvSpPr>
        <p:spPr>
          <a:xfrm>
            <a:off x="7993343" y="3953856"/>
            <a:ext cx="1979568" cy="1834721"/>
          </a:xfrm>
          <a:custGeom>
            <a:avLst/>
            <a:gdLst>
              <a:gd name="connsiteX0" fmla="*/ 2357437 w 3832446"/>
              <a:gd name="connsiteY0" fmla="*/ 3545096 h 3552024"/>
              <a:gd name="connsiteX1" fmla="*/ 736058 w 3832446"/>
              <a:gd name="connsiteY1" fmla="*/ 2842836 h 3552024"/>
              <a:gd name="connsiteX2" fmla="*/ 736058 w 3832446"/>
              <a:gd name="connsiteY2" fmla="*/ 2842836 h 3552024"/>
              <a:gd name="connsiteX3" fmla="*/ 14036 w 3832446"/>
              <a:gd name="connsiteY3" fmla="*/ 620685 h 3552024"/>
              <a:gd name="connsiteX4" fmla="*/ 848494 w 3832446"/>
              <a:gd name="connsiteY4" fmla="*/ 14036 h 3552024"/>
              <a:gd name="connsiteX5" fmla="*/ 3819642 w 3832446"/>
              <a:gd name="connsiteY5" fmla="*/ 2172759 h 3552024"/>
              <a:gd name="connsiteX6" fmla="*/ 2357437 w 3832446"/>
              <a:gd name="connsiteY6" fmla="*/ 3545096 h 355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2446" h="3552024">
                <a:moveTo>
                  <a:pt x="2357437" y="3545096"/>
                </a:moveTo>
                <a:cubicBezTo>
                  <a:pt x="2075946" y="2944723"/>
                  <a:pt x="1382767" y="2632786"/>
                  <a:pt x="736058" y="2842836"/>
                </a:cubicBezTo>
                <a:lnTo>
                  <a:pt x="736058" y="2842836"/>
                </a:lnTo>
                <a:lnTo>
                  <a:pt x="14036" y="620685"/>
                </a:lnTo>
                <a:cubicBezTo>
                  <a:pt x="352546" y="510785"/>
                  <a:pt x="643519" y="295661"/>
                  <a:pt x="848494" y="14036"/>
                </a:cubicBezTo>
                <a:lnTo>
                  <a:pt x="3819642" y="2172759"/>
                </a:lnTo>
                <a:cubicBezTo>
                  <a:pt x="3423578" y="2717047"/>
                  <a:pt x="2927096" y="3183483"/>
                  <a:pt x="2357437" y="3545096"/>
                </a:cubicBezTo>
                <a:close/>
              </a:path>
            </a:pathLst>
          </a:custGeom>
          <a:solidFill>
            <a:srgbClr val="E97C61"/>
          </a:solidFill>
          <a:ln w="13349" cap="flat">
            <a:noFill/>
            <a:prstDash val="solid"/>
            <a:miter/>
          </a:ln>
        </p:spPr>
        <p:txBody>
          <a:bodyPr rtlCol="0" anchor="ctr"/>
          <a:lstStyle/>
          <a:p>
            <a:endParaRPr lang="es-CL" sz="900"/>
          </a:p>
        </p:txBody>
      </p:sp>
      <p:sp>
        <p:nvSpPr>
          <p:cNvPr id="56" name="Freeform: Shape 55">
            <a:extLst>
              <a:ext uri="{FF2B5EF4-FFF2-40B4-BE49-F238E27FC236}">
                <a16:creationId xmlns:a16="http://schemas.microsoft.com/office/drawing/2014/main" id="{B75441EE-1C74-4247-84E4-41374BD558CA}"/>
              </a:ext>
            </a:extLst>
          </p:cNvPr>
          <p:cNvSpPr/>
          <p:nvPr/>
        </p:nvSpPr>
        <p:spPr>
          <a:xfrm>
            <a:off x="5053582" y="3447101"/>
            <a:ext cx="1986465" cy="1634695"/>
          </a:xfrm>
          <a:custGeom>
            <a:avLst/>
            <a:gdLst>
              <a:gd name="connsiteX0" fmla="*/ 867991 w 3845800"/>
              <a:gd name="connsiteY0" fmla="*/ 3153838 h 3164773"/>
              <a:gd name="connsiteX1" fmla="*/ 14036 w 3845800"/>
              <a:gd name="connsiteY1" fmla="*/ 1339101 h 3164773"/>
              <a:gd name="connsiteX2" fmla="*/ 1183533 w 3845800"/>
              <a:gd name="connsiteY2" fmla="*/ 14036 h 3164773"/>
              <a:gd name="connsiteX3" fmla="*/ 3520391 w 3845800"/>
              <a:gd name="connsiteY3" fmla="*/ 14036 h 3164773"/>
              <a:gd name="connsiteX4" fmla="*/ 3839138 w 3845800"/>
              <a:gd name="connsiteY4" fmla="*/ 995115 h 3164773"/>
              <a:gd name="connsiteX5" fmla="*/ 867991 w 3845800"/>
              <a:gd name="connsiteY5" fmla="*/ 3153838 h 31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5800" h="3164773">
                <a:moveTo>
                  <a:pt x="867991" y="3153838"/>
                </a:moveTo>
                <a:cubicBezTo>
                  <a:pt x="476600" y="2616094"/>
                  <a:pt x="183358" y="2002368"/>
                  <a:pt x="14036" y="1339101"/>
                </a:cubicBezTo>
                <a:cubicBezTo>
                  <a:pt x="672362" y="1257111"/>
                  <a:pt x="1183533" y="694128"/>
                  <a:pt x="1183533" y="14036"/>
                </a:cubicBezTo>
                <a:lnTo>
                  <a:pt x="3520391" y="14036"/>
                </a:lnTo>
                <a:cubicBezTo>
                  <a:pt x="3520391" y="380722"/>
                  <a:pt x="3638703" y="719767"/>
                  <a:pt x="3839138" y="995115"/>
                </a:cubicBezTo>
                <a:lnTo>
                  <a:pt x="867991" y="3153838"/>
                </a:lnTo>
                <a:close/>
              </a:path>
            </a:pathLst>
          </a:custGeom>
          <a:solidFill>
            <a:srgbClr val="E9C46A"/>
          </a:solidFill>
          <a:ln w="13349" cap="flat">
            <a:noFill/>
            <a:prstDash val="solid"/>
            <a:miter/>
          </a:ln>
        </p:spPr>
        <p:txBody>
          <a:bodyPr rtlCol="0" anchor="ctr"/>
          <a:lstStyle/>
          <a:p>
            <a:endParaRPr lang="es-CL" sz="900"/>
          </a:p>
        </p:txBody>
      </p:sp>
      <p:sp>
        <p:nvSpPr>
          <p:cNvPr id="57" name="Freeform: Shape 56">
            <a:extLst>
              <a:ext uri="{FF2B5EF4-FFF2-40B4-BE49-F238E27FC236}">
                <a16:creationId xmlns:a16="http://schemas.microsoft.com/office/drawing/2014/main" id="{CA8AEFAD-B691-4F05-8ABE-4CD5C6AC4001}"/>
              </a:ext>
            </a:extLst>
          </p:cNvPr>
          <p:cNvSpPr/>
          <p:nvPr/>
        </p:nvSpPr>
        <p:spPr>
          <a:xfrm>
            <a:off x="8424433" y="3447168"/>
            <a:ext cx="2069235" cy="1227747"/>
          </a:xfrm>
          <a:custGeom>
            <a:avLst/>
            <a:gdLst>
              <a:gd name="connsiteX0" fmla="*/ 1904620 w 4006042"/>
              <a:gd name="connsiteY0" fmla="*/ 2368654 h 2376918"/>
              <a:gd name="connsiteX1" fmla="*/ 1904620 w 4006042"/>
              <a:gd name="connsiteY1" fmla="*/ 2368654 h 2376918"/>
              <a:gd name="connsiteX2" fmla="*/ 14036 w 4006042"/>
              <a:gd name="connsiteY2" fmla="*/ 995115 h 2376918"/>
              <a:gd name="connsiteX3" fmla="*/ 332783 w 4006042"/>
              <a:gd name="connsiteY3" fmla="*/ 14036 h 2376918"/>
              <a:gd name="connsiteX4" fmla="*/ 4004988 w 4006042"/>
              <a:gd name="connsiteY4" fmla="*/ 14036 h 2376918"/>
              <a:gd name="connsiteX5" fmla="*/ 3629756 w 4006042"/>
              <a:gd name="connsiteY5" fmla="*/ 1984341 h 2376918"/>
              <a:gd name="connsiteX6" fmla="*/ 1904620 w 4006042"/>
              <a:gd name="connsiteY6" fmla="*/ 2368654 h 237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6042" h="2376918">
                <a:moveTo>
                  <a:pt x="1904620" y="2368654"/>
                </a:moveTo>
                <a:lnTo>
                  <a:pt x="1904620" y="2368654"/>
                </a:lnTo>
                <a:lnTo>
                  <a:pt x="14036" y="995115"/>
                </a:lnTo>
                <a:cubicBezTo>
                  <a:pt x="214471" y="719767"/>
                  <a:pt x="332783" y="380722"/>
                  <a:pt x="332783" y="14036"/>
                </a:cubicBezTo>
                <a:lnTo>
                  <a:pt x="4004988" y="14036"/>
                </a:lnTo>
                <a:cubicBezTo>
                  <a:pt x="4004988" y="709885"/>
                  <a:pt x="3871855" y="1374621"/>
                  <a:pt x="3629756" y="1984341"/>
                </a:cubicBezTo>
                <a:cubicBezTo>
                  <a:pt x="3049014" y="1663323"/>
                  <a:pt x="2304424" y="1818223"/>
                  <a:pt x="1904620" y="2368654"/>
                </a:cubicBezTo>
                <a:close/>
              </a:path>
            </a:pathLst>
          </a:custGeom>
          <a:solidFill>
            <a:srgbClr val="E76F51"/>
          </a:solidFill>
          <a:ln w="13349" cap="flat">
            <a:noFill/>
            <a:prstDash val="solid"/>
            <a:miter/>
          </a:ln>
        </p:spPr>
        <p:txBody>
          <a:bodyPr rtlCol="0" anchor="ctr"/>
          <a:lstStyle/>
          <a:p>
            <a:endParaRPr lang="es-CL" sz="900"/>
          </a:p>
        </p:txBody>
      </p:sp>
      <p:sp>
        <p:nvSpPr>
          <p:cNvPr id="58" name="Freeform: Shape 57">
            <a:extLst>
              <a:ext uri="{FF2B5EF4-FFF2-40B4-BE49-F238E27FC236}">
                <a16:creationId xmlns:a16="http://schemas.microsoft.com/office/drawing/2014/main" id="{02D1F479-945B-4CDC-96B2-FAC18DA8B888}"/>
              </a:ext>
            </a:extLst>
          </p:cNvPr>
          <p:cNvSpPr/>
          <p:nvPr/>
        </p:nvSpPr>
        <p:spPr>
          <a:xfrm>
            <a:off x="7087502" y="4267275"/>
            <a:ext cx="1503644" cy="1951979"/>
          </a:xfrm>
          <a:custGeom>
            <a:avLst/>
            <a:gdLst>
              <a:gd name="connsiteX0" fmla="*/ 1251903 w 2911057"/>
              <a:gd name="connsiteY0" fmla="*/ 3767564 h 3779033"/>
              <a:gd name="connsiteX1" fmla="*/ 912992 w 2911057"/>
              <a:gd name="connsiteY1" fmla="*/ 3756882 h 3779033"/>
              <a:gd name="connsiteX2" fmla="*/ 14036 w 2911057"/>
              <a:gd name="connsiteY2" fmla="*/ 2236188 h 3779033"/>
              <a:gd name="connsiteX3" fmla="*/ 736058 w 2911057"/>
              <a:gd name="connsiteY3" fmla="*/ 14036 h 3779033"/>
              <a:gd name="connsiteX4" fmla="*/ 1251903 w 2911057"/>
              <a:gd name="connsiteY4" fmla="*/ 95359 h 3779033"/>
              <a:gd name="connsiteX5" fmla="*/ 1767748 w 2911057"/>
              <a:gd name="connsiteY5" fmla="*/ 14036 h 3779033"/>
              <a:gd name="connsiteX6" fmla="*/ 2902927 w 2911057"/>
              <a:gd name="connsiteY6" fmla="*/ 3507572 h 3779033"/>
              <a:gd name="connsiteX7" fmla="*/ 1251903 w 2911057"/>
              <a:gd name="connsiteY7" fmla="*/ 3767564 h 377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057" h="3779033">
                <a:moveTo>
                  <a:pt x="1251903" y="3767564"/>
                </a:moveTo>
                <a:cubicBezTo>
                  <a:pt x="1137997" y="3767564"/>
                  <a:pt x="1025028" y="3763825"/>
                  <a:pt x="912992" y="3756882"/>
                </a:cubicBezTo>
                <a:cubicBezTo>
                  <a:pt x="1037980" y="3105766"/>
                  <a:pt x="660478" y="2446238"/>
                  <a:pt x="14036" y="2236188"/>
                </a:cubicBezTo>
                <a:lnTo>
                  <a:pt x="736058" y="14036"/>
                </a:lnTo>
                <a:cubicBezTo>
                  <a:pt x="898570" y="66782"/>
                  <a:pt x="1071898" y="95359"/>
                  <a:pt x="1251903" y="95359"/>
                </a:cubicBezTo>
                <a:cubicBezTo>
                  <a:pt x="1431907" y="95359"/>
                  <a:pt x="1605369" y="66782"/>
                  <a:pt x="1767748" y="14036"/>
                </a:cubicBezTo>
                <a:lnTo>
                  <a:pt x="2902927" y="3507572"/>
                </a:lnTo>
                <a:cubicBezTo>
                  <a:pt x="2382942" y="3676360"/>
                  <a:pt x="1828106" y="3767564"/>
                  <a:pt x="1251903" y="3767564"/>
                </a:cubicBezTo>
                <a:close/>
              </a:path>
            </a:pathLst>
          </a:custGeom>
          <a:solidFill>
            <a:srgbClr val="F4A261"/>
          </a:solidFill>
          <a:ln w="13349" cap="flat">
            <a:noFill/>
            <a:prstDash val="solid"/>
            <a:miter/>
          </a:ln>
        </p:spPr>
        <p:txBody>
          <a:bodyPr rtlCol="0" anchor="ctr"/>
          <a:lstStyle/>
          <a:p>
            <a:endParaRPr lang="es-CL" sz="900"/>
          </a:p>
        </p:txBody>
      </p:sp>
      <p:sp>
        <p:nvSpPr>
          <p:cNvPr id="59" name="Freeform: Shape 58">
            <a:extLst>
              <a:ext uri="{FF2B5EF4-FFF2-40B4-BE49-F238E27FC236}">
                <a16:creationId xmlns:a16="http://schemas.microsoft.com/office/drawing/2014/main" id="{14CD4271-0B0F-406C-8B00-E6D6BC5C5F30}"/>
              </a:ext>
            </a:extLst>
          </p:cNvPr>
          <p:cNvSpPr/>
          <p:nvPr/>
        </p:nvSpPr>
        <p:spPr>
          <a:xfrm>
            <a:off x="5966873" y="3953926"/>
            <a:ext cx="1503644" cy="2131311"/>
          </a:xfrm>
          <a:custGeom>
            <a:avLst/>
            <a:gdLst>
              <a:gd name="connsiteX0" fmla="*/ 1770418 w 2911057"/>
              <a:gd name="connsiteY0" fmla="*/ 4114221 h 4126223"/>
              <a:gd name="connsiteX1" fmla="*/ 14036 w 2911057"/>
              <a:gd name="connsiteY1" fmla="*/ 3146227 h 4126223"/>
              <a:gd name="connsiteX2" fmla="*/ 180553 w 2911057"/>
              <a:gd name="connsiteY2" fmla="*/ 1387575 h 4126223"/>
              <a:gd name="connsiteX3" fmla="*/ 2071138 w 2911057"/>
              <a:gd name="connsiteY3" fmla="*/ 14036 h 4126223"/>
              <a:gd name="connsiteX4" fmla="*/ 2905597 w 2911057"/>
              <a:gd name="connsiteY4" fmla="*/ 620684 h 4126223"/>
              <a:gd name="connsiteX5" fmla="*/ 1770418 w 2911057"/>
              <a:gd name="connsiteY5" fmla="*/ 4114221 h 412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057" h="4126223">
                <a:moveTo>
                  <a:pt x="1770418" y="4114221"/>
                </a:moveTo>
                <a:cubicBezTo>
                  <a:pt x="1121573" y="3903502"/>
                  <a:pt x="527343" y="3571935"/>
                  <a:pt x="14036" y="3146227"/>
                </a:cubicBezTo>
                <a:cubicBezTo>
                  <a:pt x="497832" y="2692877"/>
                  <a:pt x="580089" y="1937471"/>
                  <a:pt x="180553" y="1387575"/>
                </a:cubicBezTo>
                <a:lnTo>
                  <a:pt x="2071138" y="14036"/>
                </a:lnTo>
                <a:cubicBezTo>
                  <a:pt x="2276114" y="295795"/>
                  <a:pt x="2567220" y="510785"/>
                  <a:pt x="2905597" y="620684"/>
                </a:cubicBezTo>
                <a:lnTo>
                  <a:pt x="1770418" y="4114221"/>
                </a:lnTo>
                <a:close/>
              </a:path>
            </a:pathLst>
          </a:custGeom>
          <a:solidFill>
            <a:srgbClr val="EFB366"/>
          </a:solidFill>
          <a:ln w="13349" cap="flat">
            <a:noFill/>
            <a:prstDash val="solid"/>
            <a:miter/>
          </a:ln>
        </p:spPr>
        <p:txBody>
          <a:bodyPr rtlCol="0" anchor="ctr"/>
          <a:lstStyle/>
          <a:p>
            <a:endParaRPr lang="es-CL" sz="900"/>
          </a:p>
        </p:txBody>
      </p:sp>
      <p:sp>
        <p:nvSpPr>
          <p:cNvPr id="60" name="Freeform: Shape 59">
            <a:extLst>
              <a:ext uri="{FF2B5EF4-FFF2-40B4-BE49-F238E27FC236}">
                <a16:creationId xmlns:a16="http://schemas.microsoft.com/office/drawing/2014/main" id="{D1497CC7-9DAD-4D00-BE5D-D94E177F8814}"/>
              </a:ext>
            </a:extLst>
          </p:cNvPr>
          <p:cNvSpPr/>
          <p:nvPr/>
        </p:nvSpPr>
        <p:spPr>
          <a:xfrm>
            <a:off x="4372183" y="1116453"/>
            <a:ext cx="1979568" cy="1834721"/>
          </a:xfrm>
          <a:custGeom>
            <a:avLst/>
            <a:gdLst>
              <a:gd name="connsiteX0" fmla="*/ 2357437 w 3832446"/>
              <a:gd name="connsiteY0" fmla="*/ 14036 h 3552024"/>
              <a:gd name="connsiteX1" fmla="*/ 736058 w 3832446"/>
              <a:gd name="connsiteY1" fmla="*/ 716295 h 3552024"/>
              <a:gd name="connsiteX2" fmla="*/ 736058 w 3832446"/>
              <a:gd name="connsiteY2" fmla="*/ 716295 h 3552024"/>
              <a:gd name="connsiteX3" fmla="*/ 14036 w 3832446"/>
              <a:gd name="connsiteY3" fmla="*/ 2938447 h 3552024"/>
              <a:gd name="connsiteX4" fmla="*/ 848494 w 3832446"/>
              <a:gd name="connsiteY4" fmla="*/ 3545095 h 3552024"/>
              <a:gd name="connsiteX5" fmla="*/ 3819642 w 3832446"/>
              <a:gd name="connsiteY5" fmla="*/ 1386372 h 3552024"/>
              <a:gd name="connsiteX6" fmla="*/ 2357437 w 3832446"/>
              <a:gd name="connsiteY6" fmla="*/ 14036 h 355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2446" h="3552024">
                <a:moveTo>
                  <a:pt x="2357437" y="14036"/>
                </a:moveTo>
                <a:cubicBezTo>
                  <a:pt x="2075945" y="614408"/>
                  <a:pt x="1382767" y="926345"/>
                  <a:pt x="736058" y="716295"/>
                </a:cubicBezTo>
                <a:lnTo>
                  <a:pt x="736058" y="716295"/>
                </a:lnTo>
                <a:lnTo>
                  <a:pt x="14036" y="2938447"/>
                </a:lnTo>
                <a:cubicBezTo>
                  <a:pt x="352546" y="3048346"/>
                  <a:pt x="643518" y="3263470"/>
                  <a:pt x="848494" y="3545095"/>
                </a:cubicBezTo>
                <a:lnTo>
                  <a:pt x="3819642" y="1386372"/>
                </a:lnTo>
                <a:cubicBezTo>
                  <a:pt x="3423578" y="842085"/>
                  <a:pt x="2927096" y="375648"/>
                  <a:pt x="2357437" y="14036"/>
                </a:cubicBezTo>
                <a:close/>
              </a:path>
            </a:pathLst>
          </a:custGeom>
          <a:solidFill>
            <a:srgbClr val="298880"/>
          </a:solidFill>
          <a:ln w="13349" cap="flat">
            <a:noFill/>
            <a:prstDash val="solid"/>
            <a:miter/>
          </a:ln>
        </p:spPr>
        <p:txBody>
          <a:bodyPr rtlCol="0" anchor="ctr"/>
          <a:lstStyle/>
          <a:p>
            <a:endParaRPr lang="es-CL" sz="900"/>
          </a:p>
        </p:txBody>
      </p:sp>
      <p:sp>
        <p:nvSpPr>
          <p:cNvPr id="61" name="Freeform: Shape 60">
            <a:extLst>
              <a:ext uri="{FF2B5EF4-FFF2-40B4-BE49-F238E27FC236}">
                <a16:creationId xmlns:a16="http://schemas.microsoft.com/office/drawing/2014/main" id="{1F319D52-5264-490C-B8CC-469ED9DEA5E6}"/>
              </a:ext>
            </a:extLst>
          </p:cNvPr>
          <p:cNvSpPr/>
          <p:nvPr/>
        </p:nvSpPr>
        <p:spPr>
          <a:xfrm>
            <a:off x="1432421" y="1825303"/>
            <a:ext cx="1986465" cy="1634695"/>
          </a:xfrm>
          <a:custGeom>
            <a:avLst/>
            <a:gdLst>
              <a:gd name="connsiteX0" fmla="*/ 867990 w 3845800"/>
              <a:gd name="connsiteY0" fmla="*/ 14036 h 3164773"/>
              <a:gd name="connsiteX1" fmla="*/ 14036 w 3845800"/>
              <a:gd name="connsiteY1" fmla="*/ 1828773 h 3164773"/>
              <a:gd name="connsiteX2" fmla="*/ 1183533 w 3845800"/>
              <a:gd name="connsiteY2" fmla="*/ 3153838 h 3164773"/>
              <a:gd name="connsiteX3" fmla="*/ 3520391 w 3845800"/>
              <a:gd name="connsiteY3" fmla="*/ 3153838 h 3164773"/>
              <a:gd name="connsiteX4" fmla="*/ 3839138 w 3845800"/>
              <a:gd name="connsiteY4" fmla="*/ 2172758 h 3164773"/>
              <a:gd name="connsiteX5" fmla="*/ 867990 w 3845800"/>
              <a:gd name="connsiteY5" fmla="*/ 14036 h 316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5800" h="3164773">
                <a:moveTo>
                  <a:pt x="867990" y="14036"/>
                </a:moveTo>
                <a:cubicBezTo>
                  <a:pt x="476600" y="551780"/>
                  <a:pt x="183358" y="1165506"/>
                  <a:pt x="14036" y="1828773"/>
                </a:cubicBezTo>
                <a:cubicBezTo>
                  <a:pt x="672362" y="1910763"/>
                  <a:pt x="1183533" y="2473746"/>
                  <a:pt x="1183533" y="3153838"/>
                </a:cubicBezTo>
                <a:lnTo>
                  <a:pt x="3520391" y="3153838"/>
                </a:lnTo>
                <a:cubicBezTo>
                  <a:pt x="3520391" y="2787152"/>
                  <a:pt x="3638702" y="2448107"/>
                  <a:pt x="3839138" y="2172758"/>
                </a:cubicBezTo>
                <a:lnTo>
                  <a:pt x="867990" y="14036"/>
                </a:lnTo>
                <a:close/>
              </a:path>
            </a:pathLst>
          </a:custGeom>
          <a:solidFill>
            <a:srgbClr val="264653"/>
          </a:solidFill>
          <a:ln w="13349" cap="flat">
            <a:noFill/>
            <a:prstDash val="solid"/>
            <a:miter/>
          </a:ln>
        </p:spPr>
        <p:txBody>
          <a:bodyPr rtlCol="0" anchor="ctr"/>
          <a:lstStyle/>
          <a:p>
            <a:endParaRPr lang="es-CL" sz="900"/>
          </a:p>
        </p:txBody>
      </p:sp>
      <p:sp>
        <p:nvSpPr>
          <p:cNvPr id="62" name="Freeform: Shape 61">
            <a:extLst>
              <a:ext uri="{FF2B5EF4-FFF2-40B4-BE49-F238E27FC236}">
                <a16:creationId xmlns:a16="http://schemas.microsoft.com/office/drawing/2014/main" id="{78D2CAEE-77EC-45C3-A2EA-456095B4EFB9}"/>
              </a:ext>
            </a:extLst>
          </p:cNvPr>
          <p:cNvSpPr/>
          <p:nvPr/>
        </p:nvSpPr>
        <p:spPr>
          <a:xfrm>
            <a:off x="4803273" y="2230803"/>
            <a:ext cx="2069235" cy="1227747"/>
          </a:xfrm>
          <a:custGeom>
            <a:avLst/>
            <a:gdLst>
              <a:gd name="connsiteX0" fmla="*/ 1904621 w 4006042"/>
              <a:gd name="connsiteY0" fmla="*/ 14036 h 2376918"/>
              <a:gd name="connsiteX1" fmla="*/ 1904621 w 4006042"/>
              <a:gd name="connsiteY1" fmla="*/ 14036 h 2376918"/>
              <a:gd name="connsiteX2" fmla="*/ 14036 w 4006042"/>
              <a:gd name="connsiteY2" fmla="*/ 1387708 h 2376918"/>
              <a:gd name="connsiteX3" fmla="*/ 332783 w 4006042"/>
              <a:gd name="connsiteY3" fmla="*/ 2368787 h 2376918"/>
              <a:gd name="connsiteX4" fmla="*/ 4004988 w 4006042"/>
              <a:gd name="connsiteY4" fmla="*/ 2368787 h 2376918"/>
              <a:gd name="connsiteX5" fmla="*/ 3629756 w 4006042"/>
              <a:gd name="connsiteY5" fmla="*/ 398482 h 2376918"/>
              <a:gd name="connsiteX6" fmla="*/ 1904621 w 4006042"/>
              <a:gd name="connsiteY6" fmla="*/ 14036 h 237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6042" h="2376918">
                <a:moveTo>
                  <a:pt x="1904621" y="14036"/>
                </a:moveTo>
                <a:lnTo>
                  <a:pt x="1904621" y="14036"/>
                </a:lnTo>
                <a:lnTo>
                  <a:pt x="14036" y="1387708"/>
                </a:lnTo>
                <a:cubicBezTo>
                  <a:pt x="214471" y="1663056"/>
                  <a:pt x="332783" y="2002101"/>
                  <a:pt x="332783" y="2368787"/>
                </a:cubicBezTo>
                <a:lnTo>
                  <a:pt x="4004988" y="2368787"/>
                </a:lnTo>
                <a:cubicBezTo>
                  <a:pt x="4004988" y="1672938"/>
                  <a:pt x="3871855" y="1008202"/>
                  <a:pt x="3629756" y="398482"/>
                </a:cubicBezTo>
                <a:cubicBezTo>
                  <a:pt x="3049013" y="719366"/>
                  <a:pt x="2304424" y="564466"/>
                  <a:pt x="1904621" y="14036"/>
                </a:cubicBezTo>
                <a:close/>
              </a:path>
            </a:pathLst>
          </a:custGeom>
          <a:solidFill>
            <a:srgbClr val="2A9D8F"/>
          </a:solidFill>
          <a:ln w="13349" cap="flat">
            <a:noFill/>
            <a:prstDash val="solid"/>
            <a:miter/>
          </a:ln>
        </p:spPr>
        <p:txBody>
          <a:bodyPr rtlCol="0" anchor="ctr"/>
          <a:lstStyle/>
          <a:p>
            <a:endParaRPr lang="es-CL" sz="900"/>
          </a:p>
        </p:txBody>
      </p:sp>
      <p:sp>
        <p:nvSpPr>
          <p:cNvPr id="63" name="Freeform: Shape 62">
            <a:extLst>
              <a:ext uri="{FF2B5EF4-FFF2-40B4-BE49-F238E27FC236}">
                <a16:creationId xmlns:a16="http://schemas.microsoft.com/office/drawing/2014/main" id="{55A4410E-97B1-440B-AC98-5C2E64FA24BD}"/>
              </a:ext>
            </a:extLst>
          </p:cNvPr>
          <p:cNvSpPr/>
          <p:nvPr/>
        </p:nvSpPr>
        <p:spPr>
          <a:xfrm>
            <a:off x="3466342" y="688120"/>
            <a:ext cx="1503644" cy="1951979"/>
          </a:xfrm>
          <a:custGeom>
            <a:avLst/>
            <a:gdLst>
              <a:gd name="connsiteX0" fmla="*/ 1251903 w 2911057"/>
              <a:gd name="connsiteY0" fmla="*/ 14036 h 3779033"/>
              <a:gd name="connsiteX1" fmla="*/ 912992 w 2911057"/>
              <a:gd name="connsiteY1" fmla="*/ 24718 h 3779033"/>
              <a:gd name="connsiteX2" fmla="*/ 14036 w 2911057"/>
              <a:gd name="connsiteY2" fmla="*/ 1545412 h 3779033"/>
              <a:gd name="connsiteX3" fmla="*/ 736058 w 2911057"/>
              <a:gd name="connsiteY3" fmla="*/ 3767564 h 3779033"/>
              <a:gd name="connsiteX4" fmla="*/ 1251903 w 2911057"/>
              <a:gd name="connsiteY4" fmla="*/ 3686241 h 3779033"/>
              <a:gd name="connsiteX5" fmla="*/ 1767748 w 2911057"/>
              <a:gd name="connsiteY5" fmla="*/ 3767564 h 3779033"/>
              <a:gd name="connsiteX6" fmla="*/ 2902927 w 2911057"/>
              <a:gd name="connsiteY6" fmla="*/ 274028 h 3779033"/>
              <a:gd name="connsiteX7" fmla="*/ 1251903 w 2911057"/>
              <a:gd name="connsiteY7" fmla="*/ 14036 h 377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057" h="3779033">
                <a:moveTo>
                  <a:pt x="1251903" y="14036"/>
                </a:moveTo>
                <a:cubicBezTo>
                  <a:pt x="1137998" y="14036"/>
                  <a:pt x="1025028" y="17775"/>
                  <a:pt x="912992" y="24718"/>
                </a:cubicBezTo>
                <a:cubicBezTo>
                  <a:pt x="1037980" y="675834"/>
                  <a:pt x="660477" y="1335362"/>
                  <a:pt x="14036" y="1545412"/>
                </a:cubicBezTo>
                <a:lnTo>
                  <a:pt x="736058" y="3767564"/>
                </a:lnTo>
                <a:cubicBezTo>
                  <a:pt x="898570" y="3714818"/>
                  <a:pt x="1071898" y="3686241"/>
                  <a:pt x="1251903" y="3686241"/>
                </a:cubicBezTo>
                <a:cubicBezTo>
                  <a:pt x="1431908" y="3686241"/>
                  <a:pt x="1605369" y="3714818"/>
                  <a:pt x="1767748" y="3767564"/>
                </a:cubicBezTo>
                <a:lnTo>
                  <a:pt x="2902927" y="274028"/>
                </a:lnTo>
                <a:cubicBezTo>
                  <a:pt x="2382942" y="105240"/>
                  <a:pt x="1828105" y="14036"/>
                  <a:pt x="1251903" y="14036"/>
                </a:cubicBezTo>
                <a:close/>
              </a:path>
            </a:pathLst>
          </a:custGeom>
          <a:solidFill>
            <a:srgbClr val="287271"/>
          </a:solidFill>
          <a:ln w="13349" cap="flat">
            <a:noFill/>
            <a:prstDash val="solid"/>
            <a:miter/>
          </a:ln>
        </p:spPr>
        <p:txBody>
          <a:bodyPr rtlCol="0" anchor="ctr"/>
          <a:lstStyle/>
          <a:p>
            <a:endParaRPr lang="en-US" sz="900"/>
          </a:p>
        </p:txBody>
      </p:sp>
      <p:sp>
        <p:nvSpPr>
          <p:cNvPr id="64" name="Freeform: Shape 63">
            <a:extLst>
              <a:ext uri="{FF2B5EF4-FFF2-40B4-BE49-F238E27FC236}">
                <a16:creationId xmlns:a16="http://schemas.microsoft.com/office/drawing/2014/main" id="{C417FE81-7449-4C6C-80F7-BE9A6299F0DB}"/>
              </a:ext>
            </a:extLst>
          </p:cNvPr>
          <p:cNvSpPr/>
          <p:nvPr/>
        </p:nvSpPr>
        <p:spPr>
          <a:xfrm>
            <a:off x="2345713" y="822414"/>
            <a:ext cx="1503644" cy="2131311"/>
          </a:xfrm>
          <a:custGeom>
            <a:avLst/>
            <a:gdLst>
              <a:gd name="connsiteX0" fmla="*/ 1770418 w 2911057"/>
              <a:gd name="connsiteY0" fmla="*/ 14036 h 4126223"/>
              <a:gd name="connsiteX1" fmla="*/ 14036 w 2911057"/>
              <a:gd name="connsiteY1" fmla="*/ 982029 h 4126223"/>
              <a:gd name="connsiteX2" fmla="*/ 180554 w 2911057"/>
              <a:gd name="connsiteY2" fmla="*/ 2740682 h 4126223"/>
              <a:gd name="connsiteX3" fmla="*/ 2071138 w 2911057"/>
              <a:gd name="connsiteY3" fmla="*/ 4114220 h 4126223"/>
              <a:gd name="connsiteX4" fmla="*/ 2905597 w 2911057"/>
              <a:gd name="connsiteY4" fmla="*/ 3507572 h 4126223"/>
              <a:gd name="connsiteX5" fmla="*/ 1770418 w 2911057"/>
              <a:gd name="connsiteY5" fmla="*/ 14036 h 412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057" h="4126223">
                <a:moveTo>
                  <a:pt x="1770418" y="14036"/>
                </a:moveTo>
                <a:cubicBezTo>
                  <a:pt x="1121573" y="224754"/>
                  <a:pt x="527343" y="556320"/>
                  <a:pt x="14036" y="982029"/>
                </a:cubicBezTo>
                <a:cubicBezTo>
                  <a:pt x="497832" y="1435380"/>
                  <a:pt x="580089" y="2190786"/>
                  <a:pt x="180554" y="2740682"/>
                </a:cubicBezTo>
                <a:lnTo>
                  <a:pt x="2071138" y="4114220"/>
                </a:lnTo>
                <a:cubicBezTo>
                  <a:pt x="2276114" y="3832462"/>
                  <a:pt x="2567220" y="3617471"/>
                  <a:pt x="2905597" y="3507572"/>
                </a:cubicBezTo>
                <a:lnTo>
                  <a:pt x="1770418" y="14036"/>
                </a:lnTo>
                <a:close/>
              </a:path>
            </a:pathLst>
          </a:custGeom>
          <a:solidFill>
            <a:srgbClr val="275C62"/>
          </a:solidFill>
          <a:ln w="13349" cap="flat">
            <a:noFill/>
            <a:prstDash val="solid"/>
            <a:miter/>
          </a:ln>
        </p:spPr>
        <p:txBody>
          <a:bodyPr rtlCol="0" anchor="ctr"/>
          <a:lstStyle/>
          <a:p>
            <a:endParaRPr lang="es-CL" sz="900"/>
          </a:p>
        </p:txBody>
      </p:sp>
      <p:sp>
        <p:nvSpPr>
          <p:cNvPr id="65" name="Freeform: Shape 64">
            <a:extLst>
              <a:ext uri="{FF2B5EF4-FFF2-40B4-BE49-F238E27FC236}">
                <a16:creationId xmlns:a16="http://schemas.microsoft.com/office/drawing/2014/main" id="{90A59A5D-E789-4525-8B2A-AFA4B2B5FF05}"/>
              </a:ext>
            </a:extLst>
          </p:cNvPr>
          <p:cNvSpPr/>
          <p:nvPr/>
        </p:nvSpPr>
        <p:spPr>
          <a:xfrm>
            <a:off x="4967916" y="3447099"/>
            <a:ext cx="1917491" cy="151744"/>
          </a:xfrm>
          <a:custGeom>
            <a:avLst/>
            <a:gdLst>
              <a:gd name="connsiteX0" fmla="*/ 3686241 w 3712265"/>
              <a:gd name="connsiteY0" fmla="*/ 14036 h 293776"/>
              <a:gd name="connsiteX1" fmla="*/ 14036 w 3712265"/>
              <a:gd name="connsiteY1" fmla="*/ 14036 h 293776"/>
              <a:gd name="connsiteX2" fmla="*/ 20579 w 3712265"/>
              <a:gd name="connsiteY2" fmla="*/ 281105 h 293776"/>
              <a:gd name="connsiteX3" fmla="*/ 3707606 w 3712265"/>
              <a:gd name="connsiteY3" fmla="*/ 281105 h 293776"/>
              <a:gd name="connsiteX4" fmla="*/ 3686241 w 3712265"/>
              <a:gd name="connsiteY4" fmla="*/ 14036 h 29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265" h="293776">
                <a:moveTo>
                  <a:pt x="3686241" y="14036"/>
                </a:moveTo>
                <a:lnTo>
                  <a:pt x="14036" y="14036"/>
                </a:lnTo>
                <a:cubicBezTo>
                  <a:pt x="14036" y="103637"/>
                  <a:pt x="16306" y="192572"/>
                  <a:pt x="20579" y="281105"/>
                </a:cubicBezTo>
                <a:lnTo>
                  <a:pt x="3707606" y="281105"/>
                </a:lnTo>
                <a:cubicBezTo>
                  <a:pt x="3693585" y="194174"/>
                  <a:pt x="3686241" y="104973"/>
                  <a:pt x="3686241" y="14036"/>
                </a:cubicBezTo>
                <a:close/>
              </a:path>
            </a:pathLst>
          </a:custGeom>
          <a:solidFill>
            <a:srgbClr val="2A9D8F"/>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66" name="Freeform: Shape 65">
            <a:extLst>
              <a:ext uri="{FF2B5EF4-FFF2-40B4-BE49-F238E27FC236}">
                <a16:creationId xmlns:a16="http://schemas.microsoft.com/office/drawing/2014/main" id="{4263F89A-FAA1-48E7-88A9-725D529614B9}"/>
              </a:ext>
            </a:extLst>
          </p:cNvPr>
          <p:cNvSpPr/>
          <p:nvPr/>
        </p:nvSpPr>
        <p:spPr>
          <a:xfrm>
            <a:off x="5494813" y="3953856"/>
            <a:ext cx="1634695" cy="1234643"/>
          </a:xfrm>
          <a:custGeom>
            <a:avLst/>
            <a:gdLst>
              <a:gd name="connsiteX0" fmla="*/ 2984916 w 3164773"/>
              <a:gd name="connsiteY0" fmla="*/ 14036 h 2390271"/>
              <a:gd name="connsiteX1" fmla="*/ 14036 w 3164773"/>
              <a:gd name="connsiteY1" fmla="*/ 2172492 h 2390271"/>
              <a:gd name="connsiteX2" fmla="*/ 176414 w 3164773"/>
              <a:gd name="connsiteY2" fmla="*/ 2384678 h 2390271"/>
              <a:gd name="connsiteX3" fmla="*/ 3159179 w 3164773"/>
              <a:gd name="connsiteY3" fmla="*/ 217543 h 2390271"/>
              <a:gd name="connsiteX4" fmla="*/ 2984916 w 3164773"/>
              <a:gd name="connsiteY4" fmla="*/ 14036 h 239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773" h="2390271">
                <a:moveTo>
                  <a:pt x="2984916" y="14036"/>
                </a:moveTo>
                <a:lnTo>
                  <a:pt x="14036" y="2172492"/>
                </a:lnTo>
                <a:cubicBezTo>
                  <a:pt x="66648" y="2245001"/>
                  <a:pt x="120864" y="2315641"/>
                  <a:pt x="176414" y="2384678"/>
                </a:cubicBezTo>
                <a:lnTo>
                  <a:pt x="3159179" y="217543"/>
                </a:lnTo>
                <a:cubicBezTo>
                  <a:pt x="3096819" y="155449"/>
                  <a:pt x="3038330" y="87613"/>
                  <a:pt x="2984916" y="14036"/>
                </a:cubicBezTo>
                <a:close/>
              </a:path>
            </a:pathLst>
          </a:custGeom>
          <a:solidFill>
            <a:srgbClr val="E9C46A"/>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67" name="Freeform: Shape 66">
            <a:extLst>
              <a:ext uri="{FF2B5EF4-FFF2-40B4-BE49-F238E27FC236}">
                <a16:creationId xmlns:a16="http://schemas.microsoft.com/office/drawing/2014/main" id="{085C5071-3891-42BD-A37B-28C5DB6039DF}"/>
              </a:ext>
            </a:extLst>
          </p:cNvPr>
          <p:cNvSpPr/>
          <p:nvPr/>
        </p:nvSpPr>
        <p:spPr>
          <a:xfrm>
            <a:off x="6874302" y="4267068"/>
            <a:ext cx="731129" cy="1855413"/>
          </a:xfrm>
          <a:custGeom>
            <a:avLst/>
            <a:gdLst>
              <a:gd name="connsiteX0" fmla="*/ 1148814 w 1415468"/>
              <a:gd name="connsiteY0" fmla="*/ 14036 h 3592084"/>
              <a:gd name="connsiteX1" fmla="*/ 14036 w 1415468"/>
              <a:gd name="connsiteY1" fmla="*/ 3506503 h 3592084"/>
              <a:gd name="connsiteX2" fmla="*/ 270022 w 1415468"/>
              <a:gd name="connsiteY2" fmla="*/ 3582752 h 3592084"/>
              <a:gd name="connsiteX3" fmla="*/ 1409340 w 1415468"/>
              <a:gd name="connsiteY3" fmla="*/ 76263 h 3592084"/>
              <a:gd name="connsiteX4" fmla="*/ 1148814 w 1415468"/>
              <a:gd name="connsiteY4" fmla="*/ 14036 h 3592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468" h="3592084">
                <a:moveTo>
                  <a:pt x="1148814" y="14036"/>
                </a:moveTo>
                <a:lnTo>
                  <a:pt x="14036" y="3506503"/>
                </a:lnTo>
                <a:cubicBezTo>
                  <a:pt x="99231" y="3534145"/>
                  <a:pt x="184559" y="3559517"/>
                  <a:pt x="270022" y="3582752"/>
                </a:cubicBezTo>
                <a:lnTo>
                  <a:pt x="1409340" y="76263"/>
                </a:lnTo>
                <a:cubicBezTo>
                  <a:pt x="1322409" y="62643"/>
                  <a:pt x="1235344" y="42211"/>
                  <a:pt x="1148814" y="14036"/>
                </a:cubicBezTo>
                <a:close/>
              </a:path>
            </a:pathLst>
          </a:custGeom>
          <a:solidFill>
            <a:srgbClr val="EFB366"/>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68" name="Freeform: Shape 67">
            <a:extLst>
              <a:ext uri="{FF2B5EF4-FFF2-40B4-BE49-F238E27FC236}">
                <a16:creationId xmlns:a16="http://schemas.microsoft.com/office/drawing/2014/main" id="{7FD9B420-CF9C-414A-8F42-9BC7FC2172E9}"/>
              </a:ext>
            </a:extLst>
          </p:cNvPr>
          <p:cNvSpPr/>
          <p:nvPr/>
        </p:nvSpPr>
        <p:spPr>
          <a:xfrm>
            <a:off x="7993343" y="4213958"/>
            <a:ext cx="724232" cy="1869209"/>
          </a:xfrm>
          <a:custGeom>
            <a:avLst/>
            <a:gdLst>
              <a:gd name="connsiteX0" fmla="*/ 14036 w 1402114"/>
              <a:gd name="connsiteY0" fmla="*/ 116858 h 3618791"/>
              <a:gd name="connsiteX1" fmla="*/ 1148814 w 1402114"/>
              <a:gd name="connsiteY1" fmla="*/ 3609325 h 3618791"/>
              <a:gd name="connsiteX2" fmla="*/ 1400794 w 1402114"/>
              <a:gd name="connsiteY2" fmla="*/ 3520525 h 3618791"/>
              <a:gd name="connsiteX3" fmla="*/ 261475 w 1402114"/>
              <a:gd name="connsiteY3" fmla="*/ 14036 h 3618791"/>
              <a:gd name="connsiteX4" fmla="*/ 14036 w 1402114"/>
              <a:gd name="connsiteY4" fmla="*/ 116858 h 361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114" h="3618791">
                <a:moveTo>
                  <a:pt x="14036" y="116858"/>
                </a:moveTo>
                <a:lnTo>
                  <a:pt x="1148814" y="3609325"/>
                </a:lnTo>
                <a:cubicBezTo>
                  <a:pt x="1234009" y="3581683"/>
                  <a:pt x="1318003" y="3552039"/>
                  <a:pt x="1400794" y="3520525"/>
                </a:cubicBezTo>
                <a:lnTo>
                  <a:pt x="261475" y="14036"/>
                </a:lnTo>
                <a:cubicBezTo>
                  <a:pt x="182957" y="54230"/>
                  <a:pt x="100432" y="88816"/>
                  <a:pt x="14036" y="116858"/>
                </a:cubicBezTo>
                <a:close/>
              </a:path>
            </a:pathLst>
          </a:custGeom>
          <a:solidFill>
            <a:srgbClr val="F4A26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69" name="Freeform: Shape 68">
            <a:extLst>
              <a:ext uri="{FF2B5EF4-FFF2-40B4-BE49-F238E27FC236}">
                <a16:creationId xmlns:a16="http://schemas.microsoft.com/office/drawing/2014/main" id="{70F622FE-00A3-4298-A078-F9ADB920461A}"/>
              </a:ext>
            </a:extLst>
          </p:cNvPr>
          <p:cNvSpPr/>
          <p:nvPr/>
        </p:nvSpPr>
        <p:spPr>
          <a:xfrm>
            <a:off x="8424434" y="3835771"/>
            <a:ext cx="1620900" cy="1241541"/>
          </a:xfrm>
          <a:custGeom>
            <a:avLst/>
            <a:gdLst>
              <a:gd name="connsiteX0" fmla="*/ 14036 w 3138066"/>
              <a:gd name="connsiteY0" fmla="*/ 242647 h 2403625"/>
              <a:gd name="connsiteX1" fmla="*/ 2984916 w 3138066"/>
              <a:gd name="connsiteY1" fmla="*/ 2401103 h 2403625"/>
              <a:gd name="connsiteX2" fmla="*/ 3136612 w 3138066"/>
              <a:gd name="connsiteY2" fmla="*/ 2181171 h 2403625"/>
              <a:gd name="connsiteX3" fmla="*/ 153846 w 3138066"/>
              <a:gd name="connsiteY3" fmla="*/ 14036 h 2403625"/>
              <a:gd name="connsiteX4" fmla="*/ 14036 w 3138066"/>
              <a:gd name="connsiteY4" fmla="*/ 242647 h 240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066" h="2403625">
                <a:moveTo>
                  <a:pt x="14036" y="242647"/>
                </a:moveTo>
                <a:lnTo>
                  <a:pt x="2984916" y="2401103"/>
                </a:lnTo>
                <a:cubicBezTo>
                  <a:pt x="3037530" y="2328593"/>
                  <a:pt x="3088005" y="2255283"/>
                  <a:pt x="3136612" y="2181171"/>
                </a:cubicBezTo>
                <a:lnTo>
                  <a:pt x="153846" y="14036"/>
                </a:lnTo>
                <a:cubicBezTo>
                  <a:pt x="113919" y="92687"/>
                  <a:pt x="67450" y="169203"/>
                  <a:pt x="14036" y="242647"/>
                </a:cubicBezTo>
                <a:close/>
              </a:path>
            </a:pathLst>
          </a:custGeom>
          <a:solidFill>
            <a:srgbClr val="E97C6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70" name="Freeform: Shape 69">
            <a:extLst>
              <a:ext uri="{FF2B5EF4-FFF2-40B4-BE49-F238E27FC236}">
                <a16:creationId xmlns:a16="http://schemas.microsoft.com/office/drawing/2014/main" id="{4130A58C-DF61-46AC-AA6F-45846FE2BE51}"/>
              </a:ext>
            </a:extLst>
          </p:cNvPr>
          <p:cNvSpPr/>
          <p:nvPr/>
        </p:nvSpPr>
        <p:spPr>
          <a:xfrm>
            <a:off x="1873651" y="1715841"/>
            <a:ext cx="1634695" cy="1234643"/>
          </a:xfrm>
          <a:custGeom>
            <a:avLst/>
            <a:gdLst>
              <a:gd name="connsiteX0" fmla="*/ 2984917 w 3164773"/>
              <a:gd name="connsiteY0" fmla="*/ 2384678 h 2390271"/>
              <a:gd name="connsiteX1" fmla="*/ 14036 w 3164773"/>
              <a:gd name="connsiteY1" fmla="*/ 226222 h 2390271"/>
              <a:gd name="connsiteX2" fmla="*/ 176414 w 3164773"/>
              <a:gd name="connsiteY2" fmla="*/ 14036 h 2390271"/>
              <a:gd name="connsiteX3" fmla="*/ 3159180 w 3164773"/>
              <a:gd name="connsiteY3" fmla="*/ 2181171 h 2390271"/>
              <a:gd name="connsiteX4" fmla="*/ 2984917 w 3164773"/>
              <a:gd name="connsiteY4" fmla="*/ 2384678 h 239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773" h="2390271">
                <a:moveTo>
                  <a:pt x="2984917" y="2384678"/>
                </a:moveTo>
                <a:lnTo>
                  <a:pt x="14036" y="226222"/>
                </a:lnTo>
                <a:cubicBezTo>
                  <a:pt x="66648" y="153713"/>
                  <a:pt x="120864" y="83073"/>
                  <a:pt x="176414" y="14036"/>
                </a:cubicBezTo>
                <a:lnTo>
                  <a:pt x="3159180" y="2181171"/>
                </a:lnTo>
                <a:cubicBezTo>
                  <a:pt x="3096819" y="2243265"/>
                  <a:pt x="3038330" y="2311100"/>
                  <a:pt x="2984917" y="2384678"/>
                </a:cubicBezTo>
                <a:close/>
              </a:path>
            </a:pathLst>
          </a:custGeom>
          <a:solidFill>
            <a:srgbClr val="264653"/>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71" name="Freeform: Shape 70">
            <a:extLst>
              <a:ext uri="{FF2B5EF4-FFF2-40B4-BE49-F238E27FC236}">
                <a16:creationId xmlns:a16="http://schemas.microsoft.com/office/drawing/2014/main" id="{DB9D984A-58FD-4F47-85C7-4B229A83AAD9}"/>
              </a:ext>
            </a:extLst>
          </p:cNvPr>
          <p:cNvSpPr/>
          <p:nvPr/>
        </p:nvSpPr>
        <p:spPr>
          <a:xfrm>
            <a:off x="3253142" y="783788"/>
            <a:ext cx="731129" cy="1855413"/>
          </a:xfrm>
          <a:custGeom>
            <a:avLst/>
            <a:gdLst>
              <a:gd name="connsiteX0" fmla="*/ 1148814 w 1415468"/>
              <a:gd name="connsiteY0" fmla="*/ 3582752 h 3592084"/>
              <a:gd name="connsiteX1" fmla="*/ 14036 w 1415468"/>
              <a:gd name="connsiteY1" fmla="*/ 90284 h 3592084"/>
              <a:gd name="connsiteX2" fmla="*/ 270022 w 1415468"/>
              <a:gd name="connsiteY2" fmla="*/ 14036 h 3592084"/>
              <a:gd name="connsiteX3" fmla="*/ 1409340 w 1415468"/>
              <a:gd name="connsiteY3" fmla="*/ 3520524 h 3592084"/>
              <a:gd name="connsiteX4" fmla="*/ 1148814 w 1415468"/>
              <a:gd name="connsiteY4" fmla="*/ 3582752 h 3592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468" h="3592084">
                <a:moveTo>
                  <a:pt x="1148814" y="3582752"/>
                </a:moveTo>
                <a:lnTo>
                  <a:pt x="14036" y="90284"/>
                </a:lnTo>
                <a:cubicBezTo>
                  <a:pt x="99231" y="62642"/>
                  <a:pt x="184559" y="37271"/>
                  <a:pt x="270022" y="14036"/>
                </a:cubicBezTo>
                <a:lnTo>
                  <a:pt x="1409340" y="3520524"/>
                </a:lnTo>
                <a:cubicBezTo>
                  <a:pt x="1322409" y="3534145"/>
                  <a:pt x="1235344" y="3554576"/>
                  <a:pt x="1148814" y="3582752"/>
                </a:cubicBezTo>
                <a:close/>
              </a:path>
            </a:pathLst>
          </a:custGeom>
          <a:solidFill>
            <a:srgbClr val="275C62"/>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72" name="Freeform: Shape 71">
            <a:extLst>
              <a:ext uri="{FF2B5EF4-FFF2-40B4-BE49-F238E27FC236}">
                <a16:creationId xmlns:a16="http://schemas.microsoft.com/office/drawing/2014/main" id="{8301CD93-4D6E-4138-98A3-FB00ACF772D6}"/>
              </a:ext>
            </a:extLst>
          </p:cNvPr>
          <p:cNvSpPr/>
          <p:nvPr/>
        </p:nvSpPr>
        <p:spPr>
          <a:xfrm>
            <a:off x="4372183" y="823173"/>
            <a:ext cx="724232" cy="1869209"/>
          </a:xfrm>
          <a:custGeom>
            <a:avLst/>
            <a:gdLst>
              <a:gd name="connsiteX0" fmla="*/ 14036 w 1402114"/>
              <a:gd name="connsiteY0" fmla="*/ 3506503 h 3618791"/>
              <a:gd name="connsiteX1" fmla="*/ 1148814 w 1402114"/>
              <a:gd name="connsiteY1" fmla="*/ 14036 h 3618791"/>
              <a:gd name="connsiteX2" fmla="*/ 1400794 w 1402114"/>
              <a:gd name="connsiteY2" fmla="*/ 102836 h 3618791"/>
              <a:gd name="connsiteX3" fmla="*/ 261476 w 1402114"/>
              <a:gd name="connsiteY3" fmla="*/ 3609325 h 3618791"/>
              <a:gd name="connsiteX4" fmla="*/ 14036 w 1402114"/>
              <a:gd name="connsiteY4" fmla="*/ 3506503 h 361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114" h="3618791">
                <a:moveTo>
                  <a:pt x="14036" y="3506503"/>
                </a:moveTo>
                <a:lnTo>
                  <a:pt x="1148814" y="14036"/>
                </a:lnTo>
                <a:cubicBezTo>
                  <a:pt x="1234009" y="41677"/>
                  <a:pt x="1318003" y="71322"/>
                  <a:pt x="1400794" y="102836"/>
                </a:cubicBezTo>
                <a:lnTo>
                  <a:pt x="261476" y="3609325"/>
                </a:lnTo>
                <a:cubicBezTo>
                  <a:pt x="182957" y="3569131"/>
                  <a:pt x="100433" y="3534546"/>
                  <a:pt x="14036" y="3506503"/>
                </a:cubicBezTo>
                <a:close/>
              </a:path>
            </a:pathLst>
          </a:custGeom>
          <a:solidFill>
            <a:srgbClr val="28727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73" name="Freeform: Shape 72">
            <a:extLst>
              <a:ext uri="{FF2B5EF4-FFF2-40B4-BE49-F238E27FC236}">
                <a16:creationId xmlns:a16="http://schemas.microsoft.com/office/drawing/2014/main" id="{0AD0E368-7EDF-450C-8B73-7F8DF6D880CC}"/>
              </a:ext>
            </a:extLst>
          </p:cNvPr>
          <p:cNvSpPr/>
          <p:nvPr/>
        </p:nvSpPr>
        <p:spPr>
          <a:xfrm>
            <a:off x="4803274" y="1825440"/>
            <a:ext cx="1620900" cy="1241541"/>
          </a:xfrm>
          <a:custGeom>
            <a:avLst/>
            <a:gdLst>
              <a:gd name="connsiteX0" fmla="*/ 14036 w 3138066"/>
              <a:gd name="connsiteY0" fmla="*/ 2172491 h 2403625"/>
              <a:gd name="connsiteX1" fmla="*/ 2984916 w 3138066"/>
              <a:gd name="connsiteY1" fmla="*/ 14036 h 2403625"/>
              <a:gd name="connsiteX2" fmla="*/ 3136612 w 3138066"/>
              <a:gd name="connsiteY2" fmla="*/ 233967 h 2403625"/>
              <a:gd name="connsiteX3" fmla="*/ 153713 w 3138066"/>
              <a:gd name="connsiteY3" fmla="*/ 2401103 h 2403625"/>
              <a:gd name="connsiteX4" fmla="*/ 14036 w 3138066"/>
              <a:gd name="connsiteY4" fmla="*/ 2172491 h 240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066" h="2403625">
                <a:moveTo>
                  <a:pt x="14036" y="2172491"/>
                </a:moveTo>
                <a:lnTo>
                  <a:pt x="2984916" y="14036"/>
                </a:lnTo>
                <a:cubicBezTo>
                  <a:pt x="3037529" y="86545"/>
                  <a:pt x="3088006" y="159856"/>
                  <a:pt x="3136612" y="233967"/>
                </a:cubicBezTo>
                <a:lnTo>
                  <a:pt x="153713" y="2401103"/>
                </a:lnTo>
                <a:cubicBezTo>
                  <a:pt x="113919" y="2322451"/>
                  <a:pt x="67450" y="2246069"/>
                  <a:pt x="14036" y="2172491"/>
                </a:cubicBezTo>
                <a:close/>
              </a:path>
            </a:pathLst>
          </a:custGeom>
          <a:solidFill>
            <a:srgbClr val="298880"/>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74" name="Freeform: Shape 73">
            <a:extLst>
              <a:ext uri="{FF2B5EF4-FFF2-40B4-BE49-F238E27FC236}">
                <a16:creationId xmlns:a16="http://schemas.microsoft.com/office/drawing/2014/main" id="{3CA6813A-861B-4C9B-840F-3E29669D3CCA}"/>
              </a:ext>
            </a:extLst>
          </p:cNvPr>
          <p:cNvSpPr/>
          <p:nvPr/>
        </p:nvSpPr>
        <p:spPr>
          <a:xfrm>
            <a:off x="1346755" y="688121"/>
            <a:ext cx="4724752" cy="2772775"/>
          </a:xfrm>
          <a:custGeom>
            <a:avLst/>
            <a:gdLst>
              <a:gd name="connsiteX0" fmla="*/ 5368779 w 9147129"/>
              <a:gd name="connsiteY0" fmla="*/ 27389 h 5368096"/>
              <a:gd name="connsiteX1" fmla="*/ 9138999 w 9147129"/>
              <a:gd name="connsiteY1" fmla="*/ 1585206 h 5368096"/>
              <a:gd name="connsiteX2" fmla="*/ 5355425 w 9147129"/>
              <a:gd name="connsiteY2" fmla="*/ 14036 h 5368096"/>
              <a:gd name="connsiteX3" fmla="*/ 14036 w 9147129"/>
              <a:gd name="connsiteY3" fmla="*/ 5355425 h 5368096"/>
              <a:gd name="connsiteX4" fmla="*/ 27523 w 9147129"/>
              <a:gd name="connsiteY4" fmla="*/ 5355425 h 5368096"/>
              <a:gd name="connsiteX5" fmla="*/ 5368779 w 9147129"/>
              <a:gd name="connsiteY5" fmla="*/ 27389 h 53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29" h="5368096">
                <a:moveTo>
                  <a:pt x="5368779" y="27389"/>
                </a:moveTo>
                <a:cubicBezTo>
                  <a:pt x="6840332" y="27389"/>
                  <a:pt x="8172875" y="622554"/>
                  <a:pt x="9138999" y="1585206"/>
                </a:cubicBezTo>
                <a:cubicBezTo>
                  <a:pt x="8171940" y="614675"/>
                  <a:pt x="6833788" y="14036"/>
                  <a:pt x="5355425" y="14036"/>
                </a:cubicBezTo>
                <a:cubicBezTo>
                  <a:pt x="2405509" y="14036"/>
                  <a:pt x="14036" y="2405509"/>
                  <a:pt x="14036" y="5355425"/>
                </a:cubicBezTo>
                <a:lnTo>
                  <a:pt x="27523" y="5355425"/>
                </a:lnTo>
                <a:cubicBezTo>
                  <a:pt x="34734" y="2411652"/>
                  <a:pt x="2423269" y="27389"/>
                  <a:pt x="5368779" y="27389"/>
                </a:cubicBezTo>
                <a:close/>
              </a:path>
            </a:pathLst>
          </a:custGeom>
          <a:solidFill>
            <a:srgbClr val="FFFFFF"/>
          </a:solidFill>
          <a:ln w="13349" cap="flat">
            <a:noFill/>
            <a:prstDash val="solid"/>
            <a:miter/>
          </a:ln>
        </p:spPr>
        <p:txBody>
          <a:bodyPr rtlCol="0" anchor="ctr"/>
          <a:lstStyle/>
          <a:p>
            <a:endParaRPr lang="en-US" sz="900"/>
          </a:p>
        </p:txBody>
      </p:sp>
      <p:sp>
        <p:nvSpPr>
          <p:cNvPr id="75" name="Freeform: Shape 74">
            <a:extLst>
              <a:ext uri="{FF2B5EF4-FFF2-40B4-BE49-F238E27FC236}">
                <a16:creationId xmlns:a16="http://schemas.microsoft.com/office/drawing/2014/main" id="{AACDA16B-48F0-44D3-8ACC-FF9F28F36C73}"/>
              </a:ext>
            </a:extLst>
          </p:cNvPr>
          <p:cNvSpPr/>
          <p:nvPr/>
        </p:nvSpPr>
        <p:spPr>
          <a:xfrm>
            <a:off x="4716503" y="2829434"/>
            <a:ext cx="269000" cy="627668"/>
          </a:xfrm>
          <a:custGeom>
            <a:avLst/>
            <a:gdLst>
              <a:gd name="connsiteX0" fmla="*/ 500770 w 520785"/>
              <a:gd name="connsiteY0" fmla="*/ 1196486 h 1215166"/>
              <a:gd name="connsiteX1" fmla="*/ 500636 w 520785"/>
              <a:gd name="connsiteY1" fmla="*/ 1209839 h 1215166"/>
              <a:gd name="connsiteX2" fmla="*/ 514123 w 520785"/>
              <a:gd name="connsiteY2" fmla="*/ 1209839 h 1215166"/>
              <a:gd name="connsiteX3" fmla="*/ 14036 w 520785"/>
              <a:gd name="connsiteY3" fmla="*/ 14036 h 1215166"/>
              <a:gd name="connsiteX4" fmla="*/ 500770 w 520785"/>
              <a:gd name="connsiteY4" fmla="*/ 1196486 h 121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85" h="1215166">
                <a:moveTo>
                  <a:pt x="500770" y="1196486"/>
                </a:moveTo>
                <a:cubicBezTo>
                  <a:pt x="500770" y="1200892"/>
                  <a:pt x="500636" y="1205433"/>
                  <a:pt x="500636" y="1209839"/>
                </a:cubicBezTo>
                <a:lnTo>
                  <a:pt x="514123" y="1209839"/>
                </a:lnTo>
                <a:cubicBezTo>
                  <a:pt x="514123" y="742601"/>
                  <a:pt x="322635" y="319296"/>
                  <a:pt x="14036" y="14036"/>
                </a:cubicBezTo>
                <a:cubicBezTo>
                  <a:pt x="314756" y="318228"/>
                  <a:pt x="500770" y="736058"/>
                  <a:pt x="500770" y="1196486"/>
                </a:cubicBezTo>
                <a:close/>
              </a:path>
            </a:pathLst>
          </a:custGeom>
          <a:solidFill>
            <a:srgbClr val="FFFFFF"/>
          </a:solidFill>
          <a:ln w="13349" cap="flat">
            <a:noFill/>
            <a:prstDash val="solid"/>
            <a:miter/>
          </a:ln>
        </p:spPr>
        <p:txBody>
          <a:bodyPr rtlCol="0" anchor="ctr"/>
          <a:lstStyle/>
          <a:p>
            <a:endParaRPr lang="es-CL" sz="900"/>
          </a:p>
        </p:txBody>
      </p:sp>
      <p:sp>
        <p:nvSpPr>
          <p:cNvPr id="76" name="Freeform: Shape 75">
            <a:extLst>
              <a:ext uri="{FF2B5EF4-FFF2-40B4-BE49-F238E27FC236}">
                <a16:creationId xmlns:a16="http://schemas.microsoft.com/office/drawing/2014/main" id="{1B8E6BBD-C79C-4F6C-99D7-B4F7DF989998}"/>
              </a:ext>
            </a:extLst>
          </p:cNvPr>
          <p:cNvSpPr/>
          <p:nvPr/>
        </p:nvSpPr>
        <p:spPr>
          <a:xfrm>
            <a:off x="4967915" y="3447100"/>
            <a:ext cx="820796" cy="1965773"/>
          </a:xfrm>
          <a:custGeom>
            <a:avLst/>
            <a:gdLst>
              <a:gd name="connsiteX0" fmla="*/ 1585205 w 1589063"/>
              <a:gd name="connsiteY0" fmla="*/ 3797609 h 3805740"/>
              <a:gd name="connsiteX1" fmla="*/ 27389 w 1589063"/>
              <a:gd name="connsiteY1" fmla="*/ 27389 h 3805740"/>
              <a:gd name="connsiteX2" fmla="*/ 27523 w 1589063"/>
              <a:gd name="connsiteY2" fmla="*/ 14036 h 3805740"/>
              <a:gd name="connsiteX3" fmla="*/ 14036 w 1589063"/>
              <a:gd name="connsiteY3" fmla="*/ 14036 h 3805740"/>
              <a:gd name="connsiteX4" fmla="*/ 1585205 w 1589063"/>
              <a:gd name="connsiteY4" fmla="*/ 3797609 h 38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063" h="3805740">
                <a:moveTo>
                  <a:pt x="1585205" y="3797609"/>
                </a:moveTo>
                <a:cubicBezTo>
                  <a:pt x="622554" y="2831485"/>
                  <a:pt x="27389" y="1498942"/>
                  <a:pt x="27389" y="27389"/>
                </a:cubicBezTo>
                <a:cubicBezTo>
                  <a:pt x="27389" y="22983"/>
                  <a:pt x="27523" y="18442"/>
                  <a:pt x="27523" y="14036"/>
                </a:cubicBezTo>
                <a:lnTo>
                  <a:pt x="14036" y="14036"/>
                </a:lnTo>
                <a:cubicBezTo>
                  <a:pt x="14036" y="1492399"/>
                  <a:pt x="614675" y="2830417"/>
                  <a:pt x="1585205" y="3797609"/>
                </a:cubicBezTo>
                <a:close/>
              </a:path>
            </a:pathLst>
          </a:custGeom>
          <a:solidFill>
            <a:srgbClr val="FFFFFF"/>
          </a:solidFill>
          <a:ln w="13349" cap="flat">
            <a:noFill/>
            <a:prstDash val="solid"/>
            <a:miter/>
          </a:ln>
        </p:spPr>
        <p:txBody>
          <a:bodyPr rtlCol="0" anchor="ctr"/>
          <a:lstStyle/>
          <a:p>
            <a:endParaRPr lang="es-CL" sz="900"/>
          </a:p>
        </p:txBody>
      </p:sp>
      <p:sp>
        <p:nvSpPr>
          <p:cNvPr id="77" name="Freeform: Shape 76">
            <a:extLst>
              <a:ext uri="{FF2B5EF4-FFF2-40B4-BE49-F238E27FC236}">
                <a16:creationId xmlns:a16="http://schemas.microsoft.com/office/drawing/2014/main" id="{C036BD62-D74D-4021-BBCE-BD15B555B81A}"/>
              </a:ext>
            </a:extLst>
          </p:cNvPr>
          <p:cNvSpPr/>
          <p:nvPr/>
        </p:nvSpPr>
        <p:spPr>
          <a:xfrm>
            <a:off x="7109229" y="3447099"/>
            <a:ext cx="1496747" cy="882875"/>
          </a:xfrm>
          <a:custGeom>
            <a:avLst/>
            <a:gdLst>
              <a:gd name="connsiteX0" fmla="*/ 1196486 w 2897703"/>
              <a:gd name="connsiteY0" fmla="*/ 1683220 h 1709244"/>
              <a:gd name="connsiteX1" fmla="*/ 14036 w 2897703"/>
              <a:gd name="connsiteY1" fmla="*/ 1196486 h 1709244"/>
              <a:gd name="connsiteX2" fmla="*/ 1209839 w 2897703"/>
              <a:gd name="connsiteY2" fmla="*/ 1696573 h 1709244"/>
              <a:gd name="connsiteX3" fmla="*/ 2892377 w 2897703"/>
              <a:gd name="connsiteY3" fmla="*/ 14036 h 1709244"/>
              <a:gd name="connsiteX4" fmla="*/ 2878890 w 2897703"/>
              <a:gd name="connsiteY4" fmla="*/ 14036 h 1709244"/>
              <a:gd name="connsiteX5" fmla="*/ 1196486 w 2897703"/>
              <a:gd name="connsiteY5" fmla="*/ 1683220 h 17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7703" h="1709244">
                <a:moveTo>
                  <a:pt x="1196486" y="1683220"/>
                </a:moveTo>
                <a:cubicBezTo>
                  <a:pt x="736058" y="1683220"/>
                  <a:pt x="318227" y="1497206"/>
                  <a:pt x="14036" y="1196486"/>
                </a:cubicBezTo>
                <a:cubicBezTo>
                  <a:pt x="319296" y="1505084"/>
                  <a:pt x="742601" y="1696573"/>
                  <a:pt x="1209839" y="1696573"/>
                </a:cubicBezTo>
                <a:cubicBezTo>
                  <a:pt x="2137638" y="1696573"/>
                  <a:pt x="2892377" y="941835"/>
                  <a:pt x="2892377" y="14036"/>
                </a:cubicBezTo>
                <a:lnTo>
                  <a:pt x="2878890" y="14036"/>
                </a:lnTo>
                <a:cubicBezTo>
                  <a:pt x="2871678" y="935693"/>
                  <a:pt x="2119745" y="1683220"/>
                  <a:pt x="1196486" y="1683220"/>
                </a:cubicBezTo>
                <a:close/>
              </a:path>
            </a:pathLst>
          </a:custGeom>
          <a:solidFill>
            <a:srgbClr val="FFFFFF"/>
          </a:solidFill>
          <a:ln w="13349" cap="flat">
            <a:noFill/>
            <a:prstDash val="solid"/>
            <a:miter/>
          </a:ln>
        </p:spPr>
        <p:txBody>
          <a:bodyPr rtlCol="0" anchor="ctr"/>
          <a:lstStyle/>
          <a:p>
            <a:endParaRPr lang="es-CL" sz="900"/>
          </a:p>
        </p:txBody>
      </p:sp>
      <p:sp>
        <p:nvSpPr>
          <p:cNvPr id="78" name="Freeform: Shape 77">
            <a:extLst>
              <a:ext uri="{FF2B5EF4-FFF2-40B4-BE49-F238E27FC236}">
                <a16:creationId xmlns:a16="http://schemas.microsoft.com/office/drawing/2014/main" id="{554C6E2C-FDB1-445D-8825-FDC982BB47CB}"/>
              </a:ext>
            </a:extLst>
          </p:cNvPr>
          <p:cNvSpPr/>
          <p:nvPr/>
        </p:nvSpPr>
        <p:spPr>
          <a:xfrm>
            <a:off x="8589077" y="3309151"/>
            <a:ext cx="1910593" cy="151744"/>
          </a:xfrm>
          <a:custGeom>
            <a:avLst/>
            <a:gdLst>
              <a:gd name="connsiteX0" fmla="*/ 14036 w 3698912"/>
              <a:gd name="connsiteY0" fmla="*/ 14036 h 293776"/>
              <a:gd name="connsiteX1" fmla="*/ 3686241 w 3698912"/>
              <a:gd name="connsiteY1" fmla="*/ 14036 h 293776"/>
              <a:gd name="connsiteX2" fmla="*/ 3686241 w 3698912"/>
              <a:gd name="connsiteY2" fmla="*/ 281105 h 293776"/>
              <a:gd name="connsiteX3" fmla="*/ 14036 w 3698912"/>
              <a:gd name="connsiteY3" fmla="*/ 281105 h 293776"/>
            </a:gdLst>
            <a:ahLst/>
            <a:cxnLst>
              <a:cxn ang="0">
                <a:pos x="connsiteX0" y="connsiteY0"/>
              </a:cxn>
              <a:cxn ang="0">
                <a:pos x="connsiteX1" y="connsiteY1"/>
              </a:cxn>
              <a:cxn ang="0">
                <a:pos x="connsiteX2" y="connsiteY2"/>
              </a:cxn>
              <a:cxn ang="0">
                <a:pos x="connsiteX3" y="connsiteY3"/>
              </a:cxn>
            </a:cxnLst>
            <a:rect l="l" t="t" r="r" b="b"/>
            <a:pathLst>
              <a:path w="3698912" h="293776">
                <a:moveTo>
                  <a:pt x="14036" y="14036"/>
                </a:moveTo>
                <a:lnTo>
                  <a:pt x="3686241" y="14036"/>
                </a:lnTo>
                <a:lnTo>
                  <a:pt x="3686241" y="281105"/>
                </a:lnTo>
                <a:lnTo>
                  <a:pt x="14036" y="281105"/>
                </a:lnTo>
                <a:close/>
              </a:path>
            </a:pathLst>
          </a:custGeom>
          <a:solidFill>
            <a:srgbClr val="E76F51"/>
          </a:solidFill>
          <a:ln w="12700">
            <a:miter lim="400000"/>
          </a:ln>
          <a:effectLst>
            <a:outerShdw blurRad="127000" dist="50800" dir="5400000" rotWithShape="0">
              <a:srgbClr val="000000">
                <a:alpha val="46615"/>
              </a:srgbClr>
            </a:outerShdw>
          </a:effectLst>
        </p:spPr>
        <p:txBody>
          <a:bodyPr lIns="9524" tIns="9524" rIns="9524" bIns="9524" anchor="ctr"/>
          <a:lstStyle/>
          <a:p>
            <a:pPr algn="ctr" defTabSz="154747" hangingPunct="0"/>
            <a:endParaRPr lang="es-CL" sz="600" kern="0">
              <a:solidFill>
                <a:srgbClr val="FFFFFF"/>
              </a:solidFill>
              <a:latin typeface="Helvetica Light"/>
            </a:endParaRPr>
          </a:p>
        </p:txBody>
      </p:sp>
      <p:sp>
        <p:nvSpPr>
          <p:cNvPr id="456" name="Freeform: Shape 455">
            <a:extLst>
              <a:ext uri="{FF2B5EF4-FFF2-40B4-BE49-F238E27FC236}">
                <a16:creationId xmlns:a16="http://schemas.microsoft.com/office/drawing/2014/main" id="{4447615A-12BD-4BE3-B2E1-67765AA09F80}"/>
              </a:ext>
            </a:extLst>
          </p:cNvPr>
          <p:cNvSpPr/>
          <p:nvPr/>
        </p:nvSpPr>
        <p:spPr>
          <a:xfrm>
            <a:off x="4331425" y="6184636"/>
            <a:ext cx="351771" cy="351771"/>
          </a:xfrm>
          <a:custGeom>
            <a:avLst/>
            <a:gdLst>
              <a:gd name="connsiteX0" fmla="*/ 343852 w 681027"/>
              <a:gd name="connsiteY0" fmla="*/ 677689 h 681027"/>
              <a:gd name="connsiteX1" fmla="*/ 10015 w 681027"/>
              <a:gd name="connsiteY1" fmla="*/ 343852 h 681027"/>
              <a:gd name="connsiteX2" fmla="*/ 343852 w 681027"/>
              <a:gd name="connsiteY2" fmla="*/ 10015 h 681027"/>
              <a:gd name="connsiteX3" fmla="*/ 677689 w 681027"/>
              <a:gd name="connsiteY3" fmla="*/ 343852 h 681027"/>
              <a:gd name="connsiteX4" fmla="*/ 343852 w 681027"/>
              <a:gd name="connsiteY4" fmla="*/ 677689 h 681027"/>
              <a:gd name="connsiteX5" fmla="*/ 343852 w 681027"/>
              <a:gd name="connsiteY5" fmla="*/ 19229 h 681027"/>
              <a:gd name="connsiteX6" fmla="*/ 19095 w 681027"/>
              <a:gd name="connsiteY6" fmla="*/ 343985 h 681027"/>
              <a:gd name="connsiteX7" fmla="*/ 343852 w 681027"/>
              <a:gd name="connsiteY7" fmla="*/ 668741 h 681027"/>
              <a:gd name="connsiteX8" fmla="*/ 668608 w 681027"/>
              <a:gd name="connsiteY8" fmla="*/ 343985 h 681027"/>
              <a:gd name="connsiteX9" fmla="*/ 343852 w 681027"/>
              <a:gd name="connsiteY9" fmla="*/ 19229 h 68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027" h="681027">
                <a:moveTo>
                  <a:pt x="343852" y="677689"/>
                </a:moveTo>
                <a:cubicBezTo>
                  <a:pt x="159841" y="677689"/>
                  <a:pt x="10015" y="527862"/>
                  <a:pt x="10015" y="343852"/>
                </a:cubicBezTo>
                <a:cubicBezTo>
                  <a:pt x="10015" y="159841"/>
                  <a:pt x="159841" y="10015"/>
                  <a:pt x="343852" y="10015"/>
                </a:cubicBezTo>
                <a:cubicBezTo>
                  <a:pt x="527863" y="10015"/>
                  <a:pt x="677689" y="159841"/>
                  <a:pt x="677689" y="343852"/>
                </a:cubicBezTo>
                <a:cubicBezTo>
                  <a:pt x="677689" y="527996"/>
                  <a:pt x="527996" y="677689"/>
                  <a:pt x="343852" y="677689"/>
                </a:cubicBezTo>
                <a:close/>
                <a:moveTo>
                  <a:pt x="343852" y="19229"/>
                </a:moveTo>
                <a:cubicBezTo>
                  <a:pt x="164782" y="19229"/>
                  <a:pt x="19095" y="164915"/>
                  <a:pt x="19095" y="343985"/>
                </a:cubicBezTo>
                <a:cubicBezTo>
                  <a:pt x="19095" y="523055"/>
                  <a:pt x="164782" y="668741"/>
                  <a:pt x="343852" y="668741"/>
                </a:cubicBezTo>
                <a:cubicBezTo>
                  <a:pt x="522922" y="668741"/>
                  <a:pt x="668608" y="523055"/>
                  <a:pt x="668608" y="343985"/>
                </a:cubicBezTo>
                <a:cubicBezTo>
                  <a:pt x="668608" y="164915"/>
                  <a:pt x="522922" y="19229"/>
                  <a:pt x="343852" y="19229"/>
                </a:cubicBezTo>
                <a:close/>
              </a:path>
            </a:pathLst>
          </a:custGeom>
          <a:solidFill>
            <a:srgbClr val="FFFFFF"/>
          </a:solidFill>
          <a:ln w="9525" cap="flat">
            <a:noFill/>
            <a:prstDash val="solid"/>
            <a:miter/>
          </a:ln>
        </p:spPr>
        <p:txBody>
          <a:bodyPr rtlCol="0" anchor="ctr"/>
          <a:lstStyle/>
          <a:p>
            <a:endParaRPr lang="es-CL" sz="900"/>
          </a:p>
        </p:txBody>
      </p:sp>
      <p:sp>
        <p:nvSpPr>
          <p:cNvPr id="464" name="Freeform: Shape 463">
            <a:extLst>
              <a:ext uri="{FF2B5EF4-FFF2-40B4-BE49-F238E27FC236}">
                <a16:creationId xmlns:a16="http://schemas.microsoft.com/office/drawing/2014/main" id="{DF13FF8E-4805-4C8F-9710-D881410E4C2F}"/>
              </a:ext>
            </a:extLst>
          </p:cNvPr>
          <p:cNvSpPr/>
          <p:nvPr/>
        </p:nvSpPr>
        <p:spPr>
          <a:xfrm>
            <a:off x="4331425" y="5494889"/>
            <a:ext cx="351771" cy="351771"/>
          </a:xfrm>
          <a:custGeom>
            <a:avLst/>
            <a:gdLst>
              <a:gd name="connsiteX0" fmla="*/ 343852 w 681027"/>
              <a:gd name="connsiteY0" fmla="*/ 677689 h 681027"/>
              <a:gd name="connsiteX1" fmla="*/ 10015 w 681027"/>
              <a:gd name="connsiteY1" fmla="*/ 343852 h 681027"/>
              <a:gd name="connsiteX2" fmla="*/ 343852 w 681027"/>
              <a:gd name="connsiteY2" fmla="*/ 10015 h 681027"/>
              <a:gd name="connsiteX3" fmla="*/ 677689 w 681027"/>
              <a:gd name="connsiteY3" fmla="*/ 343852 h 681027"/>
              <a:gd name="connsiteX4" fmla="*/ 343852 w 681027"/>
              <a:gd name="connsiteY4" fmla="*/ 677689 h 681027"/>
              <a:gd name="connsiteX5" fmla="*/ 343852 w 681027"/>
              <a:gd name="connsiteY5" fmla="*/ 19229 h 681027"/>
              <a:gd name="connsiteX6" fmla="*/ 19095 w 681027"/>
              <a:gd name="connsiteY6" fmla="*/ 343985 h 681027"/>
              <a:gd name="connsiteX7" fmla="*/ 343852 w 681027"/>
              <a:gd name="connsiteY7" fmla="*/ 668741 h 681027"/>
              <a:gd name="connsiteX8" fmla="*/ 668608 w 681027"/>
              <a:gd name="connsiteY8" fmla="*/ 343985 h 681027"/>
              <a:gd name="connsiteX9" fmla="*/ 343852 w 681027"/>
              <a:gd name="connsiteY9" fmla="*/ 19229 h 68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027" h="681027">
                <a:moveTo>
                  <a:pt x="343852" y="677689"/>
                </a:moveTo>
                <a:cubicBezTo>
                  <a:pt x="159841" y="677689"/>
                  <a:pt x="10015" y="527862"/>
                  <a:pt x="10015" y="343852"/>
                </a:cubicBezTo>
                <a:cubicBezTo>
                  <a:pt x="10015" y="159841"/>
                  <a:pt x="159841" y="10015"/>
                  <a:pt x="343852" y="10015"/>
                </a:cubicBezTo>
                <a:cubicBezTo>
                  <a:pt x="527863" y="10015"/>
                  <a:pt x="677689" y="159841"/>
                  <a:pt x="677689" y="343852"/>
                </a:cubicBezTo>
                <a:cubicBezTo>
                  <a:pt x="677689" y="527996"/>
                  <a:pt x="527996" y="677689"/>
                  <a:pt x="343852" y="677689"/>
                </a:cubicBezTo>
                <a:close/>
                <a:moveTo>
                  <a:pt x="343852" y="19229"/>
                </a:moveTo>
                <a:cubicBezTo>
                  <a:pt x="164782" y="19229"/>
                  <a:pt x="19095" y="164915"/>
                  <a:pt x="19095" y="343985"/>
                </a:cubicBezTo>
                <a:cubicBezTo>
                  <a:pt x="19095" y="523055"/>
                  <a:pt x="164782" y="668741"/>
                  <a:pt x="343852" y="668741"/>
                </a:cubicBezTo>
                <a:cubicBezTo>
                  <a:pt x="522922" y="668741"/>
                  <a:pt x="668608" y="523055"/>
                  <a:pt x="668608" y="343985"/>
                </a:cubicBezTo>
                <a:cubicBezTo>
                  <a:pt x="668608" y="164915"/>
                  <a:pt x="522922" y="19229"/>
                  <a:pt x="343852" y="19229"/>
                </a:cubicBezTo>
                <a:close/>
              </a:path>
            </a:pathLst>
          </a:custGeom>
          <a:solidFill>
            <a:srgbClr val="FFFFFF"/>
          </a:solidFill>
          <a:ln w="9525" cap="flat">
            <a:noFill/>
            <a:prstDash val="solid"/>
            <a:miter/>
          </a:ln>
        </p:spPr>
        <p:txBody>
          <a:bodyPr rtlCol="0" anchor="ctr"/>
          <a:lstStyle/>
          <a:p>
            <a:endParaRPr lang="es-CL" sz="900"/>
          </a:p>
        </p:txBody>
      </p:sp>
      <p:sp>
        <p:nvSpPr>
          <p:cNvPr id="503" name="Rectangle 502">
            <a:extLst>
              <a:ext uri="{FF2B5EF4-FFF2-40B4-BE49-F238E27FC236}">
                <a16:creationId xmlns:a16="http://schemas.microsoft.com/office/drawing/2014/main" id="{A7F4AB36-42DA-484B-9F88-FC30DE71A2F6}"/>
              </a:ext>
            </a:extLst>
          </p:cNvPr>
          <p:cNvSpPr/>
          <p:nvPr/>
        </p:nvSpPr>
        <p:spPr>
          <a:xfrm>
            <a:off x="2156821" y="2823074"/>
            <a:ext cx="1044419" cy="432683"/>
          </a:xfrm>
          <a:prstGeom prst="rect">
            <a:avLst/>
          </a:prstGeom>
        </p:spPr>
        <p:txBody>
          <a:bodyPr wrap="square">
            <a:spAutoFit/>
          </a:bodyPr>
          <a:lstStyle/>
          <a:p>
            <a:pPr defTabSz="228572">
              <a:lnSpc>
                <a:spcPct val="120000"/>
              </a:lnSpc>
              <a:defRPr/>
            </a:pPr>
            <a:r>
              <a:rPr lang="es-CL" sz="2000" dirty="0">
                <a:solidFill>
                  <a:schemeClr val="bg1"/>
                </a:solidFill>
                <a:latin typeface="Montserrat" panose="00000500000000000000" pitchFamily="2" charset="0"/>
              </a:rPr>
              <a:t>2023</a:t>
            </a:r>
            <a:endParaRPr lang="es-CL" sz="1051" dirty="0">
              <a:solidFill>
                <a:schemeClr val="bg1"/>
              </a:solidFill>
              <a:latin typeface="Montserrat" panose="00000500000000000000" pitchFamily="2" charset="0"/>
            </a:endParaRPr>
          </a:p>
        </p:txBody>
      </p:sp>
      <p:sp>
        <p:nvSpPr>
          <p:cNvPr id="505" name="Freeform 771">
            <a:extLst>
              <a:ext uri="{FF2B5EF4-FFF2-40B4-BE49-F238E27FC236}">
                <a16:creationId xmlns:a16="http://schemas.microsoft.com/office/drawing/2014/main" id="{A6E8CB18-EFAD-4DFA-A991-99F139087851}"/>
              </a:ext>
            </a:extLst>
          </p:cNvPr>
          <p:cNvSpPr>
            <a:spLocks noChangeAspect="1" noEditPoints="1"/>
          </p:cNvSpPr>
          <p:nvPr/>
        </p:nvSpPr>
        <p:spPr bwMode="auto">
          <a:xfrm>
            <a:off x="3530427" y="830977"/>
            <a:ext cx="329908" cy="274284"/>
          </a:xfrm>
          <a:custGeom>
            <a:avLst/>
            <a:gdLst>
              <a:gd name="T0" fmla="*/ 148 w 160"/>
              <a:gd name="T1" fmla="*/ 0 h 132"/>
              <a:gd name="T2" fmla="*/ 0 w 160"/>
              <a:gd name="T3" fmla="*/ 120 h 132"/>
              <a:gd name="T4" fmla="*/ 160 w 160"/>
              <a:gd name="T5" fmla="*/ 120 h 132"/>
              <a:gd name="T6" fmla="*/ 154 w 160"/>
              <a:gd name="T7" fmla="*/ 12 h 132"/>
              <a:gd name="T8" fmla="*/ 6 w 160"/>
              <a:gd name="T9" fmla="*/ 12 h 132"/>
              <a:gd name="T10" fmla="*/ 6 w 160"/>
              <a:gd name="T11" fmla="*/ 33 h 132"/>
              <a:gd name="T12" fmla="*/ 148 w 160"/>
              <a:gd name="T13" fmla="*/ 126 h 132"/>
              <a:gd name="T14" fmla="*/ 80 w 160"/>
              <a:gd name="T15" fmla="*/ 78 h 132"/>
              <a:gd name="T16" fmla="*/ 58 w 160"/>
              <a:gd name="T17" fmla="*/ 106 h 132"/>
              <a:gd name="T18" fmla="*/ 105 w 160"/>
              <a:gd name="T19" fmla="*/ 109 h 132"/>
              <a:gd name="T20" fmla="*/ 130 w 160"/>
              <a:gd name="T21" fmla="*/ 94 h 132"/>
              <a:gd name="T22" fmla="*/ 123 w 160"/>
              <a:gd name="T23" fmla="*/ 78 h 132"/>
              <a:gd name="T24" fmla="*/ 117 w 160"/>
              <a:gd name="T25" fmla="*/ 62 h 132"/>
              <a:gd name="T26" fmla="*/ 91 w 160"/>
              <a:gd name="T27" fmla="*/ 61 h 132"/>
              <a:gd name="T28" fmla="*/ 75 w 160"/>
              <a:gd name="T29" fmla="*/ 49 h 132"/>
              <a:gd name="T30" fmla="*/ 57 w 160"/>
              <a:gd name="T31" fmla="*/ 66 h 132"/>
              <a:gd name="T32" fmla="*/ 43 w 160"/>
              <a:gd name="T33" fmla="*/ 62 h 132"/>
              <a:gd name="T34" fmla="*/ 37 w 160"/>
              <a:gd name="T35" fmla="*/ 78 h 132"/>
              <a:gd name="T36" fmla="*/ 30 w 160"/>
              <a:gd name="T37" fmla="*/ 94 h 132"/>
              <a:gd name="T38" fmla="*/ 30 w 160"/>
              <a:gd name="T39" fmla="*/ 117 h 132"/>
              <a:gd name="T40" fmla="*/ 38 w 160"/>
              <a:gd name="T41" fmla="*/ 111 h 132"/>
              <a:gd name="T42" fmla="*/ 29 w 160"/>
              <a:gd name="T43" fmla="*/ 101 h 132"/>
              <a:gd name="T44" fmla="*/ 41 w 160"/>
              <a:gd name="T45" fmla="*/ 98 h 132"/>
              <a:gd name="T46" fmla="*/ 41 w 160"/>
              <a:gd name="T47" fmla="*/ 74 h 132"/>
              <a:gd name="T48" fmla="*/ 47 w 160"/>
              <a:gd name="T49" fmla="*/ 66 h 132"/>
              <a:gd name="T50" fmla="*/ 54 w 160"/>
              <a:gd name="T51" fmla="*/ 72 h 132"/>
              <a:gd name="T52" fmla="*/ 75 w 160"/>
              <a:gd name="T53" fmla="*/ 64 h 132"/>
              <a:gd name="T54" fmla="*/ 85 w 160"/>
              <a:gd name="T55" fmla="*/ 55 h 132"/>
              <a:gd name="T56" fmla="*/ 88 w 160"/>
              <a:gd name="T57" fmla="*/ 67 h 132"/>
              <a:gd name="T58" fmla="*/ 112 w 160"/>
              <a:gd name="T59" fmla="*/ 66 h 132"/>
              <a:gd name="T60" fmla="*/ 119 w 160"/>
              <a:gd name="T61" fmla="*/ 74 h 132"/>
              <a:gd name="T62" fmla="*/ 113 w 160"/>
              <a:gd name="T63" fmla="*/ 84 h 132"/>
              <a:gd name="T64" fmla="*/ 130 w 160"/>
              <a:gd name="T65" fmla="*/ 100 h 132"/>
              <a:gd name="T66" fmla="*/ 130 w 160"/>
              <a:gd name="T67" fmla="*/ 111 h 132"/>
              <a:gd name="T68" fmla="*/ 122 w 160"/>
              <a:gd name="T69" fmla="*/ 117 h 132"/>
              <a:gd name="T70" fmla="*/ 137 w 160"/>
              <a:gd name="T71" fmla="*/ 101 h 132"/>
              <a:gd name="T72" fmla="*/ 29 w 160"/>
              <a:gd name="T73" fmla="*/ 18 h 132"/>
              <a:gd name="T74" fmla="*/ 27 w 160"/>
              <a:gd name="T75" fmla="*/ 13 h 132"/>
              <a:gd name="T76" fmla="*/ 25 w 160"/>
              <a:gd name="T77" fmla="*/ 18 h 132"/>
              <a:gd name="T78" fmla="*/ 39 w 160"/>
              <a:gd name="T79" fmla="*/ 18 h 132"/>
              <a:gd name="T80" fmla="*/ 37 w 160"/>
              <a:gd name="T81" fmla="*/ 13 h 132"/>
              <a:gd name="T82" fmla="*/ 35 w 160"/>
              <a:gd name="T83" fmla="*/ 18 h 132"/>
              <a:gd name="T84" fmla="*/ 18 w 160"/>
              <a:gd name="T85" fmla="*/ 18 h 132"/>
              <a:gd name="T86" fmla="*/ 16 w 160"/>
              <a:gd name="T87" fmla="*/ 13 h 132"/>
              <a:gd name="T88" fmla="*/ 14 w 160"/>
              <a:gd name="T89" fmla="*/ 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32">
                <a:moveTo>
                  <a:pt x="160" y="120"/>
                </a:moveTo>
                <a:cubicBezTo>
                  <a:pt x="160" y="12"/>
                  <a:pt x="160" y="12"/>
                  <a:pt x="160" y="12"/>
                </a:cubicBezTo>
                <a:cubicBezTo>
                  <a:pt x="160" y="5"/>
                  <a:pt x="155" y="0"/>
                  <a:pt x="148" y="0"/>
                </a:cubicBezTo>
                <a:cubicBezTo>
                  <a:pt x="12" y="0"/>
                  <a:pt x="12" y="0"/>
                  <a:pt x="12" y="0"/>
                </a:cubicBezTo>
                <a:cubicBezTo>
                  <a:pt x="5" y="0"/>
                  <a:pt x="0" y="5"/>
                  <a:pt x="0" y="12"/>
                </a:cubicBezTo>
                <a:cubicBezTo>
                  <a:pt x="0" y="120"/>
                  <a:pt x="0" y="120"/>
                  <a:pt x="0" y="120"/>
                </a:cubicBezTo>
                <a:cubicBezTo>
                  <a:pt x="0" y="127"/>
                  <a:pt x="5" y="132"/>
                  <a:pt x="12" y="132"/>
                </a:cubicBezTo>
                <a:cubicBezTo>
                  <a:pt x="148" y="132"/>
                  <a:pt x="148" y="132"/>
                  <a:pt x="148" y="132"/>
                </a:cubicBezTo>
                <a:cubicBezTo>
                  <a:pt x="155" y="132"/>
                  <a:pt x="160" y="127"/>
                  <a:pt x="160" y="120"/>
                </a:cubicBezTo>
                <a:close/>
                <a:moveTo>
                  <a:pt x="12" y="6"/>
                </a:moveTo>
                <a:cubicBezTo>
                  <a:pt x="148" y="6"/>
                  <a:pt x="148" y="6"/>
                  <a:pt x="148" y="6"/>
                </a:cubicBezTo>
                <a:cubicBezTo>
                  <a:pt x="151" y="6"/>
                  <a:pt x="154" y="9"/>
                  <a:pt x="154" y="12"/>
                </a:cubicBezTo>
                <a:cubicBezTo>
                  <a:pt x="154" y="27"/>
                  <a:pt x="154" y="27"/>
                  <a:pt x="154" y="27"/>
                </a:cubicBezTo>
                <a:cubicBezTo>
                  <a:pt x="6" y="27"/>
                  <a:pt x="6" y="27"/>
                  <a:pt x="6" y="27"/>
                </a:cubicBezTo>
                <a:cubicBezTo>
                  <a:pt x="6" y="12"/>
                  <a:pt x="6" y="12"/>
                  <a:pt x="6" y="12"/>
                </a:cubicBezTo>
                <a:cubicBezTo>
                  <a:pt x="6" y="9"/>
                  <a:pt x="9" y="6"/>
                  <a:pt x="12" y="6"/>
                </a:cubicBezTo>
                <a:close/>
                <a:moveTo>
                  <a:pt x="6" y="120"/>
                </a:moveTo>
                <a:cubicBezTo>
                  <a:pt x="6" y="33"/>
                  <a:pt x="6" y="33"/>
                  <a:pt x="6" y="33"/>
                </a:cubicBezTo>
                <a:cubicBezTo>
                  <a:pt x="154" y="33"/>
                  <a:pt x="154" y="33"/>
                  <a:pt x="154" y="33"/>
                </a:cubicBezTo>
                <a:cubicBezTo>
                  <a:pt x="154" y="120"/>
                  <a:pt x="154" y="120"/>
                  <a:pt x="154" y="120"/>
                </a:cubicBezTo>
                <a:cubicBezTo>
                  <a:pt x="154" y="123"/>
                  <a:pt x="151" y="126"/>
                  <a:pt x="148" y="126"/>
                </a:cubicBezTo>
                <a:cubicBezTo>
                  <a:pt x="12" y="126"/>
                  <a:pt x="12" y="126"/>
                  <a:pt x="12" y="126"/>
                </a:cubicBezTo>
                <a:cubicBezTo>
                  <a:pt x="9" y="126"/>
                  <a:pt x="6" y="123"/>
                  <a:pt x="6" y="120"/>
                </a:cubicBezTo>
                <a:close/>
                <a:moveTo>
                  <a:pt x="80" y="78"/>
                </a:moveTo>
                <a:cubicBezTo>
                  <a:pt x="65" y="78"/>
                  <a:pt x="52" y="90"/>
                  <a:pt x="52" y="106"/>
                </a:cubicBezTo>
                <a:cubicBezTo>
                  <a:pt x="52" y="107"/>
                  <a:pt x="53" y="109"/>
                  <a:pt x="55" y="109"/>
                </a:cubicBezTo>
                <a:cubicBezTo>
                  <a:pt x="57" y="109"/>
                  <a:pt x="58" y="107"/>
                  <a:pt x="58" y="106"/>
                </a:cubicBezTo>
                <a:cubicBezTo>
                  <a:pt x="58" y="94"/>
                  <a:pt x="68" y="84"/>
                  <a:pt x="80" y="84"/>
                </a:cubicBezTo>
                <a:cubicBezTo>
                  <a:pt x="92" y="84"/>
                  <a:pt x="102" y="94"/>
                  <a:pt x="102" y="106"/>
                </a:cubicBezTo>
                <a:cubicBezTo>
                  <a:pt x="102" y="107"/>
                  <a:pt x="103" y="109"/>
                  <a:pt x="105" y="109"/>
                </a:cubicBezTo>
                <a:cubicBezTo>
                  <a:pt x="107" y="109"/>
                  <a:pt x="108" y="107"/>
                  <a:pt x="108" y="106"/>
                </a:cubicBezTo>
                <a:cubicBezTo>
                  <a:pt x="108" y="90"/>
                  <a:pt x="95" y="78"/>
                  <a:pt x="80" y="78"/>
                </a:cubicBezTo>
                <a:close/>
                <a:moveTo>
                  <a:pt x="130" y="94"/>
                </a:moveTo>
                <a:cubicBezTo>
                  <a:pt x="124" y="94"/>
                  <a:pt x="124" y="94"/>
                  <a:pt x="124" y="94"/>
                </a:cubicBezTo>
                <a:cubicBezTo>
                  <a:pt x="123" y="90"/>
                  <a:pt x="122" y="86"/>
                  <a:pt x="119" y="82"/>
                </a:cubicBezTo>
                <a:cubicBezTo>
                  <a:pt x="123" y="78"/>
                  <a:pt x="123" y="78"/>
                  <a:pt x="123" y="78"/>
                </a:cubicBezTo>
                <a:cubicBezTo>
                  <a:pt x="125" y="77"/>
                  <a:pt x="125" y="75"/>
                  <a:pt x="125" y="74"/>
                </a:cubicBezTo>
                <a:cubicBezTo>
                  <a:pt x="125" y="72"/>
                  <a:pt x="125" y="70"/>
                  <a:pt x="123" y="69"/>
                </a:cubicBezTo>
                <a:cubicBezTo>
                  <a:pt x="117" y="62"/>
                  <a:pt x="117" y="62"/>
                  <a:pt x="117" y="62"/>
                </a:cubicBezTo>
                <a:cubicBezTo>
                  <a:pt x="114" y="60"/>
                  <a:pt x="110" y="60"/>
                  <a:pt x="107" y="62"/>
                </a:cubicBezTo>
                <a:cubicBezTo>
                  <a:pt x="103" y="66"/>
                  <a:pt x="103" y="66"/>
                  <a:pt x="103" y="66"/>
                </a:cubicBezTo>
                <a:cubicBezTo>
                  <a:pt x="100" y="64"/>
                  <a:pt x="96" y="62"/>
                  <a:pt x="91" y="61"/>
                </a:cubicBezTo>
                <a:cubicBezTo>
                  <a:pt x="91" y="56"/>
                  <a:pt x="91" y="56"/>
                  <a:pt x="91" y="56"/>
                </a:cubicBezTo>
                <a:cubicBezTo>
                  <a:pt x="91" y="52"/>
                  <a:pt x="88" y="49"/>
                  <a:pt x="85" y="49"/>
                </a:cubicBezTo>
                <a:cubicBezTo>
                  <a:pt x="75" y="49"/>
                  <a:pt x="75" y="49"/>
                  <a:pt x="75" y="49"/>
                </a:cubicBezTo>
                <a:cubicBezTo>
                  <a:pt x="72" y="49"/>
                  <a:pt x="69" y="52"/>
                  <a:pt x="69" y="56"/>
                </a:cubicBezTo>
                <a:cubicBezTo>
                  <a:pt x="69" y="61"/>
                  <a:pt x="69" y="61"/>
                  <a:pt x="69" y="61"/>
                </a:cubicBezTo>
                <a:cubicBezTo>
                  <a:pt x="64" y="62"/>
                  <a:pt x="60" y="64"/>
                  <a:pt x="57" y="66"/>
                </a:cubicBezTo>
                <a:cubicBezTo>
                  <a:pt x="53" y="62"/>
                  <a:pt x="53" y="62"/>
                  <a:pt x="53" y="62"/>
                </a:cubicBezTo>
                <a:cubicBezTo>
                  <a:pt x="51" y="61"/>
                  <a:pt x="50" y="60"/>
                  <a:pt x="48" y="60"/>
                </a:cubicBezTo>
                <a:cubicBezTo>
                  <a:pt x="46" y="60"/>
                  <a:pt x="45" y="61"/>
                  <a:pt x="43" y="62"/>
                </a:cubicBezTo>
                <a:cubicBezTo>
                  <a:pt x="37" y="69"/>
                  <a:pt x="37" y="69"/>
                  <a:pt x="37" y="69"/>
                </a:cubicBezTo>
                <a:cubicBezTo>
                  <a:pt x="35" y="70"/>
                  <a:pt x="35" y="72"/>
                  <a:pt x="35" y="74"/>
                </a:cubicBezTo>
                <a:cubicBezTo>
                  <a:pt x="35" y="75"/>
                  <a:pt x="35" y="77"/>
                  <a:pt x="37" y="78"/>
                </a:cubicBezTo>
                <a:cubicBezTo>
                  <a:pt x="40" y="82"/>
                  <a:pt x="40" y="82"/>
                  <a:pt x="40" y="82"/>
                </a:cubicBezTo>
                <a:cubicBezTo>
                  <a:pt x="38" y="86"/>
                  <a:pt x="37" y="90"/>
                  <a:pt x="35" y="94"/>
                </a:cubicBezTo>
                <a:cubicBezTo>
                  <a:pt x="30" y="94"/>
                  <a:pt x="30" y="94"/>
                  <a:pt x="30" y="94"/>
                </a:cubicBezTo>
                <a:cubicBezTo>
                  <a:pt x="26" y="94"/>
                  <a:pt x="23" y="97"/>
                  <a:pt x="23" y="101"/>
                </a:cubicBezTo>
                <a:cubicBezTo>
                  <a:pt x="23" y="111"/>
                  <a:pt x="23" y="111"/>
                  <a:pt x="23" y="111"/>
                </a:cubicBezTo>
                <a:cubicBezTo>
                  <a:pt x="23" y="114"/>
                  <a:pt x="26" y="117"/>
                  <a:pt x="30" y="117"/>
                </a:cubicBezTo>
                <a:cubicBezTo>
                  <a:pt x="38" y="117"/>
                  <a:pt x="38" y="117"/>
                  <a:pt x="38" y="117"/>
                </a:cubicBezTo>
                <a:cubicBezTo>
                  <a:pt x="39" y="117"/>
                  <a:pt x="41" y="116"/>
                  <a:pt x="41" y="114"/>
                </a:cubicBezTo>
                <a:cubicBezTo>
                  <a:pt x="41" y="112"/>
                  <a:pt x="39" y="111"/>
                  <a:pt x="38" y="111"/>
                </a:cubicBezTo>
                <a:cubicBezTo>
                  <a:pt x="30" y="111"/>
                  <a:pt x="30" y="111"/>
                  <a:pt x="30" y="111"/>
                </a:cubicBezTo>
                <a:cubicBezTo>
                  <a:pt x="29" y="111"/>
                  <a:pt x="29" y="111"/>
                  <a:pt x="29" y="111"/>
                </a:cubicBezTo>
                <a:cubicBezTo>
                  <a:pt x="29" y="101"/>
                  <a:pt x="29" y="101"/>
                  <a:pt x="29" y="101"/>
                </a:cubicBezTo>
                <a:cubicBezTo>
                  <a:pt x="29" y="101"/>
                  <a:pt x="29" y="100"/>
                  <a:pt x="30" y="100"/>
                </a:cubicBezTo>
                <a:cubicBezTo>
                  <a:pt x="38" y="100"/>
                  <a:pt x="38" y="100"/>
                  <a:pt x="38" y="100"/>
                </a:cubicBezTo>
                <a:cubicBezTo>
                  <a:pt x="39" y="100"/>
                  <a:pt x="40" y="99"/>
                  <a:pt x="41" y="98"/>
                </a:cubicBezTo>
                <a:cubicBezTo>
                  <a:pt x="42" y="93"/>
                  <a:pt x="44" y="88"/>
                  <a:pt x="47" y="84"/>
                </a:cubicBezTo>
                <a:cubicBezTo>
                  <a:pt x="47" y="82"/>
                  <a:pt x="47" y="81"/>
                  <a:pt x="46" y="80"/>
                </a:cubicBezTo>
                <a:cubicBezTo>
                  <a:pt x="41" y="74"/>
                  <a:pt x="41" y="74"/>
                  <a:pt x="41" y="74"/>
                </a:cubicBezTo>
                <a:cubicBezTo>
                  <a:pt x="41" y="74"/>
                  <a:pt x="40" y="74"/>
                  <a:pt x="40" y="74"/>
                </a:cubicBezTo>
                <a:cubicBezTo>
                  <a:pt x="40" y="74"/>
                  <a:pt x="41" y="73"/>
                  <a:pt x="41" y="73"/>
                </a:cubicBezTo>
                <a:cubicBezTo>
                  <a:pt x="47" y="66"/>
                  <a:pt x="47" y="66"/>
                  <a:pt x="47" y="66"/>
                </a:cubicBezTo>
                <a:cubicBezTo>
                  <a:pt x="48" y="66"/>
                  <a:pt x="48" y="66"/>
                  <a:pt x="48" y="66"/>
                </a:cubicBezTo>
                <a:cubicBezTo>
                  <a:pt x="48" y="66"/>
                  <a:pt x="48" y="66"/>
                  <a:pt x="48" y="66"/>
                </a:cubicBezTo>
                <a:cubicBezTo>
                  <a:pt x="54" y="72"/>
                  <a:pt x="54" y="72"/>
                  <a:pt x="54" y="72"/>
                </a:cubicBezTo>
                <a:cubicBezTo>
                  <a:pt x="55" y="73"/>
                  <a:pt x="57" y="73"/>
                  <a:pt x="58" y="73"/>
                </a:cubicBezTo>
                <a:cubicBezTo>
                  <a:pt x="62" y="70"/>
                  <a:pt x="67" y="68"/>
                  <a:pt x="72" y="67"/>
                </a:cubicBezTo>
                <a:cubicBezTo>
                  <a:pt x="74" y="66"/>
                  <a:pt x="75" y="65"/>
                  <a:pt x="75" y="64"/>
                </a:cubicBezTo>
                <a:cubicBezTo>
                  <a:pt x="75" y="56"/>
                  <a:pt x="75" y="56"/>
                  <a:pt x="75" y="56"/>
                </a:cubicBezTo>
                <a:cubicBezTo>
                  <a:pt x="75" y="55"/>
                  <a:pt x="75" y="55"/>
                  <a:pt x="75" y="55"/>
                </a:cubicBezTo>
                <a:cubicBezTo>
                  <a:pt x="85" y="55"/>
                  <a:pt x="85" y="55"/>
                  <a:pt x="85" y="55"/>
                </a:cubicBezTo>
                <a:cubicBezTo>
                  <a:pt x="85" y="55"/>
                  <a:pt x="85" y="55"/>
                  <a:pt x="85" y="56"/>
                </a:cubicBezTo>
                <a:cubicBezTo>
                  <a:pt x="85" y="64"/>
                  <a:pt x="85" y="64"/>
                  <a:pt x="85" y="64"/>
                </a:cubicBezTo>
                <a:cubicBezTo>
                  <a:pt x="85" y="65"/>
                  <a:pt x="86" y="66"/>
                  <a:pt x="88" y="67"/>
                </a:cubicBezTo>
                <a:cubicBezTo>
                  <a:pt x="93" y="68"/>
                  <a:pt x="98" y="70"/>
                  <a:pt x="102" y="72"/>
                </a:cubicBezTo>
                <a:cubicBezTo>
                  <a:pt x="103" y="73"/>
                  <a:pt x="105" y="73"/>
                  <a:pt x="106" y="72"/>
                </a:cubicBezTo>
                <a:cubicBezTo>
                  <a:pt x="112" y="66"/>
                  <a:pt x="112" y="66"/>
                  <a:pt x="112" y="66"/>
                </a:cubicBezTo>
                <a:cubicBezTo>
                  <a:pt x="112" y="66"/>
                  <a:pt x="112" y="66"/>
                  <a:pt x="112" y="66"/>
                </a:cubicBezTo>
                <a:cubicBezTo>
                  <a:pt x="119" y="73"/>
                  <a:pt x="119" y="73"/>
                  <a:pt x="119" y="73"/>
                </a:cubicBezTo>
                <a:cubicBezTo>
                  <a:pt x="119" y="73"/>
                  <a:pt x="119" y="74"/>
                  <a:pt x="119" y="74"/>
                </a:cubicBezTo>
                <a:cubicBezTo>
                  <a:pt x="119" y="74"/>
                  <a:pt x="119" y="74"/>
                  <a:pt x="119" y="74"/>
                </a:cubicBezTo>
                <a:cubicBezTo>
                  <a:pt x="114" y="80"/>
                  <a:pt x="114" y="80"/>
                  <a:pt x="114" y="80"/>
                </a:cubicBezTo>
                <a:cubicBezTo>
                  <a:pt x="113" y="81"/>
                  <a:pt x="112" y="82"/>
                  <a:pt x="113" y="84"/>
                </a:cubicBezTo>
                <a:cubicBezTo>
                  <a:pt x="116" y="88"/>
                  <a:pt x="118" y="93"/>
                  <a:pt x="119" y="98"/>
                </a:cubicBezTo>
                <a:cubicBezTo>
                  <a:pt x="119" y="99"/>
                  <a:pt x="121" y="100"/>
                  <a:pt x="122" y="100"/>
                </a:cubicBezTo>
                <a:cubicBezTo>
                  <a:pt x="130" y="100"/>
                  <a:pt x="130" y="100"/>
                  <a:pt x="130" y="100"/>
                </a:cubicBezTo>
                <a:cubicBezTo>
                  <a:pt x="130" y="100"/>
                  <a:pt x="131" y="101"/>
                  <a:pt x="131" y="101"/>
                </a:cubicBezTo>
                <a:cubicBezTo>
                  <a:pt x="131" y="111"/>
                  <a:pt x="131" y="111"/>
                  <a:pt x="131" y="111"/>
                </a:cubicBezTo>
                <a:cubicBezTo>
                  <a:pt x="131" y="111"/>
                  <a:pt x="130" y="111"/>
                  <a:pt x="130" y="111"/>
                </a:cubicBezTo>
                <a:cubicBezTo>
                  <a:pt x="122" y="111"/>
                  <a:pt x="122" y="111"/>
                  <a:pt x="122" y="111"/>
                </a:cubicBezTo>
                <a:cubicBezTo>
                  <a:pt x="120" y="111"/>
                  <a:pt x="119" y="112"/>
                  <a:pt x="119" y="114"/>
                </a:cubicBezTo>
                <a:cubicBezTo>
                  <a:pt x="119" y="116"/>
                  <a:pt x="120" y="117"/>
                  <a:pt x="122" y="117"/>
                </a:cubicBezTo>
                <a:cubicBezTo>
                  <a:pt x="130" y="117"/>
                  <a:pt x="130" y="117"/>
                  <a:pt x="130" y="117"/>
                </a:cubicBezTo>
                <a:cubicBezTo>
                  <a:pt x="134" y="117"/>
                  <a:pt x="137" y="114"/>
                  <a:pt x="137" y="111"/>
                </a:cubicBezTo>
                <a:cubicBezTo>
                  <a:pt x="137" y="101"/>
                  <a:pt x="137" y="101"/>
                  <a:pt x="137" y="101"/>
                </a:cubicBezTo>
                <a:cubicBezTo>
                  <a:pt x="137" y="97"/>
                  <a:pt x="134" y="94"/>
                  <a:pt x="130" y="94"/>
                </a:cubicBezTo>
                <a:close/>
                <a:moveTo>
                  <a:pt x="27" y="19"/>
                </a:moveTo>
                <a:cubicBezTo>
                  <a:pt x="28" y="19"/>
                  <a:pt x="28" y="19"/>
                  <a:pt x="29" y="18"/>
                </a:cubicBezTo>
                <a:cubicBezTo>
                  <a:pt x="29" y="18"/>
                  <a:pt x="30" y="17"/>
                  <a:pt x="30" y="16"/>
                </a:cubicBezTo>
                <a:cubicBezTo>
                  <a:pt x="30" y="15"/>
                  <a:pt x="29" y="15"/>
                  <a:pt x="29" y="14"/>
                </a:cubicBezTo>
                <a:cubicBezTo>
                  <a:pt x="28" y="13"/>
                  <a:pt x="28" y="13"/>
                  <a:pt x="27" y="13"/>
                </a:cubicBezTo>
                <a:cubicBezTo>
                  <a:pt x="26" y="13"/>
                  <a:pt x="25" y="13"/>
                  <a:pt x="25" y="14"/>
                </a:cubicBezTo>
                <a:cubicBezTo>
                  <a:pt x="24" y="15"/>
                  <a:pt x="24" y="15"/>
                  <a:pt x="24" y="16"/>
                </a:cubicBezTo>
                <a:cubicBezTo>
                  <a:pt x="24" y="17"/>
                  <a:pt x="24" y="18"/>
                  <a:pt x="25" y="18"/>
                </a:cubicBezTo>
                <a:cubicBezTo>
                  <a:pt x="25" y="19"/>
                  <a:pt x="26" y="19"/>
                  <a:pt x="27" y="19"/>
                </a:cubicBezTo>
                <a:close/>
                <a:moveTo>
                  <a:pt x="37" y="19"/>
                </a:moveTo>
                <a:cubicBezTo>
                  <a:pt x="38" y="19"/>
                  <a:pt x="39" y="19"/>
                  <a:pt x="39" y="18"/>
                </a:cubicBezTo>
                <a:cubicBezTo>
                  <a:pt x="40" y="18"/>
                  <a:pt x="40" y="17"/>
                  <a:pt x="40" y="16"/>
                </a:cubicBezTo>
                <a:cubicBezTo>
                  <a:pt x="40" y="15"/>
                  <a:pt x="40" y="15"/>
                  <a:pt x="39" y="14"/>
                </a:cubicBezTo>
                <a:cubicBezTo>
                  <a:pt x="39" y="13"/>
                  <a:pt x="38" y="13"/>
                  <a:pt x="37" y="13"/>
                </a:cubicBezTo>
                <a:cubicBezTo>
                  <a:pt x="36" y="13"/>
                  <a:pt x="36" y="13"/>
                  <a:pt x="35" y="14"/>
                </a:cubicBezTo>
                <a:cubicBezTo>
                  <a:pt x="35" y="15"/>
                  <a:pt x="34" y="15"/>
                  <a:pt x="34" y="16"/>
                </a:cubicBezTo>
                <a:cubicBezTo>
                  <a:pt x="34" y="17"/>
                  <a:pt x="35" y="18"/>
                  <a:pt x="35" y="18"/>
                </a:cubicBezTo>
                <a:cubicBezTo>
                  <a:pt x="36" y="19"/>
                  <a:pt x="36" y="19"/>
                  <a:pt x="37" y="19"/>
                </a:cubicBezTo>
                <a:close/>
                <a:moveTo>
                  <a:pt x="16" y="19"/>
                </a:moveTo>
                <a:cubicBezTo>
                  <a:pt x="17" y="19"/>
                  <a:pt x="18" y="19"/>
                  <a:pt x="18" y="18"/>
                </a:cubicBezTo>
                <a:cubicBezTo>
                  <a:pt x="19" y="18"/>
                  <a:pt x="19" y="17"/>
                  <a:pt x="19" y="16"/>
                </a:cubicBezTo>
                <a:cubicBezTo>
                  <a:pt x="19" y="15"/>
                  <a:pt x="19" y="15"/>
                  <a:pt x="18" y="14"/>
                </a:cubicBezTo>
                <a:cubicBezTo>
                  <a:pt x="18" y="13"/>
                  <a:pt x="17" y="13"/>
                  <a:pt x="16" y="13"/>
                </a:cubicBezTo>
                <a:cubicBezTo>
                  <a:pt x="15" y="13"/>
                  <a:pt x="15" y="13"/>
                  <a:pt x="14" y="14"/>
                </a:cubicBezTo>
                <a:cubicBezTo>
                  <a:pt x="14" y="15"/>
                  <a:pt x="13" y="15"/>
                  <a:pt x="13" y="16"/>
                </a:cubicBezTo>
                <a:cubicBezTo>
                  <a:pt x="13" y="17"/>
                  <a:pt x="14" y="18"/>
                  <a:pt x="14" y="18"/>
                </a:cubicBezTo>
                <a:cubicBezTo>
                  <a:pt x="15" y="19"/>
                  <a:pt x="15" y="19"/>
                  <a:pt x="16" y="19"/>
                </a:cubicBezTo>
                <a:close/>
              </a:path>
            </a:pathLst>
          </a:custGeom>
          <a:solidFill>
            <a:srgbClr val="28727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6" name="Freeform 774">
            <a:extLst>
              <a:ext uri="{FF2B5EF4-FFF2-40B4-BE49-F238E27FC236}">
                <a16:creationId xmlns:a16="http://schemas.microsoft.com/office/drawing/2014/main" id="{BC0EA20F-752C-480C-88E1-112F63F52E70}"/>
              </a:ext>
            </a:extLst>
          </p:cNvPr>
          <p:cNvSpPr>
            <a:spLocks noChangeAspect="1" noEditPoints="1"/>
          </p:cNvSpPr>
          <p:nvPr/>
        </p:nvSpPr>
        <p:spPr bwMode="auto">
          <a:xfrm>
            <a:off x="2148400" y="1500703"/>
            <a:ext cx="345853" cy="342855"/>
          </a:xfrm>
          <a:custGeom>
            <a:avLst/>
            <a:gdLst>
              <a:gd name="T0" fmla="*/ 148 w 161"/>
              <a:gd name="T1" fmla="*/ 109 h 158"/>
              <a:gd name="T2" fmla="*/ 130 w 161"/>
              <a:gd name="T3" fmla="*/ 120 h 158"/>
              <a:gd name="T4" fmla="*/ 66 w 161"/>
              <a:gd name="T5" fmla="*/ 121 h 158"/>
              <a:gd name="T6" fmla="*/ 38 w 161"/>
              <a:gd name="T7" fmla="*/ 123 h 158"/>
              <a:gd name="T8" fmla="*/ 35 w 161"/>
              <a:gd name="T9" fmla="*/ 120 h 158"/>
              <a:gd name="T10" fmla="*/ 6 w 161"/>
              <a:gd name="T11" fmla="*/ 105 h 158"/>
              <a:gd name="T12" fmla="*/ 21 w 161"/>
              <a:gd name="T13" fmla="*/ 23 h 158"/>
              <a:gd name="T14" fmla="*/ 91 w 161"/>
              <a:gd name="T15" fmla="*/ 20 h 158"/>
              <a:gd name="T16" fmla="*/ 21 w 161"/>
              <a:gd name="T17" fmla="*/ 18 h 158"/>
              <a:gd name="T18" fmla="*/ 0 w 161"/>
              <a:gd name="T19" fmla="*/ 105 h 158"/>
              <a:gd name="T20" fmla="*/ 32 w 161"/>
              <a:gd name="T21" fmla="*/ 126 h 158"/>
              <a:gd name="T22" fmla="*/ 34 w 161"/>
              <a:gd name="T23" fmla="*/ 158 h 158"/>
              <a:gd name="T24" fmla="*/ 37 w 161"/>
              <a:gd name="T25" fmla="*/ 157 h 158"/>
              <a:gd name="T26" fmla="*/ 131 w 161"/>
              <a:gd name="T27" fmla="*/ 126 h 158"/>
              <a:gd name="T28" fmla="*/ 160 w 161"/>
              <a:gd name="T29" fmla="*/ 52 h 158"/>
              <a:gd name="T30" fmla="*/ 145 w 161"/>
              <a:gd name="T31" fmla="*/ 35 h 158"/>
              <a:gd name="T32" fmla="*/ 124 w 161"/>
              <a:gd name="T33" fmla="*/ 19 h 158"/>
              <a:gd name="T34" fmla="*/ 102 w 161"/>
              <a:gd name="T35" fmla="*/ 3 h 158"/>
              <a:gd name="T36" fmla="*/ 100 w 161"/>
              <a:gd name="T37" fmla="*/ 24 h 158"/>
              <a:gd name="T38" fmla="*/ 84 w 161"/>
              <a:gd name="T39" fmla="*/ 42 h 158"/>
              <a:gd name="T40" fmla="*/ 62 w 161"/>
              <a:gd name="T41" fmla="*/ 40 h 158"/>
              <a:gd name="T42" fmla="*/ 57 w 161"/>
              <a:gd name="T43" fmla="*/ 94 h 158"/>
              <a:gd name="T44" fmla="*/ 79 w 161"/>
              <a:gd name="T45" fmla="*/ 99 h 158"/>
              <a:gd name="T46" fmla="*/ 93 w 161"/>
              <a:gd name="T47" fmla="*/ 102 h 158"/>
              <a:gd name="T48" fmla="*/ 154 w 161"/>
              <a:gd name="T49" fmla="*/ 87 h 158"/>
              <a:gd name="T50" fmla="*/ 78 w 161"/>
              <a:gd name="T51" fmla="*/ 93 h 158"/>
              <a:gd name="T52" fmla="*/ 63 w 161"/>
              <a:gd name="T53" fmla="*/ 46 h 158"/>
              <a:gd name="T54" fmla="*/ 78 w 161"/>
              <a:gd name="T55" fmla="*/ 93 h 158"/>
              <a:gd name="T56" fmla="*/ 148 w 161"/>
              <a:gd name="T57" fmla="*/ 87 h 158"/>
              <a:gd name="T58" fmla="*/ 137 w 161"/>
              <a:gd name="T59" fmla="*/ 96 h 158"/>
              <a:gd name="T60" fmla="*/ 84 w 161"/>
              <a:gd name="T61" fmla="*/ 87 h 158"/>
              <a:gd name="T62" fmla="*/ 85 w 161"/>
              <a:gd name="T63" fmla="*/ 48 h 158"/>
              <a:gd name="T64" fmla="*/ 106 w 161"/>
              <a:gd name="T65" fmla="*/ 8 h 158"/>
              <a:gd name="T66" fmla="*/ 118 w 161"/>
              <a:gd name="T67" fmla="*/ 19 h 158"/>
              <a:gd name="T68" fmla="*/ 121 w 161"/>
              <a:gd name="T69" fmla="*/ 41 h 158"/>
              <a:gd name="T70" fmla="*/ 151 w 161"/>
              <a:gd name="T71" fmla="*/ 4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158">
                <a:moveTo>
                  <a:pt x="150" y="113"/>
                </a:moveTo>
                <a:cubicBezTo>
                  <a:pt x="151" y="112"/>
                  <a:pt x="150" y="110"/>
                  <a:pt x="148" y="109"/>
                </a:cubicBezTo>
                <a:cubicBezTo>
                  <a:pt x="147" y="109"/>
                  <a:pt x="145" y="109"/>
                  <a:pt x="145" y="111"/>
                </a:cubicBezTo>
                <a:cubicBezTo>
                  <a:pt x="142" y="117"/>
                  <a:pt x="137" y="120"/>
                  <a:pt x="130" y="120"/>
                </a:cubicBezTo>
                <a:cubicBezTo>
                  <a:pt x="68" y="120"/>
                  <a:pt x="68" y="120"/>
                  <a:pt x="68" y="120"/>
                </a:cubicBezTo>
                <a:cubicBezTo>
                  <a:pt x="68" y="120"/>
                  <a:pt x="67" y="121"/>
                  <a:pt x="66" y="121"/>
                </a:cubicBezTo>
                <a:cubicBezTo>
                  <a:pt x="38" y="148"/>
                  <a:pt x="38" y="148"/>
                  <a:pt x="38" y="148"/>
                </a:cubicBezTo>
                <a:cubicBezTo>
                  <a:pt x="38" y="123"/>
                  <a:pt x="38" y="123"/>
                  <a:pt x="38" y="123"/>
                </a:cubicBezTo>
                <a:cubicBezTo>
                  <a:pt x="38" y="123"/>
                  <a:pt x="38" y="122"/>
                  <a:pt x="37" y="121"/>
                </a:cubicBezTo>
                <a:cubicBezTo>
                  <a:pt x="37" y="121"/>
                  <a:pt x="36" y="120"/>
                  <a:pt x="35" y="120"/>
                </a:cubicBezTo>
                <a:cubicBezTo>
                  <a:pt x="21" y="120"/>
                  <a:pt x="21" y="120"/>
                  <a:pt x="21" y="120"/>
                </a:cubicBezTo>
                <a:cubicBezTo>
                  <a:pt x="13" y="120"/>
                  <a:pt x="6" y="114"/>
                  <a:pt x="6" y="105"/>
                </a:cubicBezTo>
                <a:cubicBezTo>
                  <a:pt x="6" y="39"/>
                  <a:pt x="6" y="39"/>
                  <a:pt x="6" y="39"/>
                </a:cubicBezTo>
                <a:cubicBezTo>
                  <a:pt x="6" y="30"/>
                  <a:pt x="13" y="23"/>
                  <a:pt x="21" y="23"/>
                </a:cubicBezTo>
                <a:cubicBezTo>
                  <a:pt x="88" y="23"/>
                  <a:pt x="88" y="23"/>
                  <a:pt x="88" y="23"/>
                </a:cubicBezTo>
                <a:cubicBezTo>
                  <a:pt x="90" y="23"/>
                  <a:pt x="91" y="22"/>
                  <a:pt x="91" y="20"/>
                </a:cubicBezTo>
                <a:cubicBezTo>
                  <a:pt x="91" y="19"/>
                  <a:pt x="90" y="18"/>
                  <a:pt x="88" y="18"/>
                </a:cubicBezTo>
                <a:cubicBezTo>
                  <a:pt x="21" y="18"/>
                  <a:pt x="21" y="18"/>
                  <a:pt x="21" y="18"/>
                </a:cubicBezTo>
                <a:cubicBezTo>
                  <a:pt x="9" y="18"/>
                  <a:pt x="0" y="27"/>
                  <a:pt x="0" y="39"/>
                </a:cubicBezTo>
                <a:cubicBezTo>
                  <a:pt x="0" y="105"/>
                  <a:pt x="0" y="105"/>
                  <a:pt x="0" y="105"/>
                </a:cubicBezTo>
                <a:cubicBezTo>
                  <a:pt x="0" y="117"/>
                  <a:pt x="9" y="126"/>
                  <a:pt x="21" y="126"/>
                </a:cubicBezTo>
                <a:cubicBezTo>
                  <a:pt x="32" y="126"/>
                  <a:pt x="32" y="126"/>
                  <a:pt x="32" y="126"/>
                </a:cubicBezTo>
                <a:cubicBezTo>
                  <a:pt x="32" y="155"/>
                  <a:pt x="32" y="155"/>
                  <a:pt x="32" y="155"/>
                </a:cubicBezTo>
                <a:cubicBezTo>
                  <a:pt x="32" y="156"/>
                  <a:pt x="33" y="158"/>
                  <a:pt x="34" y="158"/>
                </a:cubicBezTo>
                <a:cubicBezTo>
                  <a:pt x="34" y="158"/>
                  <a:pt x="35" y="158"/>
                  <a:pt x="35" y="158"/>
                </a:cubicBezTo>
                <a:cubicBezTo>
                  <a:pt x="36" y="158"/>
                  <a:pt x="37" y="158"/>
                  <a:pt x="37" y="157"/>
                </a:cubicBezTo>
                <a:cubicBezTo>
                  <a:pt x="70" y="126"/>
                  <a:pt x="70" y="126"/>
                  <a:pt x="70" y="126"/>
                </a:cubicBezTo>
                <a:cubicBezTo>
                  <a:pt x="131" y="126"/>
                  <a:pt x="131" y="126"/>
                  <a:pt x="131" y="126"/>
                </a:cubicBezTo>
                <a:cubicBezTo>
                  <a:pt x="139" y="126"/>
                  <a:pt x="147" y="121"/>
                  <a:pt x="150" y="113"/>
                </a:cubicBezTo>
                <a:close/>
                <a:moveTo>
                  <a:pt x="160" y="52"/>
                </a:moveTo>
                <a:cubicBezTo>
                  <a:pt x="161" y="47"/>
                  <a:pt x="158" y="41"/>
                  <a:pt x="154" y="38"/>
                </a:cubicBezTo>
                <a:cubicBezTo>
                  <a:pt x="151" y="36"/>
                  <a:pt x="149" y="35"/>
                  <a:pt x="145" y="35"/>
                </a:cubicBezTo>
                <a:cubicBezTo>
                  <a:pt x="124" y="35"/>
                  <a:pt x="124" y="35"/>
                  <a:pt x="124" y="35"/>
                </a:cubicBezTo>
                <a:cubicBezTo>
                  <a:pt x="124" y="19"/>
                  <a:pt x="124" y="19"/>
                  <a:pt x="124" y="19"/>
                </a:cubicBezTo>
                <a:cubicBezTo>
                  <a:pt x="124" y="13"/>
                  <a:pt x="122" y="8"/>
                  <a:pt x="118" y="5"/>
                </a:cubicBezTo>
                <a:cubicBezTo>
                  <a:pt x="111" y="0"/>
                  <a:pt x="103" y="3"/>
                  <a:pt x="102" y="3"/>
                </a:cubicBezTo>
                <a:cubicBezTo>
                  <a:pt x="101" y="3"/>
                  <a:pt x="100" y="4"/>
                  <a:pt x="100" y="6"/>
                </a:cubicBezTo>
                <a:cubicBezTo>
                  <a:pt x="100" y="24"/>
                  <a:pt x="100" y="24"/>
                  <a:pt x="100" y="24"/>
                </a:cubicBezTo>
                <a:cubicBezTo>
                  <a:pt x="100" y="37"/>
                  <a:pt x="84" y="42"/>
                  <a:pt x="84" y="42"/>
                </a:cubicBezTo>
                <a:cubicBezTo>
                  <a:pt x="84" y="42"/>
                  <a:pt x="84" y="42"/>
                  <a:pt x="84" y="42"/>
                </a:cubicBezTo>
                <a:cubicBezTo>
                  <a:pt x="83" y="41"/>
                  <a:pt x="81" y="40"/>
                  <a:pt x="79" y="40"/>
                </a:cubicBezTo>
                <a:cubicBezTo>
                  <a:pt x="62" y="40"/>
                  <a:pt x="62" y="40"/>
                  <a:pt x="62" y="40"/>
                </a:cubicBezTo>
                <a:cubicBezTo>
                  <a:pt x="59" y="40"/>
                  <a:pt x="57" y="42"/>
                  <a:pt x="57" y="45"/>
                </a:cubicBezTo>
                <a:cubicBezTo>
                  <a:pt x="57" y="94"/>
                  <a:pt x="57" y="94"/>
                  <a:pt x="57" y="94"/>
                </a:cubicBezTo>
                <a:cubicBezTo>
                  <a:pt x="57" y="97"/>
                  <a:pt x="59" y="99"/>
                  <a:pt x="62" y="99"/>
                </a:cubicBezTo>
                <a:cubicBezTo>
                  <a:pt x="79" y="99"/>
                  <a:pt x="79" y="99"/>
                  <a:pt x="79" y="99"/>
                </a:cubicBezTo>
                <a:cubicBezTo>
                  <a:pt x="80" y="99"/>
                  <a:pt x="82" y="98"/>
                  <a:pt x="83" y="97"/>
                </a:cubicBezTo>
                <a:cubicBezTo>
                  <a:pt x="85" y="100"/>
                  <a:pt x="89" y="102"/>
                  <a:pt x="93" y="102"/>
                </a:cubicBezTo>
                <a:cubicBezTo>
                  <a:pt x="137" y="102"/>
                  <a:pt x="137" y="102"/>
                  <a:pt x="137" y="102"/>
                </a:cubicBezTo>
                <a:cubicBezTo>
                  <a:pt x="147" y="102"/>
                  <a:pt x="153" y="97"/>
                  <a:pt x="154" y="87"/>
                </a:cubicBezTo>
                <a:lnTo>
                  <a:pt x="160" y="52"/>
                </a:lnTo>
                <a:close/>
                <a:moveTo>
                  <a:pt x="78" y="93"/>
                </a:moveTo>
                <a:cubicBezTo>
                  <a:pt x="63" y="93"/>
                  <a:pt x="63" y="93"/>
                  <a:pt x="63" y="93"/>
                </a:cubicBezTo>
                <a:cubicBezTo>
                  <a:pt x="63" y="46"/>
                  <a:pt x="63" y="46"/>
                  <a:pt x="63" y="46"/>
                </a:cubicBezTo>
                <a:cubicBezTo>
                  <a:pt x="78" y="46"/>
                  <a:pt x="78" y="46"/>
                  <a:pt x="78" y="46"/>
                </a:cubicBezTo>
                <a:lnTo>
                  <a:pt x="78" y="93"/>
                </a:lnTo>
                <a:close/>
                <a:moveTo>
                  <a:pt x="154" y="51"/>
                </a:moveTo>
                <a:cubicBezTo>
                  <a:pt x="148" y="87"/>
                  <a:pt x="148" y="87"/>
                  <a:pt x="148" y="87"/>
                </a:cubicBezTo>
                <a:cubicBezTo>
                  <a:pt x="148" y="87"/>
                  <a:pt x="148" y="87"/>
                  <a:pt x="148" y="87"/>
                </a:cubicBezTo>
                <a:cubicBezTo>
                  <a:pt x="148" y="93"/>
                  <a:pt x="144" y="96"/>
                  <a:pt x="137" y="96"/>
                </a:cubicBezTo>
                <a:cubicBezTo>
                  <a:pt x="93" y="96"/>
                  <a:pt x="93" y="96"/>
                  <a:pt x="93" y="96"/>
                </a:cubicBezTo>
                <a:cubicBezTo>
                  <a:pt x="88" y="96"/>
                  <a:pt x="84" y="92"/>
                  <a:pt x="84" y="87"/>
                </a:cubicBezTo>
                <a:cubicBezTo>
                  <a:pt x="84" y="48"/>
                  <a:pt x="84" y="48"/>
                  <a:pt x="84" y="48"/>
                </a:cubicBezTo>
                <a:cubicBezTo>
                  <a:pt x="85" y="48"/>
                  <a:pt x="85" y="48"/>
                  <a:pt x="85" y="48"/>
                </a:cubicBezTo>
                <a:cubicBezTo>
                  <a:pt x="86" y="48"/>
                  <a:pt x="106" y="42"/>
                  <a:pt x="106" y="24"/>
                </a:cubicBezTo>
                <a:cubicBezTo>
                  <a:pt x="106" y="8"/>
                  <a:pt x="106" y="8"/>
                  <a:pt x="106" y="8"/>
                </a:cubicBezTo>
                <a:cubicBezTo>
                  <a:pt x="108" y="8"/>
                  <a:pt x="112" y="8"/>
                  <a:pt x="114" y="10"/>
                </a:cubicBezTo>
                <a:cubicBezTo>
                  <a:pt x="117" y="11"/>
                  <a:pt x="118" y="15"/>
                  <a:pt x="118" y="19"/>
                </a:cubicBezTo>
                <a:cubicBezTo>
                  <a:pt x="118" y="38"/>
                  <a:pt x="118" y="38"/>
                  <a:pt x="118" y="38"/>
                </a:cubicBezTo>
                <a:cubicBezTo>
                  <a:pt x="118" y="40"/>
                  <a:pt x="119" y="41"/>
                  <a:pt x="121" y="41"/>
                </a:cubicBezTo>
                <a:cubicBezTo>
                  <a:pt x="145" y="41"/>
                  <a:pt x="145" y="41"/>
                  <a:pt x="145" y="41"/>
                </a:cubicBezTo>
                <a:cubicBezTo>
                  <a:pt x="147" y="41"/>
                  <a:pt x="149" y="41"/>
                  <a:pt x="151" y="43"/>
                </a:cubicBezTo>
                <a:cubicBezTo>
                  <a:pt x="153" y="44"/>
                  <a:pt x="154" y="48"/>
                  <a:pt x="154" y="51"/>
                </a:cubicBezTo>
                <a:close/>
              </a:path>
            </a:pathLst>
          </a:custGeom>
          <a:solidFill>
            <a:srgbClr val="275C62"/>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7" name="Freeform 776">
            <a:extLst>
              <a:ext uri="{FF2B5EF4-FFF2-40B4-BE49-F238E27FC236}">
                <a16:creationId xmlns:a16="http://schemas.microsoft.com/office/drawing/2014/main" id="{D90891FE-4898-4E52-B5B3-CB48B421D993}"/>
              </a:ext>
            </a:extLst>
          </p:cNvPr>
          <p:cNvSpPr>
            <a:spLocks noChangeAspect="1" noEditPoints="1"/>
          </p:cNvSpPr>
          <p:nvPr/>
        </p:nvSpPr>
        <p:spPr bwMode="auto">
          <a:xfrm>
            <a:off x="1482130" y="2949410"/>
            <a:ext cx="278831" cy="388569"/>
          </a:xfrm>
          <a:custGeom>
            <a:avLst/>
            <a:gdLst>
              <a:gd name="T0" fmla="*/ 22 w 116"/>
              <a:gd name="T1" fmla="*/ 125 h 160"/>
              <a:gd name="T2" fmla="*/ 0 w 116"/>
              <a:gd name="T3" fmla="*/ 127 h 160"/>
              <a:gd name="T4" fmla="*/ 22 w 116"/>
              <a:gd name="T5" fmla="*/ 130 h 160"/>
              <a:gd name="T6" fmla="*/ 43 w 116"/>
              <a:gd name="T7" fmla="*/ 119 h 160"/>
              <a:gd name="T8" fmla="*/ 40 w 116"/>
              <a:gd name="T9" fmla="*/ 97 h 160"/>
              <a:gd name="T10" fmla="*/ 37 w 116"/>
              <a:gd name="T11" fmla="*/ 119 h 160"/>
              <a:gd name="T12" fmla="*/ 11 w 116"/>
              <a:gd name="T13" fmla="*/ 132 h 160"/>
              <a:gd name="T14" fmla="*/ 11 w 116"/>
              <a:gd name="T15" fmla="*/ 123 h 160"/>
              <a:gd name="T16" fmla="*/ 11 w 116"/>
              <a:gd name="T17" fmla="*/ 132 h 160"/>
              <a:gd name="T18" fmla="*/ 73 w 116"/>
              <a:gd name="T19" fmla="*/ 100 h 160"/>
              <a:gd name="T20" fmla="*/ 84 w 116"/>
              <a:gd name="T21" fmla="*/ 130 h 160"/>
              <a:gd name="T22" fmla="*/ 105 w 116"/>
              <a:gd name="T23" fmla="*/ 138 h 160"/>
              <a:gd name="T24" fmla="*/ 105 w 116"/>
              <a:gd name="T25" fmla="*/ 117 h 160"/>
              <a:gd name="T26" fmla="*/ 84 w 116"/>
              <a:gd name="T27" fmla="*/ 125 h 160"/>
              <a:gd name="T28" fmla="*/ 79 w 116"/>
              <a:gd name="T29" fmla="*/ 100 h 160"/>
              <a:gd name="T30" fmla="*/ 105 w 116"/>
              <a:gd name="T31" fmla="*/ 123 h 160"/>
              <a:gd name="T32" fmla="*/ 105 w 116"/>
              <a:gd name="T33" fmla="*/ 132 h 160"/>
              <a:gd name="T34" fmla="*/ 105 w 116"/>
              <a:gd name="T35" fmla="*/ 123 h 160"/>
              <a:gd name="T36" fmla="*/ 32 w 116"/>
              <a:gd name="T37" fmla="*/ 17 h 160"/>
              <a:gd name="T38" fmla="*/ 10 w 116"/>
              <a:gd name="T39" fmla="*/ 35 h 160"/>
              <a:gd name="T40" fmla="*/ 0 w 116"/>
              <a:gd name="T41" fmla="*/ 59 h 160"/>
              <a:gd name="T42" fmla="*/ 24 w 116"/>
              <a:gd name="T43" fmla="*/ 86 h 160"/>
              <a:gd name="T44" fmla="*/ 89 w 116"/>
              <a:gd name="T45" fmla="*/ 86 h 160"/>
              <a:gd name="T46" fmla="*/ 94 w 116"/>
              <a:gd name="T47" fmla="*/ 28 h 160"/>
              <a:gd name="T48" fmla="*/ 110 w 116"/>
              <a:gd name="T49" fmla="*/ 57 h 160"/>
              <a:gd name="T50" fmla="*/ 24 w 116"/>
              <a:gd name="T51" fmla="*/ 80 h 160"/>
              <a:gd name="T52" fmla="*/ 16 w 116"/>
              <a:gd name="T53" fmla="*/ 43 h 160"/>
              <a:gd name="T54" fmla="*/ 16 w 116"/>
              <a:gd name="T55" fmla="*/ 35 h 160"/>
              <a:gd name="T56" fmla="*/ 33 w 116"/>
              <a:gd name="T57" fmla="*/ 23 h 160"/>
              <a:gd name="T58" fmla="*/ 61 w 116"/>
              <a:gd name="T59" fmla="*/ 6 h 160"/>
              <a:gd name="T60" fmla="*/ 91 w 116"/>
              <a:gd name="T61" fmla="*/ 33 h 160"/>
              <a:gd name="T62" fmla="*/ 58 w 116"/>
              <a:gd name="T63" fmla="*/ 97 h 160"/>
              <a:gd name="T64" fmla="*/ 55 w 116"/>
              <a:gd name="T65" fmla="*/ 139 h 160"/>
              <a:gd name="T66" fmla="*/ 50 w 116"/>
              <a:gd name="T67" fmla="*/ 157 h 160"/>
              <a:gd name="T68" fmla="*/ 58 w 116"/>
              <a:gd name="T69" fmla="*/ 160 h 160"/>
              <a:gd name="T70" fmla="*/ 69 w 116"/>
              <a:gd name="T71" fmla="*/ 149 h 160"/>
              <a:gd name="T72" fmla="*/ 61 w 116"/>
              <a:gd name="T73" fmla="*/ 139 h 160"/>
              <a:gd name="T74" fmla="*/ 58 w 116"/>
              <a:gd name="T75" fmla="*/ 97 h 160"/>
              <a:gd name="T76" fmla="*/ 58 w 116"/>
              <a:gd name="T77" fmla="*/ 154 h 160"/>
              <a:gd name="T78" fmla="*/ 54 w 116"/>
              <a:gd name="T79" fmla="*/ 153 h 160"/>
              <a:gd name="T80" fmla="*/ 58 w 116"/>
              <a:gd name="T81" fmla="*/ 144 h 160"/>
              <a:gd name="T82" fmla="*/ 62 w 116"/>
              <a:gd name="T83" fmla="*/ 14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0">
                <a:moveTo>
                  <a:pt x="31" y="125"/>
                </a:moveTo>
                <a:cubicBezTo>
                  <a:pt x="22" y="125"/>
                  <a:pt x="22" y="125"/>
                  <a:pt x="22" y="125"/>
                </a:cubicBezTo>
                <a:cubicBezTo>
                  <a:pt x="20" y="120"/>
                  <a:pt x="16" y="117"/>
                  <a:pt x="11" y="117"/>
                </a:cubicBezTo>
                <a:cubicBezTo>
                  <a:pt x="5" y="117"/>
                  <a:pt x="0" y="121"/>
                  <a:pt x="0" y="127"/>
                </a:cubicBezTo>
                <a:cubicBezTo>
                  <a:pt x="0" y="134"/>
                  <a:pt x="5" y="138"/>
                  <a:pt x="11" y="138"/>
                </a:cubicBezTo>
                <a:cubicBezTo>
                  <a:pt x="16" y="138"/>
                  <a:pt x="20" y="135"/>
                  <a:pt x="22" y="130"/>
                </a:cubicBezTo>
                <a:cubicBezTo>
                  <a:pt x="31" y="130"/>
                  <a:pt x="31" y="130"/>
                  <a:pt x="31" y="130"/>
                </a:cubicBezTo>
                <a:cubicBezTo>
                  <a:pt x="38" y="130"/>
                  <a:pt x="43" y="125"/>
                  <a:pt x="43" y="119"/>
                </a:cubicBezTo>
                <a:cubicBezTo>
                  <a:pt x="43" y="100"/>
                  <a:pt x="43" y="100"/>
                  <a:pt x="43" y="100"/>
                </a:cubicBezTo>
                <a:cubicBezTo>
                  <a:pt x="43" y="99"/>
                  <a:pt x="42" y="97"/>
                  <a:pt x="40" y="97"/>
                </a:cubicBezTo>
                <a:cubicBezTo>
                  <a:pt x="39" y="97"/>
                  <a:pt x="37" y="99"/>
                  <a:pt x="37" y="100"/>
                </a:cubicBezTo>
                <a:cubicBezTo>
                  <a:pt x="37" y="119"/>
                  <a:pt x="37" y="119"/>
                  <a:pt x="37" y="119"/>
                </a:cubicBezTo>
                <a:cubicBezTo>
                  <a:pt x="37" y="122"/>
                  <a:pt x="35" y="125"/>
                  <a:pt x="31" y="125"/>
                </a:cubicBezTo>
                <a:close/>
                <a:moveTo>
                  <a:pt x="11" y="132"/>
                </a:moveTo>
                <a:cubicBezTo>
                  <a:pt x="8" y="132"/>
                  <a:pt x="6" y="130"/>
                  <a:pt x="6" y="128"/>
                </a:cubicBezTo>
                <a:cubicBezTo>
                  <a:pt x="6" y="125"/>
                  <a:pt x="8" y="123"/>
                  <a:pt x="11" y="123"/>
                </a:cubicBezTo>
                <a:cubicBezTo>
                  <a:pt x="14" y="123"/>
                  <a:pt x="16" y="125"/>
                  <a:pt x="16" y="128"/>
                </a:cubicBezTo>
                <a:cubicBezTo>
                  <a:pt x="16" y="130"/>
                  <a:pt x="14" y="132"/>
                  <a:pt x="11" y="132"/>
                </a:cubicBezTo>
                <a:close/>
                <a:moveTo>
                  <a:pt x="76" y="97"/>
                </a:moveTo>
                <a:cubicBezTo>
                  <a:pt x="74" y="97"/>
                  <a:pt x="73" y="99"/>
                  <a:pt x="73" y="100"/>
                </a:cubicBezTo>
                <a:cubicBezTo>
                  <a:pt x="73" y="119"/>
                  <a:pt x="73" y="119"/>
                  <a:pt x="73" y="119"/>
                </a:cubicBezTo>
                <a:cubicBezTo>
                  <a:pt x="73" y="125"/>
                  <a:pt x="78" y="130"/>
                  <a:pt x="84" y="130"/>
                </a:cubicBezTo>
                <a:cubicBezTo>
                  <a:pt x="94" y="130"/>
                  <a:pt x="94" y="130"/>
                  <a:pt x="94" y="130"/>
                </a:cubicBezTo>
                <a:cubicBezTo>
                  <a:pt x="96" y="135"/>
                  <a:pt x="100" y="138"/>
                  <a:pt x="105" y="138"/>
                </a:cubicBezTo>
                <a:cubicBezTo>
                  <a:pt x="111" y="138"/>
                  <a:pt x="116" y="134"/>
                  <a:pt x="116" y="128"/>
                </a:cubicBezTo>
                <a:cubicBezTo>
                  <a:pt x="116" y="122"/>
                  <a:pt x="111" y="117"/>
                  <a:pt x="105" y="117"/>
                </a:cubicBezTo>
                <a:cubicBezTo>
                  <a:pt x="100" y="117"/>
                  <a:pt x="96" y="120"/>
                  <a:pt x="94" y="125"/>
                </a:cubicBezTo>
                <a:cubicBezTo>
                  <a:pt x="84" y="125"/>
                  <a:pt x="84" y="125"/>
                  <a:pt x="84" y="125"/>
                </a:cubicBezTo>
                <a:cubicBezTo>
                  <a:pt x="81" y="125"/>
                  <a:pt x="79" y="122"/>
                  <a:pt x="79" y="119"/>
                </a:cubicBezTo>
                <a:cubicBezTo>
                  <a:pt x="79" y="100"/>
                  <a:pt x="79" y="100"/>
                  <a:pt x="79" y="100"/>
                </a:cubicBezTo>
                <a:cubicBezTo>
                  <a:pt x="79" y="99"/>
                  <a:pt x="77" y="97"/>
                  <a:pt x="76" y="97"/>
                </a:cubicBezTo>
                <a:close/>
                <a:moveTo>
                  <a:pt x="105" y="123"/>
                </a:moveTo>
                <a:cubicBezTo>
                  <a:pt x="107" y="123"/>
                  <a:pt x="110" y="125"/>
                  <a:pt x="110" y="127"/>
                </a:cubicBezTo>
                <a:cubicBezTo>
                  <a:pt x="110" y="130"/>
                  <a:pt x="107" y="132"/>
                  <a:pt x="105" y="132"/>
                </a:cubicBezTo>
                <a:cubicBezTo>
                  <a:pt x="102" y="132"/>
                  <a:pt x="100" y="130"/>
                  <a:pt x="100" y="127"/>
                </a:cubicBezTo>
                <a:cubicBezTo>
                  <a:pt x="100" y="125"/>
                  <a:pt x="102" y="123"/>
                  <a:pt x="105" y="123"/>
                </a:cubicBezTo>
                <a:close/>
                <a:moveTo>
                  <a:pt x="61" y="0"/>
                </a:moveTo>
                <a:cubicBezTo>
                  <a:pt x="49" y="0"/>
                  <a:pt x="38" y="7"/>
                  <a:pt x="32" y="17"/>
                </a:cubicBezTo>
                <a:cubicBezTo>
                  <a:pt x="31" y="17"/>
                  <a:pt x="30" y="17"/>
                  <a:pt x="28" y="17"/>
                </a:cubicBezTo>
                <a:cubicBezTo>
                  <a:pt x="18" y="17"/>
                  <a:pt x="10" y="25"/>
                  <a:pt x="10" y="35"/>
                </a:cubicBezTo>
                <a:cubicBezTo>
                  <a:pt x="10" y="36"/>
                  <a:pt x="10" y="37"/>
                  <a:pt x="11" y="39"/>
                </a:cubicBezTo>
                <a:cubicBezTo>
                  <a:pt x="4" y="43"/>
                  <a:pt x="0" y="51"/>
                  <a:pt x="0" y="59"/>
                </a:cubicBezTo>
                <a:cubicBezTo>
                  <a:pt x="0" y="73"/>
                  <a:pt x="11" y="85"/>
                  <a:pt x="24" y="86"/>
                </a:cubicBezTo>
                <a:cubicBezTo>
                  <a:pt x="24" y="86"/>
                  <a:pt x="24" y="86"/>
                  <a:pt x="24" y="86"/>
                </a:cubicBezTo>
                <a:cubicBezTo>
                  <a:pt x="89" y="86"/>
                  <a:pt x="89" y="86"/>
                  <a:pt x="89" y="86"/>
                </a:cubicBezTo>
                <a:cubicBezTo>
                  <a:pt x="89" y="86"/>
                  <a:pt x="89" y="86"/>
                  <a:pt x="89" y="86"/>
                </a:cubicBezTo>
                <a:cubicBezTo>
                  <a:pt x="104" y="85"/>
                  <a:pt x="116" y="72"/>
                  <a:pt x="116" y="57"/>
                </a:cubicBezTo>
                <a:cubicBezTo>
                  <a:pt x="116" y="43"/>
                  <a:pt x="107" y="31"/>
                  <a:pt x="94" y="28"/>
                </a:cubicBezTo>
                <a:cubicBezTo>
                  <a:pt x="92" y="12"/>
                  <a:pt x="78" y="0"/>
                  <a:pt x="61" y="0"/>
                </a:cubicBezTo>
                <a:close/>
                <a:moveTo>
                  <a:pt x="110" y="57"/>
                </a:moveTo>
                <a:cubicBezTo>
                  <a:pt x="110" y="69"/>
                  <a:pt x="101" y="79"/>
                  <a:pt x="89" y="80"/>
                </a:cubicBezTo>
                <a:cubicBezTo>
                  <a:pt x="24" y="80"/>
                  <a:pt x="24" y="80"/>
                  <a:pt x="24" y="80"/>
                </a:cubicBezTo>
                <a:cubicBezTo>
                  <a:pt x="14" y="79"/>
                  <a:pt x="6" y="70"/>
                  <a:pt x="6" y="59"/>
                </a:cubicBezTo>
                <a:cubicBezTo>
                  <a:pt x="6" y="52"/>
                  <a:pt x="10" y="46"/>
                  <a:pt x="16" y="43"/>
                </a:cubicBezTo>
                <a:cubicBezTo>
                  <a:pt x="17" y="42"/>
                  <a:pt x="17" y="40"/>
                  <a:pt x="17" y="39"/>
                </a:cubicBezTo>
                <a:cubicBezTo>
                  <a:pt x="16" y="38"/>
                  <a:pt x="16" y="36"/>
                  <a:pt x="16" y="35"/>
                </a:cubicBezTo>
                <a:cubicBezTo>
                  <a:pt x="16" y="28"/>
                  <a:pt x="22" y="22"/>
                  <a:pt x="28" y="22"/>
                </a:cubicBezTo>
                <a:cubicBezTo>
                  <a:pt x="30" y="22"/>
                  <a:pt x="31" y="23"/>
                  <a:pt x="33" y="23"/>
                </a:cubicBezTo>
                <a:cubicBezTo>
                  <a:pt x="34" y="24"/>
                  <a:pt x="36" y="23"/>
                  <a:pt x="36" y="22"/>
                </a:cubicBezTo>
                <a:cubicBezTo>
                  <a:pt x="41" y="12"/>
                  <a:pt x="51" y="6"/>
                  <a:pt x="61" y="6"/>
                </a:cubicBezTo>
                <a:cubicBezTo>
                  <a:pt x="76" y="6"/>
                  <a:pt x="87" y="17"/>
                  <a:pt x="89" y="31"/>
                </a:cubicBezTo>
                <a:cubicBezTo>
                  <a:pt x="89" y="32"/>
                  <a:pt x="90" y="33"/>
                  <a:pt x="91" y="33"/>
                </a:cubicBezTo>
                <a:cubicBezTo>
                  <a:pt x="102" y="35"/>
                  <a:pt x="110" y="45"/>
                  <a:pt x="110" y="57"/>
                </a:cubicBezTo>
                <a:close/>
                <a:moveTo>
                  <a:pt x="58" y="97"/>
                </a:moveTo>
                <a:cubicBezTo>
                  <a:pt x="56" y="97"/>
                  <a:pt x="55" y="99"/>
                  <a:pt x="55" y="100"/>
                </a:cubicBezTo>
                <a:cubicBezTo>
                  <a:pt x="55" y="139"/>
                  <a:pt x="55" y="139"/>
                  <a:pt x="55" y="139"/>
                </a:cubicBezTo>
                <a:cubicBezTo>
                  <a:pt x="50" y="140"/>
                  <a:pt x="47" y="144"/>
                  <a:pt x="47" y="149"/>
                </a:cubicBezTo>
                <a:cubicBezTo>
                  <a:pt x="47" y="152"/>
                  <a:pt x="48" y="155"/>
                  <a:pt x="50" y="157"/>
                </a:cubicBezTo>
                <a:cubicBezTo>
                  <a:pt x="52" y="159"/>
                  <a:pt x="55" y="160"/>
                  <a:pt x="58" y="160"/>
                </a:cubicBezTo>
                <a:cubicBezTo>
                  <a:pt x="58" y="160"/>
                  <a:pt x="58" y="160"/>
                  <a:pt x="58" y="160"/>
                </a:cubicBezTo>
                <a:cubicBezTo>
                  <a:pt x="58" y="160"/>
                  <a:pt x="58" y="160"/>
                  <a:pt x="58" y="160"/>
                </a:cubicBezTo>
                <a:cubicBezTo>
                  <a:pt x="64" y="160"/>
                  <a:pt x="69" y="155"/>
                  <a:pt x="69" y="149"/>
                </a:cubicBezTo>
                <a:cubicBezTo>
                  <a:pt x="69" y="146"/>
                  <a:pt x="68" y="144"/>
                  <a:pt x="66" y="142"/>
                </a:cubicBezTo>
                <a:cubicBezTo>
                  <a:pt x="64" y="140"/>
                  <a:pt x="63" y="139"/>
                  <a:pt x="61" y="139"/>
                </a:cubicBezTo>
                <a:cubicBezTo>
                  <a:pt x="61" y="100"/>
                  <a:pt x="61" y="100"/>
                  <a:pt x="61" y="100"/>
                </a:cubicBezTo>
                <a:cubicBezTo>
                  <a:pt x="61" y="99"/>
                  <a:pt x="60" y="97"/>
                  <a:pt x="58" y="97"/>
                </a:cubicBezTo>
                <a:close/>
                <a:moveTo>
                  <a:pt x="63" y="149"/>
                </a:moveTo>
                <a:cubicBezTo>
                  <a:pt x="63" y="152"/>
                  <a:pt x="61" y="154"/>
                  <a:pt x="58" y="154"/>
                </a:cubicBezTo>
                <a:cubicBezTo>
                  <a:pt x="58" y="154"/>
                  <a:pt x="58" y="154"/>
                  <a:pt x="58" y="154"/>
                </a:cubicBezTo>
                <a:cubicBezTo>
                  <a:pt x="56" y="154"/>
                  <a:pt x="55" y="153"/>
                  <a:pt x="54" y="153"/>
                </a:cubicBezTo>
                <a:cubicBezTo>
                  <a:pt x="53" y="152"/>
                  <a:pt x="53" y="150"/>
                  <a:pt x="53" y="149"/>
                </a:cubicBezTo>
                <a:cubicBezTo>
                  <a:pt x="53" y="146"/>
                  <a:pt x="55" y="144"/>
                  <a:pt x="58" y="144"/>
                </a:cubicBezTo>
                <a:cubicBezTo>
                  <a:pt x="58" y="144"/>
                  <a:pt x="58" y="144"/>
                  <a:pt x="58" y="144"/>
                </a:cubicBezTo>
                <a:cubicBezTo>
                  <a:pt x="59" y="144"/>
                  <a:pt x="61" y="145"/>
                  <a:pt x="62" y="146"/>
                </a:cubicBezTo>
                <a:cubicBezTo>
                  <a:pt x="62" y="147"/>
                  <a:pt x="63" y="148"/>
                  <a:pt x="63" y="149"/>
                </a:cubicBezTo>
                <a:close/>
              </a:path>
            </a:pathLst>
          </a:custGeom>
          <a:solidFill>
            <a:srgbClr val="264653"/>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8" name="Freeform 779">
            <a:extLst>
              <a:ext uri="{FF2B5EF4-FFF2-40B4-BE49-F238E27FC236}">
                <a16:creationId xmlns:a16="http://schemas.microsoft.com/office/drawing/2014/main" id="{86FCEAC5-F755-4077-9DFF-B59399982EF2}"/>
              </a:ext>
            </a:extLst>
          </p:cNvPr>
          <p:cNvSpPr>
            <a:spLocks noChangeAspect="1" noEditPoints="1"/>
          </p:cNvSpPr>
          <p:nvPr/>
        </p:nvSpPr>
        <p:spPr bwMode="auto">
          <a:xfrm>
            <a:off x="5027528" y="1043806"/>
            <a:ext cx="341872" cy="342855"/>
          </a:xfrm>
          <a:custGeom>
            <a:avLst/>
            <a:gdLst>
              <a:gd name="T0" fmla="*/ 76 w 162"/>
              <a:gd name="T1" fmla="*/ 31 h 161"/>
              <a:gd name="T2" fmla="*/ 77 w 162"/>
              <a:gd name="T3" fmla="*/ 132 h 161"/>
              <a:gd name="T4" fmla="*/ 29 w 162"/>
              <a:gd name="T5" fmla="*/ 84 h 161"/>
              <a:gd name="T6" fmla="*/ 66 w 162"/>
              <a:gd name="T7" fmla="*/ 33 h 161"/>
              <a:gd name="T8" fmla="*/ 66 w 162"/>
              <a:gd name="T9" fmla="*/ 33 h 161"/>
              <a:gd name="T10" fmla="*/ 29 w 162"/>
              <a:gd name="T11" fmla="*/ 74 h 161"/>
              <a:gd name="T12" fmla="*/ 84 w 162"/>
              <a:gd name="T13" fmla="*/ 28 h 161"/>
              <a:gd name="T14" fmla="*/ 98 w 162"/>
              <a:gd name="T15" fmla="*/ 28 h 161"/>
              <a:gd name="T16" fmla="*/ 41 w 162"/>
              <a:gd name="T17" fmla="*/ 117 h 161"/>
              <a:gd name="T18" fmla="*/ 46 w 162"/>
              <a:gd name="T19" fmla="*/ 38 h 161"/>
              <a:gd name="T20" fmla="*/ 46 w 162"/>
              <a:gd name="T21" fmla="*/ 38 h 161"/>
              <a:gd name="T22" fmla="*/ 104 w 162"/>
              <a:gd name="T23" fmla="*/ 33 h 161"/>
              <a:gd name="T24" fmla="*/ 31 w 162"/>
              <a:gd name="T25" fmla="*/ 95 h 161"/>
              <a:gd name="T26" fmla="*/ 56 w 162"/>
              <a:gd name="T27" fmla="*/ 37 h 161"/>
              <a:gd name="T28" fmla="*/ 59 w 162"/>
              <a:gd name="T29" fmla="*/ 130 h 161"/>
              <a:gd name="T30" fmla="*/ 53 w 162"/>
              <a:gd name="T31" fmla="*/ 120 h 161"/>
              <a:gd name="T32" fmla="*/ 53 w 162"/>
              <a:gd name="T33" fmla="*/ 120 h 161"/>
              <a:gd name="T34" fmla="*/ 67 w 162"/>
              <a:gd name="T35" fmla="*/ 130 h 161"/>
              <a:gd name="T36" fmla="*/ 38 w 162"/>
              <a:gd name="T37" fmla="*/ 46 h 161"/>
              <a:gd name="T38" fmla="*/ 116 w 162"/>
              <a:gd name="T39" fmla="*/ 114 h 161"/>
              <a:gd name="T40" fmla="*/ 116 w 162"/>
              <a:gd name="T41" fmla="*/ 114 h 161"/>
              <a:gd name="T42" fmla="*/ 125 w 162"/>
              <a:gd name="T43" fmla="*/ 47 h 161"/>
              <a:gd name="T44" fmla="*/ 129 w 162"/>
              <a:gd name="T45" fmla="*/ 60 h 161"/>
              <a:gd name="T46" fmla="*/ 33 w 162"/>
              <a:gd name="T47" fmla="*/ 59 h 161"/>
              <a:gd name="T48" fmla="*/ 113 w 162"/>
              <a:gd name="T49" fmla="*/ 43 h 161"/>
              <a:gd name="T50" fmla="*/ 28 w 162"/>
              <a:gd name="T51" fmla="*/ 66 h 161"/>
              <a:gd name="T52" fmla="*/ 28 w 162"/>
              <a:gd name="T53" fmla="*/ 66 h 161"/>
              <a:gd name="T54" fmla="*/ 113 w 162"/>
              <a:gd name="T55" fmla="*/ 121 h 161"/>
              <a:gd name="T56" fmla="*/ 127 w 162"/>
              <a:gd name="T57" fmla="*/ 97 h 161"/>
              <a:gd name="T58" fmla="*/ 129 w 162"/>
              <a:gd name="T59" fmla="*/ 88 h 161"/>
              <a:gd name="T60" fmla="*/ 38 w 162"/>
              <a:gd name="T61" fmla="*/ 109 h 161"/>
              <a:gd name="T62" fmla="*/ 126 w 162"/>
              <a:gd name="T63" fmla="*/ 105 h 161"/>
              <a:gd name="T64" fmla="*/ 126 w 162"/>
              <a:gd name="T65" fmla="*/ 105 h 161"/>
              <a:gd name="T66" fmla="*/ 94 w 162"/>
              <a:gd name="T67" fmla="*/ 130 h 161"/>
              <a:gd name="T68" fmla="*/ 98 w 162"/>
              <a:gd name="T69" fmla="*/ 129 h 161"/>
              <a:gd name="T70" fmla="*/ 104 w 162"/>
              <a:gd name="T71" fmla="*/ 127 h 161"/>
              <a:gd name="T72" fmla="*/ 132 w 162"/>
              <a:gd name="T73" fmla="*/ 70 h 161"/>
              <a:gd name="T74" fmla="*/ 133 w 162"/>
              <a:gd name="T75" fmla="*/ 81 h 161"/>
              <a:gd name="T76" fmla="*/ 24 w 162"/>
              <a:gd name="T77" fmla="*/ 24 h 161"/>
              <a:gd name="T78" fmla="*/ 11 w 162"/>
              <a:gd name="T79" fmla="*/ 105 h 161"/>
              <a:gd name="T80" fmla="*/ 124 w 162"/>
              <a:gd name="T81" fmla="*/ 28 h 161"/>
              <a:gd name="T82" fmla="*/ 143 w 162"/>
              <a:gd name="T83" fmla="*/ 30 h 161"/>
              <a:gd name="T84" fmla="*/ 137 w 162"/>
              <a:gd name="T85" fmla="*/ 23 h 161"/>
              <a:gd name="T86" fmla="*/ 41 w 162"/>
              <a:gd name="T87" fmla="*/ 129 h 161"/>
              <a:gd name="T88" fmla="*/ 22 w 162"/>
              <a:gd name="T89" fmla="*/ 149 h 161"/>
              <a:gd name="T90" fmla="*/ 81 w 162"/>
              <a:gd name="T91" fmla="*/ 160 h 161"/>
              <a:gd name="T92" fmla="*/ 151 w 162"/>
              <a:gd name="T93" fmla="*/ 55 h 161"/>
              <a:gd name="T94" fmla="*/ 58 w 162"/>
              <a:gd name="T95" fmla="*/ 62 h 161"/>
              <a:gd name="T96" fmla="*/ 88 w 162"/>
              <a:gd name="T97" fmla="*/ 103 h 161"/>
              <a:gd name="T98" fmla="*/ 110 w 162"/>
              <a:gd name="T99" fmla="*/ 79 h 161"/>
              <a:gd name="T100" fmla="*/ 74 w 162"/>
              <a:gd name="T101" fmla="*/ 69 h 161"/>
              <a:gd name="T102" fmla="*/ 83 w 162"/>
              <a:gd name="T103"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161">
                <a:moveTo>
                  <a:pt x="77" y="31"/>
                </a:moveTo>
                <a:cubicBezTo>
                  <a:pt x="78" y="31"/>
                  <a:pt x="79" y="30"/>
                  <a:pt x="79" y="28"/>
                </a:cubicBezTo>
                <a:cubicBezTo>
                  <a:pt x="79" y="26"/>
                  <a:pt x="78" y="25"/>
                  <a:pt x="76" y="25"/>
                </a:cubicBezTo>
                <a:cubicBezTo>
                  <a:pt x="74" y="26"/>
                  <a:pt x="73" y="27"/>
                  <a:pt x="73" y="29"/>
                </a:cubicBezTo>
                <a:cubicBezTo>
                  <a:pt x="74" y="30"/>
                  <a:pt x="75" y="31"/>
                  <a:pt x="76" y="31"/>
                </a:cubicBezTo>
                <a:cubicBezTo>
                  <a:pt x="76" y="31"/>
                  <a:pt x="77" y="31"/>
                  <a:pt x="77" y="31"/>
                </a:cubicBezTo>
                <a:close/>
                <a:moveTo>
                  <a:pt x="80" y="135"/>
                </a:moveTo>
                <a:cubicBezTo>
                  <a:pt x="82" y="135"/>
                  <a:pt x="83" y="133"/>
                  <a:pt x="83" y="132"/>
                </a:cubicBezTo>
                <a:cubicBezTo>
                  <a:pt x="83" y="130"/>
                  <a:pt x="82" y="129"/>
                  <a:pt x="80" y="129"/>
                </a:cubicBezTo>
                <a:cubicBezTo>
                  <a:pt x="79" y="129"/>
                  <a:pt x="77" y="130"/>
                  <a:pt x="77" y="132"/>
                </a:cubicBezTo>
                <a:cubicBezTo>
                  <a:pt x="77" y="133"/>
                  <a:pt x="79" y="135"/>
                  <a:pt x="80" y="135"/>
                </a:cubicBezTo>
                <a:cubicBezTo>
                  <a:pt x="80" y="135"/>
                  <a:pt x="80" y="135"/>
                  <a:pt x="80" y="135"/>
                </a:cubicBezTo>
                <a:cubicBezTo>
                  <a:pt x="80" y="135"/>
                  <a:pt x="80" y="135"/>
                  <a:pt x="80" y="135"/>
                </a:cubicBezTo>
                <a:close/>
                <a:moveTo>
                  <a:pt x="33" y="87"/>
                </a:moveTo>
                <a:cubicBezTo>
                  <a:pt x="32" y="85"/>
                  <a:pt x="31" y="84"/>
                  <a:pt x="29" y="84"/>
                </a:cubicBezTo>
                <a:cubicBezTo>
                  <a:pt x="28" y="84"/>
                  <a:pt x="26" y="86"/>
                  <a:pt x="27" y="88"/>
                </a:cubicBezTo>
                <a:cubicBezTo>
                  <a:pt x="27" y="89"/>
                  <a:pt x="28" y="90"/>
                  <a:pt x="30" y="90"/>
                </a:cubicBezTo>
                <a:cubicBezTo>
                  <a:pt x="30" y="90"/>
                  <a:pt x="30" y="90"/>
                  <a:pt x="30" y="90"/>
                </a:cubicBezTo>
                <a:cubicBezTo>
                  <a:pt x="32" y="90"/>
                  <a:pt x="33" y="88"/>
                  <a:pt x="33" y="87"/>
                </a:cubicBezTo>
                <a:close/>
                <a:moveTo>
                  <a:pt x="66" y="33"/>
                </a:moveTo>
                <a:cubicBezTo>
                  <a:pt x="66" y="33"/>
                  <a:pt x="67" y="33"/>
                  <a:pt x="67" y="33"/>
                </a:cubicBezTo>
                <a:cubicBezTo>
                  <a:pt x="68" y="33"/>
                  <a:pt x="69" y="31"/>
                  <a:pt x="69" y="29"/>
                </a:cubicBezTo>
                <a:cubicBezTo>
                  <a:pt x="68" y="28"/>
                  <a:pt x="67" y="27"/>
                  <a:pt x="65" y="27"/>
                </a:cubicBezTo>
                <a:cubicBezTo>
                  <a:pt x="64" y="28"/>
                  <a:pt x="63" y="30"/>
                  <a:pt x="63" y="31"/>
                </a:cubicBezTo>
                <a:cubicBezTo>
                  <a:pt x="64" y="32"/>
                  <a:pt x="65" y="33"/>
                  <a:pt x="66" y="33"/>
                </a:cubicBezTo>
                <a:close/>
                <a:moveTo>
                  <a:pt x="26" y="77"/>
                </a:moveTo>
                <a:cubicBezTo>
                  <a:pt x="26" y="78"/>
                  <a:pt x="27" y="80"/>
                  <a:pt x="29" y="80"/>
                </a:cubicBezTo>
                <a:cubicBezTo>
                  <a:pt x="29" y="80"/>
                  <a:pt x="29" y="80"/>
                  <a:pt x="29" y="80"/>
                </a:cubicBezTo>
                <a:cubicBezTo>
                  <a:pt x="31" y="80"/>
                  <a:pt x="32" y="78"/>
                  <a:pt x="32" y="77"/>
                </a:cubicBezTo>
                <a:cubicBezTo>
                  <a:pt x="32" y="75"/>
                  <a:pt x="31" y="74"/>
                  <a:pt x="29" y="74"/>
                </a:cubicBezTo>
                <a:cubicBezTo>
                  <a:pt x="28" y="74"/>
                  <a:pt x="26" y="75"/>
                  <a:pt x="26" y="77"/>
                </a:cubicBezTo>
                <a:close/>
                <a:moveTo>
                  <a:pt x="87" y="31"/>
                </a:moveTo>
                <a:cubicBezTo>
                  <a:pt x="88" y="31"/>
                  <a:pt x="90" y="30"/>
                  <a:pt x="90" y="29"/>
                </a:cubicBezTo>
                <a:cubicBezTo>
                  <a:pt x="90" y="27"/>
                  <a:pt x="89" y="26"/>
                  <a:pt x="87" y="26"/>
                </a:cubicBezTo>
                <a:cubicBezTo>
                  <a:pt x="86" y="25"/>
                  <a:pt x="84" y="27"/>
                  <a:pt x="84" y="28"/>
                </a:cubicBezTo>
                <a:cubicBezTo>
                  <a:pt x="84" y="30"/>
                  <a:pt x="85" y="31"/>
                  <a:pt x="87" y="31"/>
                </a:cubicBezTo>
                <a:cubicBezTo>
                  <a:pt x="87" y="31"/>
                  <a:pt x="87" y="31"/>
                  <a:pt x="87" y="31"/>
                </a:cubicBezTo>
                <a:close/>
                <a:moveTo>
                  <a:pt x="97" y="34"/>
                </a:moveTo>
                <a:cubicBezTo>
                  <a:pt x="98" y="34"/>
                  <a:pt x="100" y="33"/>
                  <a:pt x="100" y="32"/>
                </a:cubicBezTo>
                <a:cubicBezTo>
                  <a:pt x="100" y="30"/>
                  <a:pt x="100" y="28"/>
                  <a:pt x="98" y="28"/>
                </a:cubicBezTo>
                <a:cubicBezTo>
                  <a:pt x="96" y="27"/>
                  <a:pt x="95" y="28"/>
                  <a:pt x="94" y="30"/>
                </a:cubicBezTo>
                <a:cubicBezTo>
                  <a:pt x="94" y="31"/>
                  <a:pt x="95" y="33"/>
                  <a:pt x="96" y="34"/>
                </a:cubicBezTo>
                <a:cubicBezTo>
                  <a:pt x="96" y="34"/>
                  <a:pt x="97" y="34"/>
                  <a:pt x="97" y="34"/>
                </a:cubicBezTo>
                <a:close/>
                <a:moveTo>
                  <a:pt x="41" y="113"/>
                </a:moveTo>
                <a:cubicBezTo>
                  <a:pt x="40" y="114"/>
                  <a:pt x="40" y="116"/>
                  <a:pt x="41" y="117"/>
                </a:cubicBezTo>
                <a:cubicBezTo>
                  <a:pt x="41" y="118"/>
                  <a:pt x="42" y="118"/>
                  <a:pt x="43" y="118"/>
                </a:cubicBezTo>
                <a:cubicBezTo>
                  <a:pt x="44" y="118"/>
                  <a:pt x="44" y="118"/>
                  <a:pt x="45" y="117"/>
                </a:cubicBezTo>
                <a:cubicBezTo>
                  <a:pt x="46" y="116"/>
                  <a:pt x="46" y="114"/>
                  <a:pt x="45" y="113"/>
                </a:cubicBezTo>
                <a:cubicBezTo>
                  <a:pt x="44" y="112"/>
                  <a:pt x="42" y="112"/>
                  <a:pt x="41" y="113"/>
                </a:cubicBezTo>
                <a:close/>
                <a:moveTo>
                  <a:pt x="46" y="38"/>
                </a:moveTo>
                <a:cubicBezTo>
                  <a:pt x="45" y="39"/>
                  <a:pt x="44" y="41"/>
                  <a:pt x="45" y="42"/>
                </a:cubicBezTo>
                <a:cubicBezTo>
                  <a:pt x="46" y="43"/>
                  <a:pt x="47" y="43"/>
                  <a:pt x="48" y="43"/>
                </a:cubicBezTo>
                <a:cubicBezTo>
                  <a:pt x="48" y="43"/>
                  <a:pt x="49" y="43"/>
                  <a:pt x="50" y="43"/>
                </a:cubicBezTo>
                <a:cubicBezTo>
                  <a:pt x="51" y="41"/>
                  <a:pt x="51" y="40"/>
                  <a:pt x="50" y="38"/>
                </a:cubicBezTo>
                <a:cubicBezTo>
                  <a:pt x="49" y="37"/>
                  <a:pt x="47" y="37"/>
                  <a:pt x="46" y="38"/>
                </a:cubicBezTo>
                <a:close/>
                <a:moveTo>
                  <a:pt x="105" y="38"/>
                </a:moveTo>
                <a:cubicBezTo>
                  <a:pt x="106" y="38"/>
                  <a:pt x="106" y="38"/>
                  <a:pt x="107" y="38"/>
                </a:cubicBezTo>
                <a:cubicBezTo>
                  <a:pt x="108" y="38"/>
                  <a:pt x="109" y="37"/>
                  <a:pt x="109" y="36"/>
                </a:cubicBezTo>
                <a:cubicBezTo>
                  <a:pt x="110" y="35"/>
                  <a:pt x="110" y="33"/>
                  <a:pt x="108" y="32"/>
                </a:cubicBezTo>
                <a:cubicBezTo>
                  <a:pt x="107" y="32"/>
                  <a:pt x="105" y="32"/>
                  <a:pt x="104" y="33"/>
                </a:cubicBezTo>
                <a:cubicBezTo>
                  <a:pt x="103" y="35"/>
                  <a:pt x="104" y="37"/>
                  <a:pt x="105" y="38"/>
                </a:cubicBezTo>
                <a:close/>
                <a:moveTo>
                  <a:pt x="32" y="100"/>
                </a:moveTo>
                <a:cubicBezTo>
                  <a:pt x="33" y="100"/>
                  <a:pt x="33" y="100"/>
                  <a:pt x="33" y="100"/>
                </a:cubicBezTo>
                <a:cubicBezTo>
                  <a:pt x="35" y="100"/>
                  <a:pt x="36" y="98"/>
                  <a:pt x="35" y="96"/>
                </a:cubicBezTo>
                <a:cubicBezTo>
                  <a:pt x="34" y="95"/>
                  <a:pt x="33" y="94"/>
                  <a:pt x="31" y="95"/>
                </a:cubicBezTo>
                <a:cubicBezTo>
                  <a:pt x="30" y="95"/>
                  <a:pt x="29" y="97"/>
                  <a:pt x="29" y="98"/>
                </a:cubicBezTo>
                <a:cubicBezTo>
                  <a:pt x="30" y="100"/>
                  <a:pt x="31" y="100"/>
                  <a:pt x="32" y="100"/>
                </a:cubicBezTo>
                <a:close/>
                <a:moveTo>
                  <a:pt x="55" y="32"/>
                </a:moveTo>
                <a:cubicBezTo>
                  <a:pt x="54" y="33"/>
                  <a:pt x="53" y="34"/>
                  <a:pt x="54" y="36"/>
                </a:cubicBezTo>
                <a:cubicBezTo>
                  <a:pt x="54" y="37"/>
                  <a:pt x="55" y="37"/>
                  <a:pt x="56" y="37"/>
                </a:cubicBezTo>
                <a:cubicBezTo>
                  <a:pt x="57" y="37"/>
                  <a:pt x="57" y="37"/>
                  <a:pt x="58" y="37"/>
                </a:cubicBezTo>
                <a:cubicBezTo>
                  <a:pt x="59" y="36"/>
                  <a:pt x="60" y="34"/>
                  <a:pt x="59" y="33"/>
                </a:cubicBezTo>
                <a:cubicBezTo>
                  <a:pt x="58" y="32"/>
                  <a:pt x="56" y="31"/>
                  <a:pt x="55" y="32"/>
                </a:cubicBezTo>
                <a:close/>
                <a:moveTo>
                  <a:pt x="57" y="126"/>
                </a:moveTo>
                <a:cubicBezTo>
                  <a:pt x="57" y="128"/>
                  <a:pt x="57" y="129"/>
                  <a:pt x="59" y="130"/>
                </a:cubicBezTo>
                <a:cubicBezTo>
                  <a:pt x="59" y="130"/>
                  <a:pt x="60" y="130"/>
                  <a:pt x="60" y="130"/>
                </a:cubicBezTo>
                <a:cubicBezTo>
                  <a:pt x="61" y="130"/>
                  <a:pt x="62" y="130"/>
                  <a:pt x="63" y="129"/>
                </a:cubicBezTo>
                <a:cubicBezTo>
                  <a:pt x="63" y="127"/>
                  <a:pt x="63" y="125"/>
                  <a:pt x="61" y="125"/>
                </a:cubicBezTo>
                <a:cubicBezTo>
                  <a:pt x="60" y="124"/>
                  <a:pt x="58" y="125"/>
                  <a:pt x="57" y="126"/>
                </a:cubicBezTo>
                <a:close/>
                <a:moveTo>
                  <a:pt x="53" y="120"/>
                </a:moveTo>
                <a:cubicBezTo>
                  <a:pt x="51" y="119"/>
                  <a:pt x="49" y="119"/>
                  <a:pt x="48" y="120"/>
                </a:cubicBezTo>
                <a:cubicBezTo>
                  <a:pt x="48" y="122"/>
                  <a:pt x="48" y="124"/>
                  <a:pt x="49" y="124"/>
                </a:cubicBezTo>
                <a:cubicBezTo>
                  <a:pt x="50" y="125"/>
                  <a:pt x="50" y="125"/>
                  <a:pt x="51" y="125"/>
                </a:cubicBezTo>
                <a:cubicBezTo>
                  <a:pt x="52" y="125"/>
                  <a:pt x="53" y="125"/>
                  <a:pt x="53" y="124"/>
                </a:cubicBezTo>
                <a:cubicBezTo>
                  <a:pt x="54" y="122"/>
                  <a:pt x="54" y="121"/>
                  <a:pt x="53" y="120"/>
                </a:cubicBezTo>
                <a:close/>
                <a:moveTo>
                  <a:pt x="70" y="134"/>
                </a:moveTo>
                <a:cubicBezTo>
                  <a:pt x="71" y="134"/>
                  <a:pt x="72" y="133"/>
                  <a:pt x="73" y="131"/>
                </a:cubicBezTo>
                <a:cubicBezTo>
                  <a:pt x="73" y="130"/>
                  <a:pt x="72" y="128"/>
                  <a:pt x="71" y="128"/>
                </a:cubicBezTo>
                <a:cubicBezTo>
                  <a:pt x="71" y="128"/>
                  <a:pt x="71" y="128"/>
                  <a:pt x="71" y="128"/>
                </a:cubicBezTo>
                <a:cubicBezTo>
                  <a:pt x="69" y="127"/>
                  <a:pt x="67" y="128"/>
                  <a:pt x="67" y="130"/>
                </a:cubicBezTo>
                <a:cubicBezTo>
                  <a:pt x="67" y="132"/>
                  <a:pt x="68" y="133"/>
                  <a:pt x="69" y="133"/>
                </a:cubicBezTo>
                <a:cubicBezTo>
                  <a:pt x="69" y="133"/>
                  <a:pt x="69" y="133"/>
                  <a:pt x="69" y="133"/>
                </a:cubicBezTo>
                <a:cubicBezTo>
                  <a:pt x="69" y="133"/>
                  <a:pt x="70" y="134"/>
                  <a:pt x="70" y="134"/>
                </a:cubicBezTo>
                <a:close/>
                <a:moveTo>
                  <a:pt x="42" y="45"/>
                </a:moveTo>
                <a:cubicBezTo>
                  <a:pt x="41" y="44"/>
                  <a:pt x="39" y="45"/>
                  <a:pt x="38" y="46"/>
                </a:cubicBezTo>
                <a:cubicBezTo>
                  <a:pt x="37" y="47"/>
                  <a:pt x="37" y="49"/>
                  <a:pt x="39" y="50"/>
                </a:cubicBezTo>
                <a:cubicBezTo>
                  <a:pt x="39" y="50"/>
                  <a:pt x="40" y="51"/>
                  <a:pt x="40" y="51"/>
                </a:cubicBezTo>
                <a:cubicBezTo>
                  <a:pt x="41" y="51"/>
                  <a:pt x="42" y="50"/>
                  <a:pt x="43" y="50"/>
                </a:cubicBezTo>
                <a:cubicBezTo>
                  <a:pt x="44" y="48"/>
                  <a:pt x="44" y="46"/>
                  <a:pt x="42" y="45"/>
                </a:cubicBezTo>
                <a:close/>
                <a:moveTo>
                  <a:pt x="116" y="114"/>
                </a:moveTo>
                <a:cubicBezTo>
                  <a:pt x="115" y="115"/>
                  <a:pt x="115" y="117"/>
                  <a:pt x="116" y="118"/>
                </a:cubicBezTo>
                <a:cubicBezTo>
                  <a:pt x="117" y="119"/>
                  <a:pt x="117" y="119"/>
                  <a:pt x="118" y="119"/>
                </a:cubicBezTo>
                <a:cubicBezTo>
                  <a:pt x="119" y="119"/>
                  <a:pt x="120" y="119"/>
                  <a:pt x="120" y="118"/>
                </a:cubicBezTo>
                <a:cubicBezTo>
                  <a:pt x="121" y="117"/>
                  <a:pt x="121" y="115"/>
                  <a:pt x="120" y="114"/>
                </a:cubicBezTo>
                <a:cubicBezTo>
                  <a:pt x="119" y="113"/>
                  <a:pt x="117" y="113"/>
                  <a:pt x="116" y="114"/>
                </a:cubicBezTo>
                <a:close/>
                <a:moveTo>
                  <a:pt x="121" y="46"/>
                </a:moveTo>
                <a:cubicBezTo>
                  <a:pt x="119" y="47"/>
                  <a:pt x="119" y="49"/>
                  <a:pt x="120" y="51"/>
                </a:cubicBezTo>
                <a:cubicBezTo>
                  <a:pt x="121" y="51"/>
                  <a:pt x="121" y="52"/>
                  <a:pt x="122" y="52"/>
                </a:cubicBezTo>
                <a:cubicBezTo>
                  <a:pt x="123" y="52"/>
                  <a:pt x="124" y="52"/>
                  <a:pt x="124" y="51"/>
                </a:cubicBezTo>
                <a:cubicBezTo>
                  <a:pt x="125" y="50"/>
                  <a:pt x="126" y="48"/>
                  <a:pt x="125" y="47"/>
                </a:cubicBezTo>
                <a:cubicBezTo>
                  <a:pt x="124" y="46"/>
                  <a:pt x="122" y="45"/>
                  <a:pt x="121" y="46"/>
                </a:cubicBezTo>
                <a:close/>
                <a:moveTo>
                  <a:pt x="126" y="55"/>
                </a:moveTo>
                <a:cubicBezTo>
                  <a:pt x="125" y="56"/>
                  <a:pt x="124" y="57"/>
                  <a:pt x="125" y="59"/>
                </a:cubicBezTo>
                <a:cubicBezTo>
                  <a:pt x="126" y="60"/>
                  <a:pt x="127" y="61"/>
                  <a:pt x="128" y="61"/>
                </a:cubicBezTo>
                <a:cubicBezTo>
                  <a:pt x="128" y="61"/>
                  <a:pt x="129" y="61"/>
                  <a:pt x="129" y="60"/>
                </a:cubicBezTo>
                <a:cubicBezTo>
                  <a:pt x="131" y="60"/>
                  <a:pt x="131" y="58"/>
                  <a:pt x="130" y="56"/>
                </a:cubicBezTo>
                <a:cubicBezTo>
                  <a:pt x="130" y="55"/>
                  <a:pt x="128" y="54"/>
                  <a:pt x="126" y="55"/>
                </a:cubicBezTo>
                <a:close/>
                <a:moveTo>
                  <a:pt x="36" y="54"/>
                </a:moveTo>
                <a:cubicBezTo>
                  <a:pt x="35" y="53"/>
                  <a:pt x="33" y="54"/>
                  <a:pt x="32" y="55"/>
                </a:cubicBezTo>
                <a:cubicBezTo>
                  <a:pt x="31" y="57"/>
                  <a:pt x="32" y="58"/>
                  <a:pt x="33" y="59"/>
                </a:cubicBezTo>
                <a:cubicBezTo>
                  <a:pt x="34" y="59"/>
                  <a:pt x="34" y="60"/>
                  <a:pt x="35" y="60"/>
                </a:cubicBezTo>
                <a:cubicBezTo>
                  <a:pt x="36" y="60"/>
                  <a:pt x="37" y="59"/>
                  <a:pt x="37" y="58"/>
                </a:cubicBezTo>
                <a:cubicBezTo>
                  <a:pt x="38" y="56"/>
                  <a:pt x="38" y="55"/>
                  <a:pt x="36" y="54"/>
                </a:cubicBezTo>
                <a:close/>
                <a:moveTo>
                  <a:pt x="113" y="39"/>
                </a:moveTo>
                <a:cubicBezTo>
                  <a:pt x="112" y="40"/>
                  <a:pt x="112" y="42"/>
                  <a:pt x="113" y="43"/>
                </a:cubicBezTo>
                <a:cubicBezTo>
                  <a:pt x="114" y="44"/>
                  <a:pt x="115" y="44"/>
                  <a:pt x="115" y="44"/>
                </a:cubicBezTo>
                <a:cubicBezTo>
                  <a:pt x="116" y="44"/>
                  <a:pt x="117" y="44"/>
                  <a:pt x="117" y="43"/>
                </a:cubicBezTo>
                <a:cubicBezTo>
                  <a:pt x="119" y="42"/>
                  <a:pt x="118" y="40"/>
                  <a:pt x="117" y="39"/>
                </a:cubicBezTo>
                <a:cubicBezTo>
                  <a:pt x="116" y="38"/>
                  <a:pt x="114" y="38"/>
                  <a:pt x="113" y="39"/>
                </a:cubicBezTo>
                <a:close/>
                <a:moveTo>
                  <a:pt x="28" y="66"/>
                </a:moveTo>
                <a:cubicBezTo>
                  <a:pt x="28" y="67"/>
                  <a:pt x="29" y="69"/>
                  <a:pt x="30" y="69"/>
                </a:cubicBezTo>
                <a:cubicBezTo>
                  <a:pt x="31" y="69"/>
                  <a:pt x="31" y="69"/>
                  <a:pt x="31" y="69"/>
                </a:cubicBezTo>
                <a:cubicBezTo>
                  <a:pt x="32" y="69"/>
                  <a:pt x="34" y="68"/>
                  <a:pt x="34" y="67"/>
                </a:cubicBezTo>
                <a:cubicBezTo>
                  <a:pt x="34" y="66"/>
                  <a:pt x="33" y="64"/>
                  <a:pt x="32" y="63"/>
                </a:cubicBezTo>
                <a:cubicBezTo>
                  <a:pt x="30" y="63"/>
                  <a:pt x="29" y="64"/>
                  <a:pt x="28" y="66"/>
                </a:cubicBezTo>
                <a:close/>
                <a:moveTo>
                  <a:pt x="108" y="120"/>
                </a:moveTo>
                <a:cubicBezTo>
                  <a:pt x="107" y="121"/>
                  <a:pt x="107" y="123"/>
                  <a:pt x="108" y="124"/>
                </a:cubicBezTo>
                <a:cubicBezTo>
                  <a:pt x="108" y="125"/>
                  <a:pt x="109" y="126"/>
                  <a:pt x="110" y="126"/>
                </a:cubicBezTo>
                <a:cubicBezTo>
                  <a:pt x="111" y="126"/>
                  <a:pt x="111" y="126"/>
                  <a:pt x="112" y="125"/>
                </a:cubicBezTo>
                <a:cubicBezTo>
                  <a:pt x="113" y="124"/>
                  <a:pt x="113" y="123"/>
                  <a:pt x="113" y="121"/>
                </a:cubicBezTo>
                <a:cubicBezTo>
                  <a:pt x="112" y="120"/>
                  <a:pt x="110" y="119"/>
                  <a:pt x="108" y="120"/>
                </a:cubicBezTo>
                <a:close/>
                <a:moveTo>
                  <a:pt x="129" y="101"/>
                </a:moveTo>
                <a:cubicBezTo>
                  <a:pt x="131" y="101"/>
                  <a:pt x="132" y="101"/>
                  <a:pt x="132" y="100"/>
                </a:cubicBezTo>
                <a:cubicBezTo>
                  <a:pt x="133" y="98"/>
                  <a:pt x="132" y="96"/>
                  <a:pt x="130" y="96"/>
                </a:cubicBezTo>
                <a:cubicBezTo>
                  <a:pt x="129" y="95"/>
                  <a:pt x="127" y="96"/>
                  <a:pt x="127" y="97"/>
                </a:cubicBezTo>
                <a:cubicBezTo>
                  <a:pt x="126" y="99"/>
                  <a:pt x="127" y="101"/>
                  <a:pt x="128" y="101"/>
                </a:cubicBezTo>
                <a:cubicBezTo>
                  <a:pt x="129" y="101"/>
                  <a:pt x="129" y="101"/>
                  <a:pt x="129" y="101"/>
                </a:cubicBezTo>
                <a:close/>
                <a:moveTo>
                  <a:pt x="135" y="89"/>
                </a:moveTo>
                <a:cubicBezTo>
                  <a:pt x="135" y="87"/>
                  <a:pt x="134" y="86"/>
                  <a:pt x="133" y="85"/>
                </a:cubicBezTo>
                <a:cubicBezTo>
                  <a:pt x="131" y="85"/>
                  <a:pt x="129" y="86"/>
                  <a:pt x="129" y="88"/>
                </a:cubicBezTo>
                <a:cubicBezTo>
                  <a:pt x="129" y="90"/>
                  <a:pt x="130" y="91"/>
                  <a:pt x="132" y="91"/>
                </a:cubicBezTo>
                <a:cubicBezTo>
                  <a:pt x="132" y="91"/>
                  <a:pt x="132" y="91"/>
                  <a:pt x="132" y="91"/>
                </a:cubicBezTo>
                <a:cubicBezTo>
                  <a:pt x="134" y="91"/>
                  <a:pt x="135" y="90"/>
                  <a:pt x="135" y="89"/>
                </a:cubicBezTo>
                <a:close/>
                <a:moveTo>
                  <a:pt x="37" y="110"/>
                </a:moveTo>
                <a:cubicBezTo>
                  <a:pt x="37" y="110"/>
                  <a:pt x="38" y="110"/>
                  <a:pt x="38" y="109"/>
                </a:cubicBezTo>
                <a:cubicBezTo>
                  <a:pt x="40" y="109"/>
                  <a:pt x="40" y="107"/>
                  <a:pt x="39" y="105"/>
                </a:cubicBezTo>
                <a:cubicBezTo>
                  <a:pt x="38" y="104"/>
                  <a:pt x="37" y="103"/>
                  <a:pt x="35" y="104"/>
                </a:cubicBezTo>
                <a:cubicBezTo>
                  <a:pt x="34" y="105"/>
                  <a:pt x="33" y="107"/>
                  <a:pt x="34" y="108"/>
                </a:cubicBezTo>
                <a:cubicBezTo>
                  <a:pt x="35" y="109"/>
                  <a:pt x="36" y="110"/>
                  <a:pt x="37" y="110"/>
                </a:cubicBezTo>
                <a:close/>
                <a:moveTo>
                  <a:pt x="126" y="105"/>
                </a:moveTo>
                <a:cubicBezTo>
                  <a:pt x="125" y="104"/>
                  <a:pt x="123" y="105"/>
                  <a:pt x="122" y="106"/>
                </a:cubicBezTo>
                <a:cubicBezTo>
                  <a:pt x="121" y="108"/>
                  <a:pt x="122" y="109"/>
                  <a:pt x="123" y="110"/>
                </a:cubicBezTo>
                <a:cubicBezTo>
                  <a:pt x="124" y="111"/>
                  <a:pt x="124" y="111"/>
                  <a:pt x="125" y="111"/>
                </a:cubicBezTo>
                <a:cubicBezTo>
                  <a:pt x="126" y="111"/>
                  <a:pt x="127" y="110"/>
                  <a:pt x="127" y="109"/>
                </a:cubicBezTo>
                <a:cubicBezTo>
                  <a:pt x="128" y="108"/>
                  <a:pt x="128" y="106"/>
                  <a:pt x="126" y="105"/>
                </a:cubicBezTo>
                <a:close/>
                <a:moveTo>
                  <a:pt x="90" y="128"/>
                </a:moveTo>
                <a:cubicBezTo>
                  <a:pt x="89" y="128"/>
                  <a:pt x="88" y="130"/>
                  <a:pt x="88" y="131"/>
                </a:cubicBezTo>
                <a:cubicBezTo>
                  <a:pt x="88" y="133"/>
                  <a:pt x="89" y="134"/>
                  <a:pt x="91" y="134"/>
                </a:cubicBezTo>
                <a:cubicBezTo>
                  <a:pt x="91" y="134"/>
                  <a:pt x="91" y="134"/>
                  <a:pt x="91" y="134"/>
                </a:cubicBezTo>
                <a:cubicBezTo>
                  <a:pt x="93" y="133"/>
                  <a:pt x="94" y="132"/>
                  <a:pt x="94" y="130"/>
                </a:cubicBezTo>
                <a:cubicBezTo>
                  <a:pt x="93" y="129"/>
                  <a:pt x="92" y="128"/>
                  <a:pt x="90" y="128"/>
                </a:cubicBezTo>
                <a:close/>
                <a:moveTo>
                  <a:pt x="100" y="125"/>
                </a:moveTo>
                <a:cubicBezTo>
                  <a:pt x="100" y="125"/>
                  <a:pt x="100" y="125"/>
                  <a:pt x="100" y="125"/>
                </a:cubicBezTo>
                <a:cubicBezTo>
                  <a:pt x="100" y="125"/>
                  <a:pt x="100" y="125"/>
                  <a:pt x="100" y="125"/>
                </a:cubicBezTo>
                <a:cubicBezTo>
                  <a:pt x="98" y="126"/>
                  <a:pt x="97" y="127"/>
                  <a:pt x="98" y="129"/>
                </a:cubicBezTo>
                <a:cubicBezTo>
                  <a:pt x="99" y="130"/>
                  <a:pt x="100" y="131"/>
                  <a:pt x="101" y="131"/>
                </a:cubicBezTo>
                <a:cubicBezTo>
                  <a:pt x="101" y="131"/>
                  <a:pt x="102" y="131"/>
                  <a:pt x="102" y="131"/>
                </a:cubicBezTo>
                <a:cubicBezTo>
                  <a:pt x="102" y="131"/>
                  <a:pt x="102" y="131"/>
                  <a:pt x="102" y="131"/>
                </a:cubicBezTo>
                <a:cubicBezTo>
                  <a:pt x="102" y="131"/>
                  <a:pt x="102" y="131"/>
                  <a:pt x="102" y="131"/>
                </a:cubicBezTo>
                <a:cubicBezTo>
                  <a:pt x="103" y="130"/>
                  <a:pt x="104" y="128"/>
                  <a:pt x="104" y="127"/>
                </a:cubicBezTo>
                <a:cubicBezTo>
                  <a:pt x="103" y="125"/>
                  <a:pt x="101" y="124"/>
                  <a:pt x="100" y="125"/>
                </a:cubicBezTo>
                <a:close/>
                <a:moveTo>
                  <a:pt x="131" y="65"/>
                </a:moveTo>
                <a:cubicBezTo>
                  <a:pt x="129" y="65"/>
                  <a:pt x="128" y="67"/>
                  <a:pt x="128" y="68"/>
                </a:cubicBezTo>
                <a:cubicBezTo>
                  <a:pt x="129" y="70"/>
                  <a:pt x="130" y="71"/>
                  <a:pt x="131" y="71"/>
                </a:cubicBezTo>
                <a:cubicBezTo>
                  <a:pt x="132" y="71"/>
                  <a:pt x="132" y="71"/>
                  <a:pt x="132" y="70"/>
                </a:cubicBezTo>
                <a:cubicBezTo>
                  <a:pt x="134" y="70"/>
                  <a:pt x="135" y="68"/>
                  <a:pt x="134" y="67"/>
                </a:cubicBezTo>
                <a:cubicBezTo>
                  <a:pt x="134" y="65"/>
                  <a:pt x="132" y="64"/>
                  <a:pt x="131" y="65"/>
                </a:cubicBezTo>
                <a:close/>
                <a:moveTo>
                  <a:pt x="133" y="75"/>
                </a:moveTo>
                <a:cubicBezTo>
                  <a:pt x="131" y="75"/>
                  <a:pt x="130" y="76"/>
                  <a:pt x="130" y="78"/>
                </a:cubicBezTo>
                <a:cubicBezTo>
                  <a:pt x="130" y="80"/>
                  <a:pt x="131" y="81"/>
                  <a:pt x="133" y="81"/>
                </a:cubicBezTo>
                <a:cubicBezTo>
                  <a:pt x="133" y="81"/>
                  <a:pt x="133" y="81"/>
                  <a:pt x="133" y="81"/>
                </a:cubicBezTo>
                <a:cubicBezTo>
                  <a:pt x="135" y="81"/>
                  <a:pt x="136" y="79"/>
                  <a:pt x="136" y="78"/>
                </a:cubicBezTo>
                <a:cubicBezTo>
                  <a:pt x="136" y="76"/>
                  <a:pt x="134" y="75"/>
                  <a:pt x="133" y="75"/>
                </a:cubicBezTo>
                <a:close/>
                <a:moveTo>
                  <a:pt x="80" y="0"/>
                </a:moveTo>
                <a:cubicBezTo>
                  <a:pt x="59" y="0"/>
                  <a:pt x="39" y="9"/>
                  <a:pt x="24" y="24"/>
                </a:cubicBezTo>
                <a:cubicBezTo>
                  <a:pt x="13" y="35"/>
                  <a:pt x="6" y="49"/>
                  <a:pt x="3" y="64"/>
                </a:cubicBezTo>
                <a:cubicBezTo>
                  <a:pt x="0" y="78"/>
                  <a:pt x="1" y="93"/>
                  <a:pt x="6" y="107"/>
                </a:cubicBezTo>
                <a:cubicBezTo>
                  <a:pt x="6" y="108"/>
                  <a:pt x="7" y="109"/>
                  <a:pt x="8" y="109"/>
                </a:cubicBezTo>
                <a:cubicBezTo>
                  <a:pt x="9" y="109"/>
                  <a:pt x="9" y="109"/>
                  <a:pt x="9" y="109"/>
                </a:cubicBezTo>
                <a:cubicBezTo>
                  <a:pt x="11" y="108"/>
                  <a:pt x="12" y="107"/>
                  <a:pt x="11" y="105"/>
                </a:cubicBezTo>
                <a:cubicBezTo>
                  <a:pt x="2" y="78"/>
                  <a:pt x="8" y="49"/>
                  <a:pt x="28" y="28"/>
                </a:cubicBezTo>
                <a:cubicBezTo>
                  <a:pt x="42" y="14"/>
                  <a:pt x="60" y="6"/>
                  <a:pt x="80" y="6"/>
                </a:cubicBezTo>
                <a:cubicBezTo>
                  <a:pt x="100" y="6"/>
                  <a:pt x="119" y="13"/>
                  <a:pt x="133" y="27"/>
                </a:cubicBezTo>
                <a:cubicBezTo>
                  <a:pt x="133" y="27"/>
                  <a:pt x="133" y="27"/>
                  <a:pt x="133" y="27"/>
                </a:cubicBezTo>
                <a:cubicBezTo>
                  <a:pt x="124" y="28"/>
                  <a:pt x="124" y="28"/>
                  <a:pt x="124" y="28"/>
                </a:cubicBezTo>
                <a:cubicBezTo>
                  <a:pt x="123" y="28"/>
                  <a:pt x="121" y="29"/>
                  <a:pt x="121" y="31"/>
                </a:cubicBezTo>
                <a:cubicBezTo>
                  <a:pt x="121" y="32"/>
                  <a:pt x="123" y="33"/>
                  <a:pt x="124" y="33"/>
                </a:cubicBezTo>
                <a:cubicBezTo>
                  <a:pt x="124" y="33"/>
                  <a:pt x="124" y="33"/>
                  <a:pt x="124" y="33"/>
                </a:cubicBezTo>
                <a:cubicBezTo>
                  <a:pt x="140" y="33"/>
                  <a:pt x="140" y="33"/>
                  <a:pt x="140" y="33"/>
                </a:cubicBezTo>
                <a:cubicBezTo>
                  <a:pt x="142" y="33"/>
                  <a:pt x="143" y="32"/>
                  <a:pt x="143" y="30"/>
                </a:cubicBezTo>
                <a:cubicBezTo>
                  <a:pt x="143" y="14"/>
                  <a:pt x="143" y="14"/>
                  <a:pt x="143" y="14"/>
                </a:cubicBezTo>
                <a:cubicBezTo>
                  <a:pt x="143" y="13"/>
                  <a:pt x="142" y="11"/>
                  <a:pt x="140" y="11"/>
                </a:cubicBezTo>
                <a:cubicBezTo>
                  <a:pt x="139" y="11"/>
                  <a:pt x="137" y="13"/>
                  <a:pt x="137" y="14"/>
                </a:cubicBezTo>
                <a:cubicBezTo>
                  <a:pt x="137" y="23"/>
                  <a:pt x="137" y="23"/>
                  <a:pt x="137" y="23"/>
                </a:cubicBezTo>
                <a:cubicBezTo>
                  <a:pt x="137" y="23"/>
                  <a:pt x="137" y="23"/>
                  <a:pt x="137" y="23"/>
                </a:cubicBezTo>
                <a:cubicBezTo>
                  <a:pt x="122" y="8"/>
                  <a:pt x="101" y="0"/>
                  <a:pt x="80" y="0"/>
                </a:cubicBezTo>
                <a:close/>
                <a:moveTo>
                  <a:pt x="29" y="133"/>
                </a:moveTo>
                <a:cubicBezTo>
                  <a:pt x="29" y="132"/>
                  <a:pt x="29" y="132"/>
                  <a:pt x="29" y="132"/>
                </a:cubicBezTo>
                <a:cubicBezTo>
                  <a:pt x="38" y="132"/>
                  <a:pt x="38" y="132"/>
                  <a:pt x="38" y="132"/>
                </a:cubicBezTo>
                <a:cubicBezTo>
                  <a:pt x="39" y="132"/>
                  <a:pt x="41" y="131"/>
                  <a:pt x="41" y="129"/>
                </a:cubicBezTo>
                <a:cubicBezTo>
                  <a:pt x="41" y="128"/>
                  <a:pt x="39" y="126"/>
                  <a:pt x="38" y="126"/>
                </a:cubicBezTo>
                <a:cubicBezTo>
                  <a:pt x="22" y="127"/>
                  <a:pt x="22" y="127"/>
                  <a:pt x="22" y="127"/>
                </a:cubicBezTo>
                <a:cubicBezTo>
                  <a:pt x="20" y="127"/>
                  <a:pt x="19" y="128"/>
                  <a:pt x="19" y="130"/>
                </a:cubicBezTo>
                <a:cubicBezTo>
                  <a:pt x="19" y="146"/>
                  <a:pt x="19" y="146"/>
                  <a:pt x="19" y="146"/>
                </a:cubicBezTo>
                <a:cubicBezTo>
                  <a:pt x="19" y="147"/>
                  <a:pt x="20" y="149"/>
                  <a:pt x="22" y="149"/>
                </a:cubicBezTo>
                <a:cubicBezTo>
                  <a:pt x="22" y="149"/>
                  <a:pt x="22" y="149"/>
                  <a:pt x="22" y="149"/>
                </a:cubicBezTo>
                <a:cubicBezTo>
                  <a:pt x="23" y="149"/>
                  <a:pt x="25" y="147"/>
                  <a:pt x="25" y="146"/>
                </a:cubicBezTo>
                <a:cubicBezTo>
                  <a:pt x="25" y="137"/>
                  <a:pt x="25" y="137"/>
                  <a:pt x="25" y="137"/>
                </a:cubicBezTo>
                <a:cubicBezTo>
                  <a:pt x="25" y="137"/>
                  <a:pt x="25" y="137"/>
                  <a:pt x="25" y="137"/>
                </a:cubicBezTo>
                <a:cubicBezTo>
                  <a:pt x="41" y="152"/>
                  <a:pt x="61" y="160"/>
                  <a:pt x="81" y="160"/>
                </a:cubicBezTo>
                <a:cubicBezTo>
                  <a:pt x="102" y="160"/>
                  <a:pt x="123" y="152"/>
                  <a:pt x="138" y="136"/>
                </a:cubicBezTo>
                <a:cubicBezTo>
                  <a:pt x="149" y="125"/>
                  <a:pt x="156" y="111"/>
                  <a:pt x="159" y="96"/>
                </a:cubicBezTo>
                <a:cubicBezTo>
                  <a:pt x="162" y="82"/>
                  <a:pt x="161" y="67"/>
                  <a:pt x="156" y="53"/>
                </a:cubicBezTo>
                <a:cubicBezTo>
                  <a:pt x="156" y="51"/>
                  <a:pt x="154" y="51"/>
                  <a:pt x="153" y="51"/>
                </a:cubicBezTo>
                <a:cubicBezTo>
                  <a:pt x="151" y="52"/>
                  <a:pt x="150" y="53"/>
                  <a:pt x="151" y="55"/>
                </a:cubicBezTo>
                <a:cubicBezTo>
                  <a:pt x="160" y="82"/>
                  <a:pt x="154" y="111"/>
                  <a:pt x="134" y="132"/>
                </a:cubicBezTo>
                <a:cubicBezTo>
                  <a:pt x="105" y="161"/>
                  <a:pt x="58" y="161"/>
                  <a:pt x="29" y="133"/>
                </a:cubicBezTo>
                <a:close/>
                <a:moveTo>
                  <a:pt x="58" y="58"/>
                </a:moveTo>
                <a:cubicBezTo>
                  <a:pt x="58" y="58"/>
                  <a:pt x="57" y="59"/>
                  <a:pt x="57" y="60"/>
                </a:cubicBezTo>
                <a:cubicBezTo>
                  <a:pt x="57" y="61"/>
                  <a:pt x="57" y="62"/>
                  <a:pt x="58" y="62"/>
                </a:cubicBezTo>
                <a:cubicBezTo>
                  <a:pt x="79" y="109"/>
                  <a:pt x="79" y="109"/>
                  <a:pt x="79" y="109"/>
                </a:cubicBezTo>
                <a:cubicBezTo>
                  <a:pt x="80" y="111"/>
                  <a:pt x="81" y="112"/>
                  <a:pt x="82" y="112"/>
                </a:cubicBezTo>
                <a:cubicBezTo>
                  <a:pt x="82" y="112"/>
                  <a:pt x="83" y="112"/>
                  <a:pt x="83" y="112"/>
                </a:cubicBezTo>
                <a:cubicBezTo>
                  <a:pt x="84" y="112"/>
                  <a:pt x="85" y="111"/>
                  <a:pt x="86" y="109"/>
                </a:cubicBezTo>
                <a:cubicBezTo>
                  <a:pt x="88" y="103"/>
                  <a:pt x="88" y="103"/>
                  <a:pt x="88" y="103"/>
                </a:cubicBezTo>
                <a:cubicBezTo>
                  <a:pt x="90" y="100"/>
                  <a:pt x="91" y="96"/>
                  <a:pt x="93" y="92"/>
                </a:cubicBezTo>
                <a:cubicBezTo>
                  <a:pt x="97" y="91"/>
                  <a:pt x="101" y="89"/>
                  <a:pt x="105" y="88"/>
                </a:cubicBezTo>
                <a:cubicBezTo>
                  <a:pt x="110" y="86"/>
                  <a:pt x="110" y="86"/>
                  <a:pt x="110" y="86"/>
                </a:cubicBezTo>
                <a:cubicBezTo>
                  <a:pt x="112" y="85"/>
                  <a:pt x="112" y="83"/>
                  <a:pt x="112" y="82"/>
                </a:cubicBezTo>
                <a:cubicBezTo>
                  <a:pt x="112" y="81"/>
                  <a:pt x="112" y="80"/>
                  <a:pt x="110" y="79"/>
                </a:cubicBezTo>
                <a:cubicBezTo>
                  <a:pt x="99" y="74"/>
                  <a:pt x="88" y="68"/>
                  <a:pt x="76" y="63"/>
                </a:cubicBezTo>
                <a:cubicBezTo>
                  <a:pt x="66" y="59"/>
                  <a:pt x="66" y="59"/>
                  <a:pt x="66" y="59"/>
                </a:cubicBezTo>
                <a:cubicBezTo>
                  <a:pt x="65" y="58"/>
                  <a:pt x="64" y="58"/>
                  <a:pt x="62" y="57"/>
                </a:cubicBezTo>
                <a:cubicBezTo>
                  <a:pt x="61" y="56"/>
                  <a:pt x="59" y="57"/>
                  <a:pt x="58" y="58"/>
                </a:cubicBezTo>
                <a:close/>
                <a:moveTo>
                  <a:pt x="74" y="69"/>
                </a:moveTo>
                <a:cubicBezTo>
                  <a:pt x="84" y="73"/>
                  <a:pt x="93" y="78"/>
                  <a:pt x="103" y="82"/>
                </a:cubicBezTo>
                <a:cubicBezTo>
                  <a:pt x="103" y="82"/>
                  <a:pt x="103" y="82"/>
                  <a:pt x="103" y="82"/>
                </a:cubicBezTo>
                <a:cubicBezTo>
                  <a:pt x="98" y="84"/>
                  <a:pt x="94" y="86"/>
                  <a:pt x="89" y="87"/>
                </a:cubicBezTo>
                <a:cubicBezTo>
                  <a:pt x="89" y="88"/>
                  <a:pt x="88" y="88"/>
                  <a:pt x="88" y="89"/>
                </a:cubicBezTo>
                <a:cubicBezTo>
                  <a:pt x="86" y="93"/>
                  <a:pt x="85" y="97"/>
                  <a:pt x="83" y="101"/>
                </a:cubicBezTo>
                <a:cubicBezTo>
                  <a:pt x="82" y="102"/>
                  <a:pt x="82" y="102"/>
                  <a:pt x="82" y="102"/>
                </a:cubicBezTo>
                <a:cubicBezTo>
                  <a:pt x="65" y="65"/>
                  <a:pt x="65" y="65"/>
                  <a:pt x="65" y="65"/>
                </a:cubicBezTo>
                <a:lnTo>
                  <a:pt x="74" y="69"/>
                </a:lnTo>
                <a:close/>
              </a:path>
            </a:pathLst>
          </a:custGeom>
          <a:solidFill>
            <a:srgbClr val="298880"/>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09" name="Freeform 794">
            <a:extLst>
              <a:ext uri="{FF2B5EF4-FFF2-40B4-BE49-F238E27FC236}">
                <a16:creationId xmlns:a16="http://schemas.microsoft.com/office/drawing/2014/main" id="{0C497142-C350-43D7-94C7-4D6A2E633795}"/>
              </a:ext>
            </a:extLst>
          </p:cNvPr>
          <p:cNvSpPr>
            <a:spLocks noChangeAspect="1" noEditPoints="1"/>
          </p:cNvSpPr>
          <p:nvPr/>
        </p:nvSpPr>
        <p:spPr bwMode="auto">
          <a:xfrm>
            <a:off x="5783937" y="5033667"/>
            <a:ext cx="319339" cy="365712"/>
          </a:xfrm>
          <a:custGeom>
            <a:avLst/>
            <a:gdLst>
              <a:gd name="T0" fmla="*/ 51 w 141"/>
              <a:gd name="T1" fmla="*/ 6 h 160"/>
              <a:gd name="T2" fmla="*/ 14 w 141"/>
              <a:gd name="T3" fmla="*/ 72 h 160"/>
              <a:gd name="T4" fmla="*/ 2 w 141"/>
              <a:gd name="T5" fmla="*/ 106 h 160"/>
              <a:gd name="T6" fmla="*/ 14 w 141"/>
              <a:gd name="T7" fmla="*/ 110 h 160"/>
              <a:gd name="T8" fmla="*/ 30 w 141"/>
              <a:gd name="T9" fmla="*/ 145 h 160"/>
              <a:gd name="T10" fmla="*/ 44 w 141"/>
              <a:gd name="T11" fmla="*/ 143 h 160"/>
              <a:gd name="T12" fmla="*/ 47 w 141"/>
              <a:gd name="T13" fmla="*/ 160 h 160"/>
              <a:gd name="T14" fmla="*/ 122 w 141"/>
              <a:gd name="T15" fmla="*/ 157 h 160"/>
              <a:gd name="T16" fmla="*/ 141 w 141"/>
              <a:gd name="T17" fmla="*/ 63 h 160"/>
              <a:gd name="T18" fmla="*/ 117 w 141"/>
              <a:gd name="T19" fmla="*/ 105 h 160"/>
              <a:gd name="T20" fmla="*/ 116 w 141"/>
              <a:gd name="T21" fmla="*/ 154 h 160"/>
              <a:gd name="T22" fmla="*/ 50 w 141"/>
              <a:gd name="T23" fmla="*/ 140 h 160"/>
              <a:gd name="T24" fmla="*/ 47 w 141"/>
              <a:gd name="T25" fmla="*/ 137 h 160"/>
              <a:gd name="T26" fmla="*/ 20 w 141"/>
              <a:gd name="T27" fmla="*/ 130 h 160"/>
              <a:gd name="T28" fmla="*/ 17 w 141"/>
              <a:gd name="T29" fmla="*/ 104 h 160"/>
              <a:gd name="T30" fmla="*/ 7 w 141"/>
              <a:gd name="T31" fmla="*/ 103 h 160"/>
              <a:gd name="T32" fmla="*/ 20 w 141"/>
              <a:gd name="T33" fmla="*/ 74 h 160"/>
              <a:gd name="T34" fmla="*/ 20 w 141"/>
              <a:gd name="T35" fmla="*/ 63 h 160"/>
              <a:gd name="T36" fmla="*/ 78 w 141"/>
              <a:gd name="T37" fmla="*/ 6 h 160"/>
              <a:gd name="T38" fmla="*/ 117 w 141"/>
              <a:gd name="T39" fmla="*/ 105 h 160"/>
              <a:gd name="T40" fmla="*/ 50 w 141"/>
              <a:gd name="T41" fmla="*/ 34 h 160"/>
              <a:gd name="T42" fmla="*/ 41 w 141"/>
              <a:gd name="T43" fmla="*/ 94 h 160"/>
              <a:gd name="T44" fmla="*/ 43 w 141"/>
              <a:gd name="T45" fmla="*/ 102 h 160"/>
              <a:gd name="T46" fmla="*/ 60 w 141"/>
              <a:gd name="T47" fmla="*/ 98 h 160"/>
              <a:gd name="T48" fmla="*/ 106 w 141"/>
              <a:gd name="T49" fmla="*/ 91 h 160"/>
              <a:gd name="T50" fmla="*/ 78 w 141"/>
              <a:gd name="T51" fmla="*/ 23 h 160"/>
              <a:gd name="T52" fmla="*/ 78 w 141"/>
              <a:gd name="T53" fmla="*/ 96 h 160"/>
              <a:gd name="T54" fmla="*/ 59 w 141"/>
              <a:gd name="T55" fmla="*/ 91 h 160"/>
              <a:gd name="T56" fmla="*/ 48 w 141"/>
              <a:gd name="T57" fmla="*/ 96 h 160"/>
              <a:gd name="T58" fmla="*/ 53 w 141"/>
              <a:gd name="T59" fmla="*/ 85 h 160"/>
              <a:gd name="T60" fmla="*/ 78 w 141"/>
              <a:gd name="T61" fmla="*/ 28 h 160"/>
              <a:gd name="T62" fmla="*/ 102 w 141"/>
              <a:gd name="T63" fmla="*/ 86 h 160"/>
              <a:gd name="T64" fmla="*/ 76 w 141"/>
              <a:gd name="T65" fmla="*/ 60 h 160"/>
              <a:gd name="T66" fmla="*/ 76 w 141"/>
              <a:gd name="T67" fmla="*/ 64 h 160"/>
              <a:gd name="T68" fmla="*/ 80 w 141"/>
              <a:gd name="T69" fmla="*/ 64 h 160"/>
              <a:gd name="T70" fmla="*/ 80 w 141"/>
              <a:gd name="T71" fmla="*/ 60 h 160"/>
              <a:gd name="T72" fmla="*/ 89 w 141"/>
              <a:gd name="T73" fmla="*/ 59 h 160"/>
              <a:gd name="T74" fmla="*/ 86 w 141"/>
              <a:gd name="T75" fmla="*/ 62 h 160"/>
              <a:gd name="T76" fmla="*/ 89 w 141"/>
              <a:gd name="T77" fmla="*/ 65 h 160"/>
              <a:gd name="T78" fmla="*/ 92 w 141"/>
              <a:gd name="T79" fmla="*/ 62 h 160"/>
              <a:gd name="T80" fmla="*/ 89 w 141"/>
              <a:gd name="T81" fmla="*/ 59 h 160"/>
              <a:gd name="T82" fmla="*/ 65 w 141"/>
              <a:gd name="T83" fmla="*/ 60 h 160"/>
              <a:gd name="T84" fmla="*/ 65 w 141"/>
              <a:gd name="T85" fmla="*/ 64 h 160"/>
              <a:gd name="T86" fmla="*/ 69 w 141"/>
              <a:gd name="T87" fmla="*/ 64 h 160"/>
              <a:gd name="T88" fmla="*/ 69 w 141"/>
              <a:gd name="T89"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 h="160">
                <a:moveTo>
                  <a:pt x="78" y="0"/>
                </a:moveTo>
                <a:cubicBezTo>
                  <a:pt x="68" y="0"/>
                  <a:pt x="59" y="2"/>
                  <a:pt x="51" y="6"/>
                </a:cubicBezTo>
                <a:cubicBezTo>
                  <a:pt x="29" y="16"/>
                  <a:pt x="14" y="39"/>
                  <a:pt x="14" y="63"/>
                </a:cubicBezTo>
                <a:cubicBezTo>
                  <a:pt x="14" y="72"/>
                  <a:pt x="14" y="72"/>
                  <a:pt x="14" y="72"/>
                </a:cubicBezTo>
                <a:cubicBezTo>
                  <a:pt x="3" y="95"/>
                  <a:pt x="3" y="95"/>
                  <a:pt x="3" y="95"/>
                </a:cubicBezTo>
                <a:cubicBezTo>
                  <a:pt x="1" y="99"/>
                  <a:pt x="0" y="103"/>
                  <a:pt x="2" y="106"/>
                </a:cubicBezTo>
                <a:cubicBezTo>
                  <a:pt x="4" y="109"/>
                  <a:pt x="7" y="110"/>
                  <a:pt x="12" y="110"/>
                </a:cubicBezTo>
                <a:cubicBezTo>
                  <a:pt x="14" y="110"/>
                  <a:pt x="14" y="110"/>
                  <a:pt x="14" y="110"/>
                </a:cubicBezTo>
                <a:cubicBezTo>
                  <a:pt x="14" y="130"/>
                  <a:pt x="14" y="130"/>
                  <a:pt x="14" y="130"/>
                </a:cubicBezTo>
                <a:cubicBezTo>
                  <a:pt x="14" y="138"/>
                  <a:pt x="21" y="145"/>
                  <a:pt x="30" y="145"/>
                </a:cubicBezTo>
                <a:cubicBezTo>
                  <a:pt x="30" y="145"/>
                  <a:pt x="30" y="145"/>
                  <a:pt x="31" y="145"/>
                </a:cubicBezTo>
                <a:cubicBezTo>
                  <a:pt x="44" y="143"/>
                  <a:pt x="44" y="143"/>
                  <a:pt x="44" y="143"/>
                </a:cubicBezTo>
                <a:cubicBezTo>
                  <a:pt x="44" y="157"/>
                  <a:pt x="44" y="157"/>
                  <a:pt x="44" y="157"/>
                </a:cubicBezTo>
                <a:cubicBezTo>
                  <a:pt x="44" y="159"/>
                  <a:pt x="46" y="160"/>
                  <a:pt x="47" y="160"/>
                </a:cubicBezTo>
                <a:cubicBezTo>
                  <a:pt x="119" y="160"/>
                  <a:pt x="119" y="160"/>
                  <a:pt x="119" y="160"/>
                </a:cubicBezTo>
                <a:cubicBezTo>
                  <a:pt x="120" y="160"/>
                  <a:pt x="122" y="159"/>
                  <a:pt x="122" y="157"/>
                </a:cubicBezTo>
                <a:cubicBezTo>
                  <a:pt x="122" y="109"/>
                  <a:pt x="122" y="109"/>
                  <a:pt x="122" y="109"/>
                </a:cubicBezTo>
                <a:cubicBezTo>
                  <a:pt x="134" y="97"/>
                  <a:pt x="141" y="80"/>
                  <a:pt x="141" y="63"/>
                </a:cubicBezTo>
                <a:cubicBezTo>
                  <a:pt x="141" y="28"/>
                  <a:pt x="113" y="0"/>
                  <a:pt x="78" y="0"/>
                </a:cubicBezTo>
                <a:close/>
                <a:moveTo>
                  <a:pt x="117" y="105"/>
                </a:moveTo>
                <a:cubicBezTo>
                  <a:pt x="116" y="106"/>
                  <a:pt x="116" y="107"/>
                  <a:pt x="116" y="107"/>
                </a:cubicBezTo>
                <a:cubicBezTo>
                  <a:pt x="116" y="154"/>
                  <a:pt x="116" y="154"/>
                  <a:pt x="116" y="154"/>
                </a:cubicBezTo>
                <a:cubicBezTo>
                  <a:pt x="50" y="154"/>
                  <a:pt x="50" y="154"/>
                  <a:pt x="50" y="154"/>
                </a:cubicBezTo>
                <a:cubicBezTo>
                  <a:pt x="50" y="140"/>
                  <a:pt x="50" y="140"/>
                  <a:pt x="50" y="140"/>
                </a:cubicBezTo>
                <a:cubicBezTo>
                  <a:pt x="50" y="139"/>
                  <a:pt x="50" y="138"/>
                  <a:pt x="49" y="137"/>
                </a:cubicBezTo>
                <a:cubicBezTo>
                  <a:pt x="49" y="137"/>
                  <a:pt x="48" y="137"/>
                  <a:pt x="47" y="137"/>
                </a:cubicBezTo>
                <a:cubicBezTo>
                  <a:pt x="30" y="139"/>
                  <a:pt x="30" y="139"/>
                  <a:pt x="30" y="139"/>
                </a:cubicBezTo>
                <a:cubicBezTo>
                  <a:pt x="25" y="139"/>
                  <a:pt x="20" y="135"/>
                  <a:pt x="20" y="130"/>
                </a:cubicBezTo>
                <a:cubicBezTo>
                  <a:pt x="20" y="107"/>
                  <a:pt x="20" y="107"/>
                  <a:pt x="20" y="107"/>
                </a:cubicBezTo>
                <a:cubicBezTo>
                  <a:pt x="20" y="106"/>
                  <a:pt x="19" y="104"/>
                  <a:pt x="17" y="104"/>
                </a:cubicBezTo>
                <a:cubicBezTo>
                  <a:pt x="12" y="104"/>
                  <a:pt x="12" y="104"/>
                  <a:pt x="12" y="104"/>
                </a:cubicBezTo>
                <a:cubicBezTo>
                  <a:pt x="10" y="104"/>
                  <a:pt x="8" y="104"/>
                  <a:pt x="7" y="103"/>
                </a:cubicBezTo>
                <a:cubicBezTo>
                  <a:pt x="7" y="101"/>
                  <a:pt x="7" y="100"/>
                  <a:pt x="8" y="98"/>
                </a:cubicBezTo>
                <a:cubicBezTo>
                  <a:pt x="20" y="74"/>
                  <a:pt x="20" y="74"/>
                  <a:pt x="20" y="74"/>
                </a:cubicBezTo>
                <a:cubicBezTo>
                  <a:pt x="20" y="74"/>
                  <a:pt x="20" y="74"/>
                  <a:pt x="20" y="73"/>
                </a:cubicBezTo>
                <a:cubicBezTo>
                  <a:pt x="20" y="63"/>
                  <a:pt x="20" y="63"/>
                  <a:pt x="20" y="63"/>
                </a:cubicBezTo>
                <a:cubicBezTo>
                  <a:pt x="20" y="41"/>
                  <a:pt x="33" y="21"/>
                  <a:pt x="53" y="11"/>
                </a:cubicBezTo>
                <a:cubicBezTo>
                  <a:pt x="61" y="8"/>
                  <a:pt x="69" y="6"/>
                  <a:pt x="78" y="6"/>
                </a:cubicBezTo>
                <a:cubicBezTo>
                  <a:pt x="109" y="6"/>
                  <a:pt x="135" y="31"/>
                  <a:pt x="135" y="63"/>
                </a:cubicBezTo>
                <a:cubicBezTo>
                  <a:pt x="135" y="79"/>
                  <a:pt x="128" y="94"/>
                  <a:pt x="117" y="105"/>
                </a:cubicBezTo>
                <a:close/>
                <a:moveTo>
                  <a:pt x="78" y="23"/>
                </a:moveTo>
                <a:cubicBezTo>
                  <a:pt x="67" y="23"/>
                  <a:pt x="57" y="27"/>
                  <a:pt x="50" y="34"/>
                </a:cubicBezTo>
                <a:cubicBezTo>
                  <a:pt x="35" y="49"/>
                  <a:pt x="34" y="71"/>
                  <a:pt x="47" y="87"/>
                </a:cubicBezTo>
                <a:cubicBezTo>
                  <a:pt x="45" y="90"/>
                  <a:pt x="43" y="92"/>
                  <a:pt x="41" y="94"/>
                </a:cubicBezTo>
                <a:cubicBezTo>
                  <a:pt x="40" y="94"/>
                  <a:pt x="39" y="96"/>
                  <a:pt x="39" y="98"/>
                </a:cubicBezTo>
                <a:cubicBezTo>
                  <a:pt x="39" y="100"/>
                  <a:pt x="41" y="102"/>
                  <a:pt x="43" y="102"/>
                </a:cubicBezTo>
                <a:cubicBezTo>
                  <a:pt x="43" y="102"/>
                  <a:pt x="44" y="102"/>
                  <a:pt x="45" y="102"/>
                </a:cubicBezTo>
                <a:cubicBezTo>
                  <a:pt x="50" y="102"/>
                  <a:pt x="55" y="100"/>
                  <a:pt x="60" y="98"/>
                </a:cubicBezTo>
                <a:cubicBezTo>
                  <a:pt x="65" y="101"/>
                  <a:pt x="72" y="102"/>
                  <a:pt x="78" y="102"/>
                </a:cubicBezTo>
                <a:cubicBezTo>
                  <a:pt x="89" y="102"/>
                  <a:pt x="99" y="98"/>
                  <a:pt x="106" y="91"/>
                </a:cubicBezTo>
                <a:cubicBezTo>
                  <a:pt x="122" y="75"/>
                  <a:pt x="122" y="50"/>
                  <a:pt x="106" y="34"/>
                </a:cubicBezTo>
                <a:cubicBezTo>
                  <a:pt x="99" y="27"/>
                  <a:pt x="89" y="23"/>
                  <a:pt x="78" y="23"/>
                </a:cubicBezTo>
                <a:close/>
                <a:moveTo>
                  <a:pt x="102" y="86"/>
                </a:moveTo>
                <a:cubicBezTo>
                  <a:pt x="95" y="93"/>
                  <a:pt x="87" y="96"/>
                  <a:pt x="78" y="96"/>
                </a:cubicBezTo>
                <a:cubicBezTo>
                  <a:pt x="72" y="96"/>
                  <a:pt x="66" y="95"/>
                  <a:pt x="61" y="92"/>
                </a:cubicBezTo>
                <a:cubicBezTo>
                  <a:pt x="60" y="91"/>
                  <a:pt x="60" y="91"/>
                  <a:pt x="59" y="91"/>
                </a:cubicBezTo>
                <a:cubicBezTo>
                  <a:pt x="59" y="91"/>
                  <a:pt x="58" y="91"/>
                  <a:pt x="57" y="92"/>
                </a:cubicBezTo>
                <a:cubicBezTo>
                  <a:pt x="54" y="94"/>
                  <a:pt x="50" y="95"/>
                  <a:pt x="48" y="96"/>
                </a:cubicBezTo>
                <a:cubicBezTo>
                  <a:pt x="50" y="94"/>
                  <a:pt x="52" y="91"/>
                  <a:pt x="53" y="88"/>
                </a:cubicBezTo>
                <a:cubicBezTo>
                  <a:pt x="54" y="87"/>
                  <a:pt x="53" y="86"/>
                  <a:pt x="53" y="85"/>
                </a:cubicBezTo>
                <a:cubicBezTo>
                  <a:pt x="41" y="71"/>
                  <a:pt x="41" y="51"/>
                  <a:pt x="54" y="38"/>
                </a:cubicBezTo>
                <a:cubicBezTo>
                  <a:pt x="60" y="32"/>
                  <a:pt x="69" y="28"/>
                  <a:pt x="78" y="28"/>
                </a:cubicBezTo>
                <a:cubicBezTo>
                  <a:pt x="87" y="28"/>
                  <a:pt x="95" y="32"/>
                  <a:pt x="102" y="38"/>
                </a:cubicBezTo>
                <a:cubicBezTo>
                  <a:pt x="115" y="52"/>
                  <a:pt x="115" y="73"/>
                  <a:pt x="102" y="86"/>
                </a:cubicBezTo>
                <a:close/>
                <a:moveTo>
                  <a:pt x="78" y="59"/>
                </a:moveTo>
                <a:cubicBezTo>
                  <a:pt x="77" y="59"/>
                  <a:pt x="76" y="60"/>
                  <a:pt x="76" y="60"/>
                </a:cubicBezTo>
                <a:cubicBezTo>
                  <a:pt x="75" y="61"/>
                  <a:pt x="75" y="62"/>
                  <a:pt x="75" y="62"/>
                </a:cubicBezTo>
                <a:cubicBezTo>
                  <a:pt x="75" y="63"/>
                  <a:pt x="75" y="64"/>
                  <a:pt x="76" y="64"/>
                </a:cubicBezTo>
                <a:cubicBezTo>
                  <a:pt x="76" y="65"/>
                  <a:pt x="77" y="65"/>
                  <a:pt x="78" y="65"/>
                </a:cubicBezTo>
                <a:cubicBezTo>
                  <a:pt x="79" y="65"/>
                  <a:pt x="80" y="65"/>
                  <a:pt x="80" y="64"/>
                </a:cubicBezTo>
                <a:cubicBezTo>
                  <a:pt x="81" y="64"/>
                  <a:pt x="81" y="63"/>
                  <a:pt x="81" y="62"/>
                </a:cubicBezTo>
                <a:cubicBezTo>
                  <a:pt x="81" y="62"/>
                  <a:pt x="81" y="61"/>
                  <a:pt x="80" y="60"/>
                </a:cubicBezTo>
                <a:cubicBezTo>
                  <a:pt x="80" y="60"/>
                  <a:pt x="79" y="59"/>
                  <a:pt x="78" y="59"/>
                </a:cubicBezTo>
                <a:close/>
                <a:moveTo>
                  <a:pt x="89" y="59"/>
                </a:moveTo>
                <a:cubicBezTo>
                  <a:pt x="88" y="59"/>
                  <a:pt x="87" y="60"/>
                  <a:pt x="87" y="60"/>
                </a:cubicBezTo>
                <a:cubicBezTo>
                  <a:pt x="86" y="61"/>
                  <a:pt x="86" y="62"/>
                  <a:pt x="86" y="62"/>
                </a:cubicBezTo>
                <a:cubicBezTo>
                  <a:pt x="86" y="63"/>
                  <a:pt x="86" y="64"/>
                  <a:pt x="87" y="64"/>
                </a:cubicBezTo>
                <a:cubicBezTo>
                  <a:pt x="87" y="65"/>
                  <a:pt x="88" y="65"/>
                  <a:pt x="89" y="65"/>
                </a:cubicBezTo>
                <a:cubicBezTo>
                  <a:pt x="90" y="65"/>
                  <a:pt x="91" y="65"/>
                  <a:pt x="91" y="64"/>
                </a:cubicBezTo>
                <a:cubicBezTo>
                  <a:pt x="92" y="64"/>
                  <a:pt x="92" y="63"/>
                  <a:pt x="92" y="62"/>
                </a:cubicBezTo>
                <a:cubicBezTo>
                  <a:pt x="92" y="62"/>
                  <a:pt x="92" y="61"/>
                  <a:pt x="91" y="60"/>
                </a:cubicBezTo>
                <a:cubicBezTo>
                  <a:pt x="91" y="60"/>
                  <a:pt x="90" y="59"/>
                  <a:pt x="89" y="59"/>
                </a:cubicBezTo>
                <a:close/>
                <a:moveTo>
                  <a:pt x="67" y="59"/>
                </a:moveTo>
                <a:cubicBezTo>
                  <a:pt x="66" y="59"/>
                  <a:pt x="65" y="60"/>
                  <a:pt x="65" y="60"/>
                </a:cubicBezTo>
                <a:cubicBezTo>
                  <a:pt x="64" y="61"/>
                  <a:pt x="64" y="62"/>
                  <a:pt x="64" y="62"/>
                </a:cubicBezTo>
                <a:cubicBezTo>
                  <a:pt x="64" y="63"/>
                  <a:pt x="64" y="64"/>
                  <a:pt x="65" y="64"/>
                </a:cubicBezTo>
                <a:cubicBezTo>
                  <a:pt x="65" y="65"/>
                  <a:pt x="66" y="65"/>
                  <a:pt x="67" y="65"/>
                </a:cubicBezTo>
                <a:cubicBezTo>
                  <a:pt x="68" y="65"/>
                  <a:pt x="68" y="65"/>
                  <a:pt x="69" y="64"/>
                </a:cubicBezTo>
                <a:cubicBezTo>
                  <a:pt x="70" y="64"/>
                  <a:pt x="70" y="63"/>
                  <a:pt x="70" y="62"/>
                </a:cubicBezTo>
                <a:cubicBezTo>
                  <a:pt x="70" y="62"/>
                  <a:pt x="70" y="61"/>
                  <a:pt x="69" y="60"/>
                </a:cubicBezTo>
                <a:cubicBezTo>
                  <a:pt x="68" y="60"/>
                  <a:pt x="68" y="59"/>
                  <a:pt x="67" y="59"/>
                </a:cubicBezTo>
                <a:close/>
              </a:path>
            </a:pathLst>
          </a:custGeom>
          <a:solidFill>
            <a:srgbClr val="EFB366"/>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0" name="Freeform 804">
            <a:extLst>
              <a:ext uri="{FF2B5EF4-FFF2-40B4-BE49-F238E27FC236}">
                <a16:creationId xmlns:a16="http://schemas.microsoft.com/office/drawing/2014/main" id="{5252EA17-00D8-4D53-8319-0B494EC722A1}"/>
              </a:ext>
            </a:extLst>
          </p:cNvPr>
          <p:cNvSpPr>
            <a:spLocks noChangeAspect="1" noEditPoints="1"/>
          </p:cNvSpPr>
          <p:nvPr/>
        </p:nvSpPr>
        <p:spPr bwMode="auto">
          <a:xfrm>
            <a:off x="6190811" y="2108719"/>
            <a:ext cx="274021" cy="365712"/>
          </a:xfrm>
          <a:custGeom>
            <a:avLst/>
            <a:gdLst>
              <a:gd name="T0" fmla="*/ 61 w 121"/>
              <a:gd name="T1" fmla="*/ 29 h 160"/>
              <a:gd name="T2" fmla="*/ 66 w 121"/>
              <a:gd name="T3" fmla="*/ 31 h 160"/>
              <a:gd name="T4" fmla="*/ 64 w 121"/>
              <a:gd name="T5" fmla="*/ 26 h 160"/>
              <a:gd name="T6" fmla="*/ 64 w 121"/>
              <a:gd name="T7" fmla="*/ 19 h 160"/>
              <a:gd name="T8" fmla="*/ 66 w 121"/>
              <a:gd name="T9" fmla="*/ 1 h 160"/>
              <a:gd name="T10" fmla="*/ 61 w 121"/>
              <a:gd name="T11" fmla="*/ 3 h 160"/>
              <a:gd name="T12" fmla="*/ 66 w 121"/>
              <a:gd name="T13" fmla="*/ 5 h 160"/>
              <a:gd name="T14" fmla="*/ 118 w 121"/>
              <a:gd name="T15" fmla="*/ 64 h 160"/>
              <a:gd name="T16" fmla="*/ 120 w 121"/>
              <a:gd name="T17" fmla="*/ 59 h 160"/>
              <a:gd name="T18" fmla="*/ 115 w 121"/>
              <a:gd name="T19" fmla="*/ 61 h 160"/>
              <a:gd name="T20" fmla="*/ 105 w 121"/>
              <a:gd name="T21" fmla="*/ 64 h 160"/>
              <a:gd name="T22" fmla="*/ 102 w 121"/>
              <a:gd name="T23" fmla="*/ 61 h 160"/>
              <a:gd name="T24" fmla="*/ 94 w 121"/>
              <a:gd name="T25" fmla="*/ 63 h 160"/>
              <a:gd name="T26" fmla="*/ 92 w 121"/>
              <a:gd name="T27" fmla="*/ 58 h 160"/>
              <a:gd name="T28" fmla="*/ 90 w 121"/>
              <a:gd name="T29" fmla="*/ 63 h 160"/>
              <a:gd name="T30" fmla="*/ 12 w 121"/>
              <a:gd name="T31" fmla="*/ 63 h 160"/>
              <a:gd name="T32" fmla="*/ 10 w 121"/>
              <a:gd name="T33" fmla="*/ 58 h 160"/>
              <a:gd name="T34" fmla="*/ 8 w 121"/>
              <a:gd name="T35" fmla="*/ 63 h 160"/>
              <a:gd name="T36" fmla="*/ 23 w 121"/>
              <a:gd name="T37" fmla="*/ 64 h 160"/>
              <a:gd name="T38" fmla="*/ 20 w 121"/>
              <a:gd name="T39" fmla="*/ 61 h 160"/>
              <a:gd name="T40" fmla="*/ 38 w 121"/>
              <a:gd name="T41" fmla="*/ 63 h 160"/>
              <a:gd name="T42" fmla="*/ 36 w 121"/>
              <a:gd name="T43" fmla="*/ 58 h 160"/>
              <a:gd name="T44" fmla="*/ 34 w 121"/>
              <a:gd name="T45" fmla="*/ 63 h 160"/>
              <a:gd name="T46" fmla="*/ 24 w 121"/>
              <a:gd name="T47" fmla="*/ 18 h 160"/>
              <a:gd name="T48" fmla="*/ 19 w 121"/>
              <a:gd name="T49" fmla="*/ 16 h 160"/>
              <a:gd name="T50" fmla="*/ 21 w 121"/>
              <a:gd name="T51" fmla="*/ 21 h 160"/>
              <a:gd name="T52" fmla="*/ 33 w 121"/>
              <a:gd name="T53" fmla="*/ 25 h 160"/>
              <a:gd name="T54" fmla="*/ 30 w 121"/>
              <a:gd name="T55" fmla="*/ 30 h 160"/>
              <a:gd name="T56" fmla="*/ 42 w 121"/>
              <a:gd name="T57" fmla="*/ 36 h 160"/>
              <a:gd name="T58" fmla="*/ 37 w 121"/>
              <a:gd name="T59" fmla="*/ 34 h 160"/>
              <a:gd name="T60" fmla="*/ 40 w 121"/>
              <a:gd name="T61" fmla="*/ 39 h 160"/>
              <a:gd name="T62" fmla="*/ 106 w 121"/>
              <a:gd name="T63" fmla="*/ 18 h 160"/>
              <a:gd name="T64" fmla="*/ 101 w 121"/>
              <a:gd name="T65" fmla="*/ 20 h 160"/>
              <a:gd name="T66" fmla="*/ 106 w 121"/>
              <a:gd name="T67" fmla="*/ 22 h 160"/>
              <a:gd name="T68" fmla="*/ 93 w 121"/>
              <a:gd name="T69" fmla="*/ 31 h 160"/>
              <a:gd name="T70" fmla="*/ 97 w 121"/>
              <a:gd name="T71" fmla="*/ 27 h 160"/>
              <a:gd name="T72" fmla="*/ 83 w 121"/>
              <a:gd name="T73" fmla="*/ 38 h 160"/>
              <a:gd name="T74" fmla="*/ 88 w 121"/>
              <a:gd name="T75" fmla="*/ 40 h 160"/>
              <a:gd name="T76" fmla="*/ 86 w 121"/>
              <a:gd name="T77" fmla="*/ 35 h 160"/>
              <a:gd name="T78" fmla="*/ 6 w 121"/>
              <a:gd name="T79" fmla="*/ 158 h 160"/>
              <a:gd name="T80" fmla="*/ 42 w 121"/>
              <a:gd name="T81" fmla="*/ 160 h 160"/>
              <a:gd name="T82" fmla="*/ 120 w 121"/>
              <a:gd name="T83" fmla="*/ 100 h 160"/>
              <a:gd name="T84" fmla="*/ 77 w 121"/>
              <a:gd name="T85" fmla="*/ 83 h 160"/>
              <a:gd name="T86" fmla="*/ 53 w 121"/>
              <a:gd name="T87" fmla="*/ 45 h 160"/>
              <a:gd name="T88" fmla="*/ 31 w 121"/>
              <a:gd name="T89" fmla="*/ 91 h 160"/>
              <a:gd name="T90" fmla="*/ 5 w 121"/>
              <a:gd name="T91" fmla="*/ 90 h 160"/>
              <a:gd name="T92" fmla="*/ 57 w 121"/>
              <a:gd name="T93" fmla="*/ 69 h 160"/>
              <a:gd name="T94" fmla="*/ 72 w 121"/>
              <a:gd name="T95" fmla="*/ 64 h 160"/>
              <a:gd name="T96" fmla="*/ 103 w 121"/>
              <a:gd name="T97" fmla="*/ 89 h 160"/>
              <a:gd name="T98" fmla="*/ 107 w 121"/>
              <a:gd name="T99" fmla="*/ 143 h 160"/>
              <a:gd name="T100" fmla="*/ 31 w 121"/>
              <a:gd name="T101" fmla="*/ 143 h 160"/>
              <a:gd name="T102" fmla="*/ 6 w 121"/>
              <a:gd name="T103" fmla="*/ 96 h 160"/>
              <a:gd name="T104" fmla="*/ 6 w 121"/>
              <a:gd name="T105"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 h="160">
                <a:moveTo>
                  <a:pt x="64" y="26"/>
                </a:moveTo>
                <a:cubicBezTo>
                  <a:pt x="63" y="26"/>
                  <a:pt x="62" y="26"/>
                  <a:pt x="62" y="27"/>
                </a:cubicBezTo>
                <a:cubicBezTo>
                  <a:pt x="61" y="27"/>
                  <a:pt x="61" y="28"/>
                  <a:pt x="61" y="29"/>
                </a:cubicBezTo>
                <a:cubicBezTo>
                  <a:pt x="61" y="30"/>
                  <a:pt x="61" y="30"/>
                  <a:pt x="62" y="31"/>
                </a:cubicBezTo>
                <a:cubicBezTo>
                  <a:pt x="62" y="31"/>
                  <a:pt x="63" y="32"/>
                  <a:pt x="64" y="32"/>
                </a:cubicBezTo>
                <a:cubicBezTo>
                  <a:pt x="65" y="32"/>
                  <a:pt x="65" y="31"/>
                  <a:pt x="66" y="31"/>
                </a:cubicBezTo>
                <a:cubicBezTo>
                  <a:pt x="67" y="30"/>
                  <a:pt x="67" y="30"/>
                  <a:pt x="67" y="29"/>
                </a:cubicBezTo>
                <a:cubicBezTo>
                  <a:pt x="67" y="28"/>
                  <a:pt x="67" y="27"/>
                  <a:pt x="66" y="27"/>
                </a:cubicBezTo>
                <a:cubicBezTo>
                  <a:pt x="65" y="26"/>
                  <a:pt x="65" y="26"/>
                  <a:pt x="64" y="26"/>
                </a:cubicBezTo>
                <a:close/>
                <a:moveTo>
                  <a:pt x="64" y="13"/>
                </a:moveTo>
                <a:cubicBezTo>
                  <a:pt x="62" y="13"/>
                  <a:pt x="61" y="14"/>
                  <a:pt x="61" y="16"/>
                </a:cubicBezTo>
                <a:cubicBezTo>
                  <a:pt x="61" y="18"/>
                  <a:pt x="62" y="19"/>
                  <a:pt x="64" y="19"/>
                </a:cubicBezTo>
                <a:cubicBezTo>
                  <a:pt x="66" y="19"/>
                  <a:pt x="67" y="18"/>
                  <a:pt x="67" y="16"/>
                </a:cubicBezTo>
                <a:cubicBezTo>
                  <a:pt x="67" y="14"/>
                  <a:pt x="66" y="13"/>
                  <a:pt x="64" y="13"/>
                </a:cubicBezTo>
                <a:close/>
                <a:moveTo>
                  <a:pt x="66" y="1"/>
                </a:moveTo>
                <a:cubicBezTo>
                  <a:pt x="65" y="0"/>
                  <a:pt x="65" y="0"/>
                  <a:pt x="64" y="0"/>
                </a:cubicBezTo>
                <a:cubicBezTo>
                  <a:pt x="63" y="0"/>
                  <a:pt x="62" y="0"/>
                  <a:pt x="62" y="1"/>
                </a:cubicBezTo>
                <a:cubicBezTo>
                  <a:pt x="61" y="1"/>
                  <a:pt x="61" y="2"/>
                  <a:pt x="61" y="3"/>
                </a:cubicBezTo>
                <a:cubicBezTo>
                  <a:pt x="61" y="4"/>
                  <a:pt x="61" y="5"/>
                  <a:pt x="62" y="5"/>
                </a:cubicBezTo>
                <a:cubicBezTo>
                  <a:pt x="62" y="6"/>
                  <a:pt x="63" y="6"/>
                  <a:pt x="64" y="6"/>
                </a:cubicBezTo>
                <a:cubicBezTo>
                  <a:pt x="65" y="6"/>
                  <a:pt x="65" y="6"/>
                  <a:pt x="66" y="5"/>
                </a:cubicBezTo>
                <a:cubicBezTo>
                  <a:pt x="67" y="5"/>
                  <a:pt x="67" y="4"/>
                  <a:pt x="67" y="3"/>
                </a:cubicBezTo>
                <a:cubicBezTo>
                  <a:pt x="67" y="2"/>
                  <a:pt x="67" y="1"/>
                  <a:pt x="66" y="1"/>
                </a:cubicBezTo>
                <a:close/>
                <a:moveTo>
                  <a:pt x="118" y="64"/>
                </a:moveTo>
                <a:cubicBezTo>
                  <a:pt x="118" y="64"/>
                  <a:pt x="119" y="64"/>
                  <a:pt x="120" y="63"/>
                </a:cubicBezTo>
                <a:cubicBezTo>
                  <a:pt x="120" y="62"/>
                  <a:pt x="121" y="62"/>
                  <a:pt x="121" y="61"/>
                </a:cubicBezTo>
                <a:cubicBezTo>
                  <a:pt x="121" y="60"/>
                  <a:pt x="120" y="59"/>
                  <a:pt x="120" y="59"/>
                </a:cubicBezTo>
                <a:cubicBezTo>
                  <a:pt x="119" y="58"/>
                  <a:pt x="118" y="58"/>
                  <a:pt x="118" y="58"/>
                </a:cubicBezTo>
                <a:cubicBezTo>
                  <a:pt x="117" y="58"/>
                  <a:pt x="116" y="58"/>
                  <a:pt x="115" y="59"/>
                </a:cubicBezTo>
                <a:cubicBezTo>
                  <a:pt x="115" y="59"/>
                  <a:pt x="115" y="60"/>
                  <a:pt x="115" y="61"/>
                </a:cubicBezTo>
                <a:cubicBezTo>
                  <a:pt x="115" y="62"/>
                  <a:pt x="115" y="62"/>
                  <a:pt x="115" y="63"/>
                </a:cubicBezTo>
                <a:cubicBezTo>
                  <a:pt x="116" y="64"/>
                  <a:pt x="117" y="64"/>
                  <a:pt x="118" y="64"/>
                </a:cubicBezTo>
                <a:close/>
                <a:moveTo>
                  <a:pt x="105" y="64"/>
                </a:moveTo>
                <a:cubicBezTo>
                  <a:pt x="106" y="64"/>
                  <a:pt x="108" y="63"/>
                  <a:pt x="108" y="61"/>
                </a:cubicBezTo>
                <a:cubicBezTo>
                  <a:pt x="108" y="59"/>
                  <a:pt x="106" y="58"/>
                  <a:pt x="105" y="58"/>
                </a:cubicBezTo>
                <a:cubicBezTo>
                  <a:pt x="103" y="58"/>
                  <a:pt x="102" y="59"/>
                  <a:pt x="102" y="61"/>
                </a:cubicBezTo>
                <a:cubicBezTo>
                  <a:pt x="102" y="63"/>
                  <a:pt x="103" y="64"/>
                  <a:pt x="105" y="64"/>
                </a:cubicBezTo>
                <a:close/>
                <a:moveTo>
                  <a:pt x="92" y="64"/>
                </a:moveTo>
                <a:cubicBezTo>
                  <a:pt x="93" y="64"/>
                  <a:pt x="93" y="64"/>
                  <a:pt x="94" y="63"/>
                </a:cubicBezTo>
                <a:cubicBezTo>
                  <a:pt x="94" y="62"/>
                  <a:pt x="95" y="62"/>
                  <a:pt x="95" y="61"/>
                </a:cubicBezTo>
                <a:cubicBezTo>
                  <a:pt x="95" y="60"/>
                  <a:pt x="94" y="59"/>
                  <a:pt x="94" y="59"/>
                </a:cubicBezTo>
                <a:cubicBezTo>
                  <a:pt x="93" y="58"/>
                  <a:pt x="93" y="58"/>
                  <a:pt x="92" y="58"/>
                </a:cubicBezTo>
                <a:cubicBezTo>
                  <a:pt x="91" y="58"/>
                  <a:pt x="90" y="58"/>
                  <a:pt x="90" y="59"/>
                </a:cubicBezTo>
                <a:cubicBezTo>
                  <a:pt x="89" y="59"/>
                  <a:pt x="89" y="60"/>
                  <a:pt x="89" y="61"/>
                </a:cubicBezTo>
                <a:cubicBezTo>
                  <a:pt x="89" y="62"/>
                  <a:pt x="89" y="62"/>
                  <a:pt x="90" y="63"/>
                </a:cubicBezTo>
                <a:cubicBezTo>
                  <a:pt x="90" y="64"/>
                  <a:pt x="91" y="64"/>
                  <a:pt x="92" y="64"/>
                </a:cubicBezTo>
                <a:close/>
                <a:moveTo>
                  <a:pt x="10" y="64"/>
                </a:moveTo>
                <a:cubicBezTo>
                  <a:pt x="11" y="64"/>
                  <a:pt x="12" y="64"/>
                  <a:pt x="12" y="63"/>
                </a:cubicBezTo>
                <a:cubicBezTo>
                  <a:pt x="13" y="62"/>
                  <a:pt x="13" y="62"/>
                  <a:pt x="13" y="61"/>
                </a:cubicBezTo>
                <a:cubicBezTo>
                  <a:pt x="13" y="60"/>
                  <a:pt x="13" y="59"/>
                  <a:pt x="12" y="59"/>
                </a:cubicBezTo>
                <a:cubicBezTo>
                  <a:pt x="12" y="58"/>
                  <a:pt x="11" y="58"/>
                  <a:pt x="10" y="58"/>
                </a:cubicBezTo>
                <a:cubicBezTo>
                  <a:pt x="10" y="58"/>
                  <a:pt x="9" y="58"/>
                  <a:pt x="8" y="59"/>
                </a:cubicBezTo>
                <a:cubicBezTo>
                  <a:pt x="8" y="59"/>
                  <a:pt x="7" y="60"/>
                  <a:pt x="7" y="61"/>
                </a:cubicBezTo>
                <a:cubicBezTo>
                  <a:pt x="7" y="62"/>
                  <a:pt x="8" y="62"/>
                  <a:pt x="8" y="63"/>
                </a:cubicBezTo>
                <a:cubicBezTo>
                  <a:pt x="9" y="64"/>
                  <a:pt x="10" y="64"/>
                  <a:pt x="10" y="64"/>
                </a:cubicBezTo>
                <a:close/>
                <a:moveTo>
                  <a:pt x="20" y="61"/>
                </a:moveTo>
                <a:cubicBezTo>
                  <a:pt x="20" y="63"/>
                  <a:pt x="22" y="64"/>
                  <a:pt x="23" y="64"/>
                </a:cubicBezTo>
                <a:cubicBezTo>
                  <a:pt x="25" y="64"/>
                  <a:pt x="26" y="63"/>
                  <a:pt x="26" y="61"/>
                </a:cubicBezTo>
                <a:cubicBezTo>
                  <a:pt x="26" y="59"/>
                  <a:pt x="25" y="58"/>
                  <a:pt x="23" y="58"/>
                </a:cubicBezTo>
                <a:cubicBezTo>
                  <a:pt x="22" y="58"/>
                  <a:pt x="20" y="59"/>
                  <a:pt x="20" y="61"/>
                </a:cubicBezTo>
                <a:close/>
                <a:moveTo>
                  <a:pt x="34" y="63"/>
                </a:moveTo>
                <a:cubicBezTo>
                  <a:pt x="35" y="64"/>
                  <a:pt x="35" y="64"/>
                  <a:pt x="36" y="64"/>
                </a:cubicBezTo>
                <a:cubicBezTo>
                  <a:pt x="37" y="64"/>
                  <a:pt x="38" y="64"/>
                  <a:pt x="38" y="63"/>
                </a:cubicBezTo>
                <a:cubicBezTo>
                  <a:pt x="39" y="63"/>
                  <a:pt x="39" y="62"/>
                  <a:pt x="39" y="61"/>
                </a:cubicBezTo>
                <a:cubicBezTo>
                  <a:pt x="39" y="60"/>
                  <a:pt x="39" y="59"/>
                  <a:pt x="38" y="59"/>
                </a:cubicBezTo>
                <a:cubicBezTo>
                  <a:pt x="38" y="58"/>
                  <a:pt x="37" y="58"/>
                  <a:pt x="36" y="58"/>
                </a:cubicBezTo>
                <a:cubicBezTo>
                  <a:pt x="35" y="58"/>
                  <a:pt x="35" y="58"/>
                  <a:pt x="34" y="59"/>
                </a:cubicBezTo>
                <a:cubicBezTo>
                  <a:pt x="33" y="59"/>
                  <a:pt x="33" y="60"/>
                  <a:pt x="33" y="61"/>
                </a:cubicBezTo>
                <a:cubicBezTo>
                  <a:pt x="33" y="62"/>
                  <a:pt x="33" y="63"/>
                  <a:pt x="34" y="63"/>
                </a:cubicBezTo>
                <a:close/>
                <a:moveTo>
                  <a:pt x="21" y="21"/>
                </a:moveTo>
                <a:cubicBezTo>
                  <a:pt x="22" y="21"/>
                  <a:pt x="23" y="20"/>
                  <a:pt x="23" y="20"/>
                </a:cubicBezTo>
                <a:cubicBezTo>
                  <a:pt x="24" y="19"/>
                  <a:pt x="24" y="19"/>
                  <a:pt x="24" y="18"/>
                </a:cubicBezTo>
                <a:cubicBezTo>
                  <a:pt x="24" y="17"/>
                  <a:pt x="24" y="16"/>
                  <a:pt x="23" y="16"/>
                </a:cubicBezTo>
                <a:cubicBezTo>
                  <a:pt x="23" y="15"/>
                  <a:pt x="22" y="15"/>
                  <a:pt x="21" y="15"/>
                </a:cubicBezTo>
                <a:cubicBezTo>
                  <a:pt x="21" y="15"/>
                  <a:pt x="20" y="15"/>
                  <a:pt x="19" y="16"/>
                </a:cubicBezTo>
                <a:cubicBezTo>
                  <a:pt x="19" y="16"/>
                  <a:pt x="18" y="17"/>
                  <a:pt x="18" y="18"/>
                </a:cubicBezTo>
                <a:cubicBezTo>
                  <a:pt x="18" y="19"/>
                  <a:pt x="19" y="19"/>
                  <a:pt x="19" y="20"/>
                </a:cubicBezTo>
                <a:cubicBezTo>
                  <a:pt x="20" y="20"/>
                  <a:pt x="21" y="21"/>
                  <a:pt x="21" y="21"/>
                </a:cubicBezTo>
                <a:close/>
                <a:moveTo>
                  <a:pt x="30" y="30"/>
                </a:moveTo>
                <a:cubicBezTo>
                  <a:pt x="31" y="30"/>
                  <a:pt x="32" y="30"/>
                  <a:pt x="33" y="29"/>
                </a:cubicBezTo>
                <a:cubicBezTo>
                  <a:pt x="34" y="28"/>
                  <a:pt x="34" y="26"/>
                  <a:pt x="33" y="25"/>
                </a:cubicBezTo>
                <a:cubicBezTo>
                  <a:pt x="31" y="24"/>
                  <a:pt x="29" y="24"/>
                  <a:pt x="28" y="25"/>
                </a:cubicBezTo>
                <a:cubicBezTo>
                  <a:pt x="27" y="26"/>
                  <a:pt x="27" y="28"/>
                  <a:pt x="28" y="29"/>
                </a:cubicBezTo>
                <a:cubicBezTo>
                  <a:pt x="29" y="30"/>
                  <a:pt x="30" y="30"/>
                  <a:pt x="30" y="30"/>
                </a:cubicBezTo>
                <a:close/>
                <a:moveTo>
                  <a:pt x="40" y="39"/>
                </a:moveTo>
                <a:cubicBezTo>
                  <a:pt x="40" y="39"/>
                  <a:pt x="41" y="39"/>
                  <a:pt x="42" y="38"/>
                </a:cubicBezTo>
                <a:cubicBezTo>
                  <a:pt x="42" y="38"/>
                  <a:pt x="42" y="37"/>
                  <a:pt x="42" y="36"/>
                </a:cubicBezTo>
                <a:cubicBezTo>
                  <a:pt x="42" y="35"/>
                  <a:pt x="42" y="35"/>
                  <a:pt x="42" y="34"/>
                </a:cubicBezTo>
                <a:cubicBezTo>
                  <a:pt x="41" y="33"/>
                  <a:pt x="40" y="33"/>
                  <a:pt x="40" y="33"/>
                </a:cubicBezTo>
                <a:cubicBezTo>
                  <a:pt x="39" y="33"/>
                  <a:pt x="38" y="33"/>
                  <a:pt x="37" y="34"/>
                </a:cubicBezTo>
                <a:cubicBezTo>
                  <a:pt x="37" y="35"/>
                  <a:pt x="37" y="35"/>
                  <a:pt x="37" y="36"/>
                </a:cubicBezTo>
                <a:cubicBezTo>
                  <a:pt x="37" y="37"/>
                  <a:pt x="37" y="38"/>
                  <a:pt x="37" y="38"/>
                </a:cubicBezTo>
                <a:cubicBezTo>
                  <a:pt x="38" y="39"/>
                  <a:pt x="39" y="39"/>
                  <a:pt x="40" y="39"/>
                </a:cubicBezTo>
                <a:close/>
                <a:moveTo>
                  <a:pt x="106" y="22"/>
                </a:moveTo>
                <a:cubicBezTo>
                  <a:pt x="106" y="21"/>
                  <a:pt x="107" y="20"/>
                  <a:pt x="107" y="20"/>
                </a:cubicBezTo>
                <a:cubicBezTo>
                  <a:pt x="107" y="19"/>
                  <a:pt x="106" y="18"/>
                  <a:pt x="106" y="18"/>
                </a:cubicBezTo>
                <a:cubicBezTo>
                  <a:pt x="105" y="17"/>
                  <a:pt x="105" y="17"/>
                  <a:pt x="104" y="17"/>
                </a:cubicBezTo>
                <a:cubicBezTo>
                  <a:pt x="103" y="17"/>
                  <a:pt x="102" y="17"/>
                  <a:pt x="102" y="18"/>
                </a:cubicBezTo>
                <a:cubicBezTo>
                  <a:pt x="101" y="18"/>
                  <a:pt x="101" y="19"/>
                  <a:pt x="101" y="20"/>
                </a:cubicBezTo>
                <a:cubicBezTo>
                  <a:pt x="101" y="20"/>
                  <a:pt x="101" y="21"/>
                  <a:pt x="102" y="22"/>
                </a:cubicBezTo>
                <a:cubicBezTo>
                  <a:pt x="102" y="22"/>
                  <a:pt x="103" y="23"/>
                  <a:pt x="104" y="23"/>
                </a:cubicBezTo>
                <a:cubicBezTo>
                  <a:pt x="105" y="23"/>
                  <a:pt x="105" y="22"/>
                  <a:pt x="106" y="22"/>
                </a:cubicBezTo>
                <a:close/>
                <a:moveTo>
                  <a:pt x="97" y="27"/>
                </a:moveTo>
                <a:cubicBezTo>
                  <a:pt x="96" y="26"/>
                  <a:pt x="94" y="26"/>
                  <a:pt x="93" y="27"/>
                </a:cubicBezTo>
                <a:cubicBezTo>
                  <a:pt x="91" y="28"/>
                  <a:pt x="91" y="30"/>
                  <a:pt x="93" y="31"/>
                </a:cubicBezTo>
                <a:cubicBezTo>
                  <a:pt x="93" y="31"/>
                  <a:pt x="94" y="32"/>
                  <a:pt x="95" y="32"/>
                </a:cubicBezTo>
                <a:cubicBezTo>
                  <a:pt x="95" y="32"/>
                  <a:pt x="96" y="31"/>
                  <a:pt x="97" y="31"/>
                </a:cubicBezTo>
                <a:cubicBezTo>
                  <a:pt x="98" y="30"/>
                  <a:pt x="98" y="28"/>
                  <a:pt x="97" y="27"/>
                </a:cubicBezTo>
                <a:close/>
                <a:moveTo>
                  <a:pt x="86" y="35"/>
                </a:moveTo>
                <a:cubicBezTo>
                  <a:pt x="85" y="35"/>
                  <a:pt x="84" y="35"/>
                  <a:pt x="83" y="36"/>
                </a:cubicBezTo>
                <a:cubicBezTo>
                  <a:pt x="83" y="36"/>
                  <a:pt x="83" y="37"/>
                  <a:pt x="83" y="38"/>
                </a:cubicBezTo>
                <a:cubicBezTo>
                  <a:pt x="83" y="39"/>
                  <a:pt x="83" y="39"/>
                  <a:pt x="83" y="40"/>
                </a:cubicBezTo>
                <a:cubicBezTo>
                  <a:pt x="84" y="41"/>
                  <a:pt x="85" y="41"/>
                  <a:pt x="86" y="41"/>
                </a:cubicBezTo>
                <a:cubicBezTo>
                  <a:pt x="86" y="41"/>
                  <a:pt x="87" y="41"/>
                  <a:pt x="88" y="40"/>
                </a:cubicBezTo>
                <a:cubicBezTo>
                  <a:pt x="88" y="39"/>
                  <a:pt x="89" y="39"/>
                  <a:pt x="89" y="38"/>
                </a:cubicBezTo>
                <a:cubicBezTo>
                  <a:pt x="89" y="37"/>
                  <a:pt x="88" y="36"/>
                  <a:pt x="88" y="36"/>
                </a:cubicBezTo>
                <a:cubicBezTo>
                  <a:pt x="87" y="35"/>
                  <a:pt x="86" y="35"/>
                  <a:pt x="86" y="35"/>
                </a:cubicBezTo>
                <a:close/>
                <a:moveTo>
                  <a:pt x="0" y="95"/>
                </a:moveTo>
                <a:cubicBezTo>
                  <a:pt x="0" y="153"/>
                  <a:pt x="0" y="153"/>
                  <a:pt x="0" y="153"/>
                </a:cubicBezTo>
                <a:cubicBezTo>
                  <a:pt x="0" y="156"/>
                  <a:pt x="2" y="158"/>
                  <a:pt x="6" y="158"/>
                </a:cubicBezTo>
                <a:cubicBezTo>
                  <a:pt x="26" y="158"/>
                  <a:pt x="26" y="158"/>
                  <a:pt x="26" y="158"/>
                </a:cubicBezTo>
                <a:cubicBezTo>
                  <a:pt x="28" y="158"/>
                  <a:pt x="30" y="157"/>
                  <a:pt x="31" y="155"/>
                </a:cubicBezTo>
                <a:cubicBezTo>
                  <a:pt x="34" y="158"/>
                  <a:pt x="38" y="160"/>
                  <a:pt x="42" y="160"/>
                </a:cubicBezTo>
                <a:cubicBezTo>
                  <a:pt x="93" y="160"/>
                  <a:pt x="93" y="160"/>
                  <a:pt x="93" y="160"/>
                </a:cubicBezTo>
                <a:cubicBezTo>
                  <a:pt x="105" y="160"/>
                  <a:pt x="112" y="154"/>
                  <a:pt x="113" y="144"/>
                </a:cubicBezTo>
                <a:cubicBezTo>
                  <a:pt x="120" y="100"/>
                  <a:pt x="120" y="100"/>
                  <a:pt x="120" y="100"/>
                </a:cubicBezTo>
                <a:cubicBezTo>
                  <a:pt x="120" y="100"/>
                  <a:pt x="120" y="100"/>
                  <a:pt x="120" y="100"/>
                </a:cubicBezTo>
                <a:cubicBezTo>
                  <a:pt x="120" y="90"/>
                  <a:pt x="112" y="83"/>
                  <a:pt x="103" y="83"/>
                </a:cubicBezTo>
                <a:cubicBezTo>
                  <a:pt x="77" y="83"/>
                  <a:pt x="77" y="83"/>
                  <a:pt x="77" y="83"/>
                </a:cubicBezTo>
                <a:cubicBezTo>
                  <a:pt x="77" y="64"/>
                  <a:pt x="77" y="64"/>
                  <a:pt x="77" y="64"/>
                </a:cubicBezTo>
                <a:cubicBezTo>
                  <a:pt x="77" y="56"/>
                  <a:pt x="75" y="51"/>
                  <a:pt x="71" y="47"/>
                </a:cubicBezTo>
                <a:cubicBezTo>
                  <a:pt x="63" y="42"/>
                  <a:pt x="54" y="45"/>
                  <a:pt x="53" y="45"/>
                </a:cubicBezTo>
                <a:cubicBezTo>
                  <a:pt x="52" y="46"/>
                  <a:pt x="51" y="47"/>
                  <a:pt x="51" y="48"/>
                </a:cubicBezTo>
                <a:cubicBezTo>
                  <a:pt x="51" y="69"/>
                  <a:pt x="51" y="69"/>
                  <a:pt x="51" y="69"/>
                </a:cubicBezTo>
                <a:cubicBezTo>
                  <a:pt x="51" y="85"/>
                  <a:pt x="32" y="91"/>
                  <a:pt x="31" y="91"/>
                </a:cubicBezTo>
                <a:cubicBezTo>
                  <a:pt x="31" y="91"/>
                  <a:pt x="30" y="92"/>
                  <a:pt x="30" y="92"/>
                </a:cubicBezTo>
                <a:cubicBezTo>
                  <a:pt x="29" y="91"/>
                  <a:pt x="28" y="90"/>
                  <a:pt x="26" y="90"/>
                </a:cubicBezTo>
                <a:cubicBezTo>
                  <a:pt x="5" y="90"/>
                  <a:pt x="5" y="90"/>
                  <a:pt x="5" y="90"/>
                </a:cubicBezTo>
                <a:cubicBezTo>
                  <a:pt x="2" y="90"/>
                  <a:pt x="0" y="92"/>
                  <a:pt x="0" y="95"/>
                </a:cubicBezTo>
                <a:close/>
                <a:moveTo>
                  <a:pt x="33" y="97"/>
                </a:moveTo>
                <a:cubicBezTo>
                  <a:pt x="34" y="97"/>
                  <a:pt x="57" y="90"/>
                  <a:pt x="57" y="69"/>
                </a:cubicBezTo>
                <a:cubicBezTo>
                  <a:pt x="57" y="50"/>
                  <a:pt x="57" y="50"/>
                  <a:pt x="57" y="50"/>
                </a:cubicBezTo>
                <a:cubicBezTo>
                  <a:pt x="60" y="50"/>
                  <a:pt x="64" y="50"/>
                  <a:pt x="67" y="52"/>
                </a:cubicBezTo>
                <a:cubicBezTo>
                  <a:pt x="70" y="54"/>
                  <a:pt x="72" y="58"/>
                  <a:pt x="72" y="64"/>
                </a:cubicBezTo>
                <a:cubicBezTo>
                  <a:pt x="72" y="86"/>
                  <a:pt x="72" y="86"/>
                  <a:pt x="72" y="86"/>
                </a:cubicBezTo>
                <a:cubicBezTo>
                  <a:pt x="72" y="88"/>
                  <a:pt x="73" y="89"/>
                  <a:pt x="75" y="89"/>
                </a:cubicBezTo>
                <a:cubicBezTo>
                  <a:pt x="103" y="89"/>
                  <a:pt x="103" y="89"/>
                  <a:pt x="103" y="89"/>
                </a:cubicBezTo>
                <a:cubicBezTo>
                  <a:pt x="109" y="89"/>
                  <a:pt x="114" y="94"/>
                  <a:pt x="114" y="99"/>
                </a:cubicBezTo>
                <a:cubicBezTo>
                  <a:pt x="107" y="143"/>
                  <a:pt x="107" y="143"/>
                  <a:pt x="107" y="143"/>
                </a:cubicBezTo>
                <a:cubicBezTo>
                  <a:pt x="107" y="143"/>
                  <a:pt x="107" y="143"/>
                  <a:pt x="107" y="143"/>
                </a:cubicBezTo>
                <a:cubicBezTo>
                  <a:pt x="106" y="150"/>
                  <a:pt x="102" y="154"/>
                  <a:pt x="93" y="154"/>
                </a:cubicBezTo>
                <a:cubicBezTo>
                  <a:pt x="42" y="154"/>
                  <a:pt x="42" y="154"/>
                  <a:pt x="42" y="154"/>
                </a:cubicBezTo>
                <a:cubicBezTo>
                  <a:pt x="36" y="154"/>
                  <a:pt x="31" y="149"/>
                  <a:pt x="31" y="143"/>
                </a:cubicBezTo>
                <a:cubicBezTo>
                  <a:pt x="31" y="97"/>
                  <a:pt x="31" y="97"/>
                  <a:pt x="31" y="97"/>
                </a:cubicBezTo>
                <a:cubicBezTo>
                  <a:pt x="32" y="97"/>
                  <a:pt x="32" y="97"/>
                  <a:pt x="33" y="97"/>
                </a:cubicBezTo>
                <a:close/>
                <a:moveTo>
                  <a:pt x="6" y="96"/>
                </a:moveTo>
                <a:cubicBezTo>
                  <a:pt x="25" y="96"/>
                  <a:pt x="25" y="96"/>
                  <a:pt x="25" y="96"/>
                </a:cubicBezTo>
                <a:cubicBezTo>
                  <a:pt x="25" y="152"/>
                  <a:pt x="25" y="152"/>
                  <a:pt x="25" y="152"/>
                </a:cubicBezTo>
                <a:cubicBezTo>
                  <a:pt x="6" y="152"/>
                  <a:pt x="6" y="152"/>
                  <a:pt x="6" y="152"/>
                </a:cubicBezTo>
                <a:lnTo>
                  <a:pt x="6" y="96"/>
                </a:lnTo>
                <a:close/>
              </a:path>
            </a:pathLst>
          </a:custGeom>
          <a:solidFill>
            <a:srgbClr val="2A9D8F"/>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1" name="Freeform 835">
            <a:extLst>
              <a:ext uri="{FF2B5EF4-FFF2-40B4-BE49-F238E27FC236}">
                <a16:creationId xmlns:a16="http://schemas.microsoft.com/office/drawing/2014/main" id="{518C5930-F8CE-45EA-A92B-34AAF7F6267D}"/>
              </a:ext>
            </a:extLst>
          </p:cNvPr>
          <p:cNvSpPr>
            <a:spLocks noChangeAspect="1" noEditPoints="1"/>
          </p:cNvSpPr>
          <p:nvPr/>
        </p:nvSpPr>
        <p:spPr bwMode="auto">
          <a:xfrm>
            <a:off x="5035459" y="3626921"/>
            <a:ext cx="387451" cy="388569"/>
          </a:xfrm>
          <a:custGeom>
            <a:avLst/>
            <a:gdLst>
              <a:gd name="T0" fmla="*/ 100 w 161"/>
              <a:gd name="T1" fmla="*/ 123 h 160"/>
              <a:gd name="T2" fmla="*/ 88 w 161"/>
              <a:gd name="T3" fmla="*/ 149 h 160"/>
              <a:gd name="T4" fmla="*/ 71 w 161"/>
              <a:gd name="T5" fmla="*/ 142 h 160"/>
              <a:gd name="T6" fmla="*/ 44 w 161"/>
              <a:gd name="T7" fmla="*/ 153 h 160"/>
              <a:gd name="T8" fmla="*/ 38 w 161"/>
              <a:gd name="T9" fmla="*/ 139 h 160"/>
              <a:gd name="T10" fmla="*/ 13 w 161"/>
              <a:gd name="T11" fmla="*/ 125 h 160"/>
              <a:gd name="T12" fmla="*/ 16 w 161"/>
              <a:gd name="T13" fmla="*/ 110 h 160"/>
              <a:gd name="T14" fmla="*/ 8 w 161"/>
              <a:gd name="T15" fmla="*/ 82 h 160"/>
              <a:gd name="T16" fmla="*/ 12 w 161"/>
              <a:gd name="T17" fmla="*/ 70 h 160"/>
              <a:gd name="T18" fmla="*/ 37 w 161"/>
              <a:gd name="T19" fmla="*/ 59 h 160"/>
              <a:gd name="T20" fmla="*/ 36 w 161"/>
              <a:gd name="T21" fmla="*/ 46 h 160"/>
              <a:gd name="T22" fmla="*/ 54 w 161"/>
              <a:gd name="T23" fmla="*/ 52 h 160"/>
              <a:gd name="T24" fmla="*/ 34 w 161"/>
              <a:gd name="T25" fmla="*/ 40 h 160"/>
              <a:gd name="T26" fmla="*/ 21 w 161"/>
              <a:gd name="T27" fmla="*/ 67 h 160"/>
              <a:gd name="T28" fmla="*/ 2 w 161"/>
              <a:gd name="T29" fmla="*/ 77 h 160"/>
              <a:gd name="T30" fmla="*/ 11 w 161"/>
              <a:gd name="T31" fmla="*/ 105 h 160"/>
              <a:gd name="T32" fmla="*/ 16 w 161"/>
              <a:gd name="T33" fmla="*/ 130 h 160"/>
              <a:gd name="T34" fmla="*/ 29 w 161"/>
              <a:gd name="T35" fmla="*/ 150 h 160"/>
              <a:gd name="T36" fmla="*/ 55 w 161"/>
              <a:gd name="T37" fmla="*/ 148 h 160"/>
              <a:gd name="T38" fmla="*/ 83 w 161"/>
              <a:gd name="T39" fmla="*/ 158 h 160"/>
              <a:gd name="T40" fmla="*/ 104 w 161"/>
              <a:gd name="T41" fmla="*/ 128 h 160"/>
              <a:gd name="T42" fmla="*/ 123 w 161"/>
              <a:gd name="T43" fmla="*/ 112 h 160"/>
              <a:gd name="T44" fmla="*/ 109 w 161"/>
              <a:gd name="T45" fmla="*/ 110 h 160"/>
              <a:gd name="T46" fmla="*/ 114 w 161"/>
              <a:gd name="T47" fmla="*/ 124 h 160"/>
              <a:gd name="T48" fmla="*/ 62 w 161"/>
              <a:gd name="T49" fmla="*/ 71 h 160"/>
              <a:gd name="T50" fmla="*/ 62 w 161"/>
              <a:gd name="T51" fmla="*/ 123 h 160"/>
              <a:gd name="T52" fmla="*/ 85 w 161"/>
              <a:gd name="T53" fmla="*/ 94 h 160"/>
              <a:gd name="T54" fmla="*/ 62 w 161"/>
              <a:gd name="T55" fmla="*/ 118 h 160"/>
              <a:gd name="T56" fmla="*/ 48 w 161"/>
              <a:gd name="T57" fmla="*/ 83 h 160"/>
              <a:gd name="T58" fmla="*/ 161 w 161"/>
              <a:gd name="T59" fmla="*/ 44 h 160"/>
              <a:gd name="T60" fmla="*/ 149 w 161"/>
              <a:gd name="T61" fmla="*/ 26 h 160"/>
              <a:gd name="T62" fmla="*/ 136 w 161"/>
              <a:gd name="T63" fmla="*/ 12 h 160"/>
              <a:gd name="T64" fmla="*/ 117 w 161"/>
              <a:gd name="T65" fmla="*/ 0 h 160"/>
              <a:gd name="T66" fmla="*/ 95 w 161"/>
              <a:gd name="T67" fmla="*/ 14 h 160"/>
              <a:gd name="T68" fmla="*/ 78 w 161"/>
              <a:gd name="T69" fmla="*/ 16 h 160"/>
              <a:gd name="T70" fmla="*/ 73 w 161"/>
              <a:gd name="T71" fmla="*/ 37 h 160"/>
              <a:gd name="T72" fmla="*/ 77 w 161"/>
              <a:gd name="T73" fmla="*/ 57 h 160"/>
              <a:gd name="T74" fmla="*/ 83 w 161"/>
              <a:gd name="T75" fmla="*/ 83 h 160"/>
              <a:gd name="T76" fmla="*/ 104 w 161"/>
              <a:gd name="T77" fmla="*/ 84 h 160"/>
              <a:gd name="T78" fmla="*/ 124 w 161"/>
              <a:gd name="T79" fmla="*/ 88 h 160"/>
              <a:gd name="T80" fmla="*/ 140 w 161"/>
              <a:gd name="T81" fmla="*/ 85 h 160"/>
              <a:gd name="T82" fmla="*/ 147 w 161"/>
              <a:gd name="T83" fmla="*/ 66 h 160"/>
              <a:gd name="T84" fmla="*/ 141 w 161"/>
              <a:gd name="T85" fmla="*/ 65 h 160"/>
              <a:gd name="T86" fmla="*/ 141 w 161"/>
              <a:gd name="T87" fmla="*/ 79 h 160"/>
              <a:gd name="T88" fmla="*/ 132 w 161"/>
              <a:gd name="T89" fmla="*/ 74 h 160"/>
              <a:gd name="T90" fmla="*/ 117 w 161"/>
              <a:gd name="T91" fmla="*/ 88 h 160"/>
              <a:gd name="T92" fmla="*/ 108 w 161"/>
              <a:gd name="T93" fmla="*/ 79 h 160"/>
              <a:gd name="T94" fmla="*/ 88 w 161"/>
              <a:gd name="T95" fmla="*/ 79 h 160"/>
              <a:gd name="T96" fmla="*/ 82 w 161"/>
              <a:gd name="T97" fmla="*/ 73 h 160"/>
              <a:gd name="T98" fmla="*/ 79 w 161"/>
              <a:gd name="T99" fmla="*/ 51 h 160"/>
              <a:gd name="T100" fmla="*/ 73 w 161"/>
              <a:gd name="T101" fmla="*/ 43 h 160"/>
              <a:gd name="T102" fmla="*/ 87 w 161"/>
              <a:gd name="T103" fmla="*/ 25 h 160"/>
              <a:gd name="T104" fmla="*/ 87 w 161"/>
              <a:gd name="T105" fmla="*/ 16 h 160"/>
              <a:gd name="T106" fmla="*/ 96 w 161"/>
              <a:gd name="T107" fmla="*/ 20 h 160"/>
              <a:gd name="T108" fmla="*/ 111 w 161"/>
              <a:gd name="T109" fmla="*/ 6 h 160"/>
              <a:gd name="T110" fmla="*/ 120 w 161"/>
              <a:gd name="T111" fmla="*/ 15 h 160"/>
              <a:gd name="T112" fmla="*/ 140 w 161"/>
              <a:gd name="T113" fmla="*/ 16 h 160"/>
              <a:gd name="T114" fmla="*/ 141 w 161"/>
              <a:gd name="T115" fmla="*/ 26 h 160"/>
              <a:gd name="T116" fmla="*/ 154 w 161"/>
              <a:gd name="T117" fmla="*/ 43 h 160"/>
              <a:gd name="T118" fmla="*/ 148 w 161"/>
              <a:gd name="T119" fmla="*/ 51 h 160"/>
              <a:gd name="T120" fmla="*/ 114 w 161"/>
              <a:gd name="T121" fmla="*/ 66 h 160"/>
              <a:gd name="T122" fmla="*/ 101 w 161"/>
              <a:gd name="T123"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60">
                <a:moveTo>
                  <a:pt x="114" y="124"/>
                </a:moveTo>
                <a:cubicBezTo>
                  <a:pt x="114" y="125"/>
                  <a:pt x="112" y="125"/>
                  <a:pt x="111" y="125"/>
                </a:cubicBezTo>
                <a:cubicBezTo>
                  <a:pt x="104" y="122"/>
                  <a:pt x="104" y="122"/>
                  <a:pt x="104" y="122"/>
                </a:cubicBezTo>
                <a:cubicBezTo>
                  <a:pt x="102" y="121"/>
                  <a:pt x="101" y="122"/>
                  <a:pt x="100" y="123"/>
                </a:cubicBezTo>
                <a:cubicBezTo>
                  <a:pt x="97" y="128"/>
                  <a:pt x="93" y="132"/>
                  <a:pt x="88" y="135"/>
                </a:cubicBezTo>
                <a:cubicBezTo>
                  <a:pt x="86" y="136"/>
                  <a:pt x="86" y="138"/>
                  <a:pt x="87" y="139"/>
                </a:cubicBezTo>
                <a:cubicBezTo>
                  <a:pt x="90" y="146"/>
                  <a:pt x="90" y="146"/>
                  <a:pt x="90" y="146"/>
                </a:cubicBezTo>
                <a:cubicBezTo>
                  <a:pt x="90" y="147"/>
                  <a:pt x="90" y="149"/>
                  <a:pt x="88" y="149"/>
                </a:cubicBezTo>
                <a:cubicBezTo>
                  <a:pt x="80" y="153"/>
                  <a:pt x="80" y="153"/>
                  <a:pt x="80" y="153"/>
                </a:cubicBezTo>
                <a:cubicBezTo>
                  <a:pt x="79" y="153"/>
                  <a:pt x="78" y="152"/>
                  <a:pt x="77" y="151"/>
                </a:cubicBezTo>
                <a:cubicBezTo>
                  <a:pt x="74" y="144"/>
                  <a:pt x="74" y="144"/>
                  <a:pt x="74" y="144"/>
                </a:cubicBezTo>
                <a:cubicBezTo>
                  <a:pt x="74" y="143"/>
                  <a:pt x="72" y="142"/>
                  <a:pt x="71" y="142"/>
                </a:cubicBezTo>
                <a:cubicBezTo>
                  <a:pt x="65" y="143"/>
                  <a:pt x="59" y="143"/>
                  <a:pt x="53" y="142"/>
                </a:cubicBezTo>
                <a:cubicBezTo>
                  <a:pt x="52" y="142"/>
                  <a:pt x="51" y="143"/>
                  <a:pt x="50" y="144"/>
                </a:cubicBezTo>
                <a:cubicBezTo>
                  <a:pt x="47" y="151"/>
                  <a:pt x="47" y="151"/>
                  <a:pt x="47" y="151"/>
                </a:cubicBezTo>
                <a:cubicBezTo>
                  <a:pt x="47" y="152"/>
                  <a:pt x="45" y="153"/>
                  <a:pt x="44" y="153"/>
                </a:cubicBezTo>
                <a:cubicBezTo>
                  <a:pt x="36" y="149"/>
                  <a:pt x="36" y="149"/>
                  <a:pt x="36" y="149"/>
                </a:cubicBezTo>
                <a:cubicBezTo>
                  <a:pt x="36" y="149"/>
                  <a:pt x="35" y="149"/>
                  <a:pt x="35" y="148"/>
                </a:cubicBezTo>
                <a:cubicBezTo>
                  <a:pt x="35" y="147"/>
                  <a:pt x="35" y="147"/>
                  <a:pt x="35" y="146"/>
                </a:cubicBezTo>
                <a:cubicBezTo>
                  <a:pt x="38" y="139"/>
                  <a:pt x="38" y="139"/>
                  <a:pt x="38" y="139"/>
                </a:cubicBezTo>
                <a:cubicBezTo>
                  <a:pt x="38" y="138"/>
                  <a:pt x="38" y="136"/>
                  <a:pt x="37" y="135"/>
                </a:cubicBezTo>
                <a:cubicBezTo>
                  <a:pt x="32" y="132"/>
                  <a:pt x="28" y="128"/>
                  <a:pt x="24" y="123"/>
                </a:cubicBezTo>
                <a:cubicBezTo>
                  <a:pt x="24" y="122"/>
                  <a:pt x="22" y="121"/>
                  <a:pt x="21" y="122"/>
                </a:cubicBezTo>
                <a:cubicBezTo>
                  <a:pt x="13" y="125"/>
                  <a:pt x="13" y="125"/>
                  <a:pt x="13" y="125"/>
                </a:cubicBezTo>
                <a:cubicBezTo>
                  <a:pt x="12" y="125"/>
                  <a:pt x="11" y="125"/>
                  <a:pt x="10" y="124"/>
                </a:cubicBezTo>
                <a:cubicBezTo>
                  <a:pt x="7" y="115"/>
                  <a:pt x="7" y="115"/>
                  <a:pt x="7" y="115"/>
                </a:cubicBezTo>
                <a:cubicBezTo>
                  <a:pt x="7" y="114"/>
                  <a:pt x="7" y="113"/>
                  <a:pt x="8" y="113"/>
                </a:cubicBezTo>
                <a:cubicBezTo>
                  <a:pt x="16" y="110"/>
                  <a:pt x="16" y="110"/>
                  <a:pt x="16" y="110"/>
                </a:cubicBezTo>
                <a:cubicBezTo>
                  <a:pt x="17" y="109"/>
                  <a:pt x="18" y="108"/>
                  <a:pt x="17" y="106"/>
                </a:cubicBezTo>
                <a:cubicBezTo>
                  <a:pt x="16" y="100"/>
                  <a:pt x="16" y="94"/>
                  <a:pt x="17" y="88"/>
                </a:cubicBezTo>
                <a:cubicBezTo>
                  <a:pt x="18" y="87"/>
                  <a:pt x="17" y="86"/>
                  <a:pt x="16" y="85"/>
                </a:cubicBezTo>
                <a:cubicBezTo>
                  <a:pt x="8" y="82"/>
                  <a:pt x="8" y="82"/>
                  <a:pt x="8" y="82"/>
                </a:cubicBezTo>
                <a:cubicBezTo>
                  <a:pt x="8" y="82"/>
                  <a:pt x="7" y="81"/>
                  <a:pt x="7" y="81"/>
                </a:cubicBezTo>
                <a:cubicBezTo>
                  <a:pt x="7" y="80"/>
                  <a:pt x="7" y="80"/>
                  <a:pt x="7" y="79"/>
                </a:cubicBezTo>
                <a:cubicBezTo>
                  <a:pt x="10" y="71"/>
                  <a:pt x="10" y="71"/>
                  <a:pt x="10" y="71"/>
                </a:cubicBezTo>
                <a:cubicBezTo>
                  <a:pt x="11" y="71"/>
                  <a:pt x="11" y="70"/>
                  <a:pt x="12" y="70"/>
                </a:cubicBezTo>
                <a:cubicBezTo>
                  <a:pt x="12" y="70"/>
                  <a:pt x="13" y="70"/>
                  <a:pt x="13" y="70"/>
                </a:cubicBezTo>
                <a:cubicBezTo>
                  <a:pt x="21" y="73"/>
                  <a:pt x="21" y="73"/>
                  <a:pt x="21" y="73"/>
                </a:cubicBezTo>
                <a:cubicBezTo>
                  <a:pt x="22" y="74"/>
                  <a:pt x="24" y="73"/>
                  <a:pt x="24" y="72"/>
                </a:cubicBezTo>
                <a:cubicBezTo>
                  <a:pt x="28" y="67"/>
                  <a:pt x="32" y="63"/>
                  <a:pt x="37" y="59"/>
                </a:cubicBezTo>
                <a:cubicBezTo>
                  <a:pt x="38" y="59"/>
                  <a:pt x="39" y="57"/>
                  <a:pt x="38" y="56"/>
                </a:cubicBezTo>
                <a:cubicBezTo>
                  <a:pt x="35" y="48"/>
                  <a:pt x="35" y="48"/>
                  <a:pt x="35" y="48"/>
                </a:cubicBezTo>
                <a:cubicBezTo>
                  <a:pt x="35" y="48"/>
                  <a:pt x="35" y="47"/>
                  <a:pt x="35" y="47"/>
                </a:cubicBezTo>
                <a:cubicBezTo>
                  <a:pt x="35" y="46"/>
                  <a:pt x="36" y="46"/>
                  <a:pt x="36" y="46"/>
                </a:cubicBezTo>
                <a:cubicBezTo>
                  <a:pt x="44" y="42"/>
                  <a:pt x="44" y="42"/>
                  <a:pt x="44" y="42"/>
                </a:cubicBezTo>
                <a:cubicBezTo>
                  <a:pt x="45" y="42"/>
                  <a:pt x="47" y="42"/>
                  <a:pt x="47" y="43"/>
                </a:cubicBezTo>
                <a:cubicBezTo>
                  <a:pt x="50" y="51"/>
                  <a:pt x="50" y="51"/>
                  <a:pt x="50" y="51"/>
                </a:cubicBezTo>
                <a:cubicBezTo>
                  <a:pt x="51" y="52"/>
                  <a:pt x="52" y="53"/>
                  <a:pt x="54" y="52"/>
                </a:cubicBezTo>
                <a:cubicBezTo>
                  <a:pt x="55" y="52"/>
                  <a:pt x="56" y="50"/>
                  <a:pt x="56" y="49"/>
                </a:cubicBezTo>
                <a:cubicBezTo>
                  <a:pt x="52" y="41"/>
                  <a:pt x="52" y="41"/>
                  <a:pt x="52" y="41"/>
                </a:cubicBezTo>
                <a:cubicBezTo>
                  <a:pt x="51" y="37"/>
                  <a:pt x="46" y="35"/>
                  <a:pt x="42" y="37"/>
                </a:cubicBezTo>
                <a:cubicBezTo>
                  <a:pt x="34" y="40"/>
                  <a:pt x="34" y="40"/>
                  <a:pt x="34" y="40"/>
                </a:cubicBezTo>
                <a:cubicBezTo>
                  <a:pt x="32" y="41"/>
                  <a:pt x="30" y="42"/>
                  <a:pt x="29" y="44"/>
                </a:cubicBezTo>
                <a:cubicBezTo>
                  <a:pt x="29" y="46"/>
                  <a:pt x="29" y="49"/>
                  <a:pt x="29" y="51"/>
                </a:cubicBezTo>
                <a:cubicBezTo>
                  <a:pt x="32" y="56"/>
                  <a:pt x="32" y="56"/>
                  <a:pt x="32" y="56"/>
                </a:cubicBezTo>
                <a:cubicBezTo>
                  <a:pt x="27" y="59"/>
                  <a:pt x="24" y="63"/>
                  <a:pt x="21" y="67"/>
                </a:cubicBezTo>
                <a:cubicBezTo>
                  <a:pt x="16" y="65"/>
                  <a:pt x="16" y="65"/>
                  <a:pt x="16" y="65"/>
                </a:cubicBezTo>
                <a:cubicBezTo>
                  <a:pt x="14" y="64"/>
                  <a:pt x="11" y="64"/>
                  <a:pt x="9" y="65"/>
                </a:cubicBezTo>
                <a:cubicBezTo>
                  <a:pt x="7" y="65"/>
                  <a:pt x="6" y="67"/>
                  <a:pt x="5" y="69"/>
                </a:cubicBezTo>
                <a:cubicBezTo>
                  <a:pt x="2" y="77"/>
                  <a:pt x="2" y="77"/>
                  <a:pt x="2" y="77"/>
                </a:cubicBezTo>
                <a:cubicBezTo>
                  <a:pt x="1" y="79"/>
                  <a:pt x="1" y="81"/>
                  <a:pt x="2" y="83"/>
                </a:cubicBezTo>
                <a:cubicBezTo>
                  <a:pt x="2" y="85"/>
                  <a:pt x="4" y="87"/>
                  <a:pt x="6" y="88"/>
                </a:cubicBezTo>
                <a:cubicBezTo>
                  <a:pt x="11" y="90"/>
                  <a:pt x="11" y="90"/>
                  <a:pt x="11" y="90"/>
                </a:cubicBezTo>
                <a:cubicBezTo>
                  <a:pt x="10" y="95"/>
                  <a:pt x="10" y="100"/>
                  <a:pt x="11" y="105"/>
                </a:cubicBezTo>
                <a:cubicBezTo>
                  <a:pt x="6" y="107"/>
                  <a:pt x="6" y="107"/>
                  <a:pt x="6" y="107"/>
                </a:cubicBezTo>
                <a:cubicBezTo>
                  <a:pt x="2" y="109"/>
                  <a:pt x="0" y="114"/>
                  <a:pt x="2" y="118"/>
                </a:cubicBezTo>
                <a:cubicBezTo>
                  <a:pt x="5" y="126"/>
                  <a:pt x="5" y="126"/>
                  <a:pt x="5" y="126"/>
                </a:cubicBezTo>
                <a:cubicBezTo>
                  <a:pt x="7" y="130"/>
                  <a:pt x="11" y="132"/>
                  <a:pt x="16" y="130"/>
                </a:cubicBezTo>
                <a:cubicBezTo>
                  <a:pt x="21" y="128"/>
                  <a:pt x="21" y="128"/>
                  <a:pt x="21" y="128"/>
                </a:cubicBezTo>
                <a:cubicBezTo>
                  <a:pt x="24" y="132"/>
                  <a:pt x="27" y="136"/>
                  <a:pt x="32" y="139"/>
                </a:cubicBezTo>
                <a:cubicBezTo>
                  <a:pt x="29" y="144"/>
                  <a:pt x="29" y="144"/>
                  <a:pt x="29" y="144"/>
                </a:cubicBezTo>
                <a:cubicBezTo>
                  <a:pt x="29" y="146"/>
                  <a:pt x="29" y="148"/>
                  <a:pt x="29" y="150"/>
                </a:cubicBezTo>
                <a:cubicBezTo>
                  <a:pt x="30" y="152"/>
                  <a:pt x="32" y="154"/>
                  <a:pt x="34" y="155"/>
                </a:cubicBezTo>
                <a:cubicBezTo>
                  <a:pt x="42" y="158"/>
                  <a:pt x="42" y="158"/>
                  <a:pt x="42" y="158"/>
                </a:cubicBezTo>
                <a:cubicBezTo>
                  <a:pt x="46" y="160"/>
                  <a:pt x="51" y="158"/>
                  <a:pt x="52" y="154"/>
                </a:cubicBezTo>
                <a:cubicBezTo>
                  <a:pt x="55" y="148"/>
                  <a:pt x="55" y="148"/>
                  <a:pt x="55" y="148"/>
                </a:cubicBezTo>
                <a:cubicBezTo>
                  <a:pt x="60" y="149"/>
                  <a:pt x="65" y="149"/>
                  <a:pt x="70" y="148"/>
                </a:cubicBezTo>
                <a:cubicBezTo>
                  <a:pt x="72" y="154"/>
                  <a:pt x="72" y="154"/>
                  <a:pt x="72" y="154"/>
                </a:cubicBezTo>
                <a:cubicBezTo>
                  <a:pt x="73" y="157"/>
                  <a:pt x="76" y="159"/>
                  <a:pt x="80" y="159"/>
                </a:cubicBezTo>
                <a:cubicBezTo>
                  <a:pt x="81" y="159"/>
                  <a:pt x="82" y="158"/>
                  <a:pt x="83" y="158"/>
                </a:cubicBezTo>
                <a:cubicBezTo>
                  <a:pt x="91" y="155"/>
                  <a:pt x="91" y="155"/>
                  <a:pt x="91" y="155"/>
                </a:cubicBezTo>
                <a:cubicBezTo>
                  <a:pt x="95" y="153"/>
                  <a:pt x="97" y="148"/>
                  <a:pt x="95" y="144"/>
                </a:cubicBezTo>
                <a:cubicBezTo>
                  <a:pt x="93" y="139"/>
                  <a:pt x="93" y="139"/>
                  <a:pt x="93" y="139"/>
                </a:cubicBezTo>
                <a:cubicBezTo>
                  <a:pt x="97" y="136"/>
                  <a:pt x="101" y="132"/>
                  <a:pt x="104" y="128"/>
                </a:cubicBezTo>
                <a:cubicBezTo>
                  <a:pt x="109" y="130"/>
                  <a:pt x="109" y="130"/>
                  <a:pt x="109" y="130"/>
                </a:cubicBezTo>
                <a:cubicBezTo>
                  <a:pt x="113" y="132"/>
                  <a:pt x="118" y="130"/>
                  <a:pt x="120" y="126"/>
                </a:cubicBezTo>
                <a:cubicBezTo>
                  <a:pt x="123" y="118"/>
                  <a:pt x="123" y="118"/>
                  <a:pt x="123" y="118"/>
                </a:cubicBezTo>
                <a:cubicBezTo>
                  <a:pt x="124" y="116"/>
                  <a:pt x="124" y="114"/>
                  <a:pt x="123" y="112"/>
                </a:cubicBezTo>
                <a:cubicBezTo>
                  <a:pt x="122" y="110"/>
                  <a:pt x="120" y="108"/>
                  <a:pt x="118" y="107"/>
                </a:cubicBezTo>
                <a:cubicBezTo>
                  <a:pt x="111" y="104"/>
                  <a:pt x="111" y="104"/>
                  <a:pt x="111" y="104"/>
                </a:cubicBezTo>
                <a:cubicBezTo>
                  <a:pt x="110" y="103"/>
                  <a:pt x="108" y="104"/>
                  <a:pt x="107" y="106"/>
                </a:cubicBezTo>
                <a:cubicBezTo>
                  <a:pt x="107" y="107"/>
                  <a:pt x="107" y="109"/>
                  <a:pt x="109" y="110"/>
                </a:cubicBezTo>
                <a:cubicBezTo>
                  <a:pt x="116" y="113"/>
                  <a:pt x="116" y="113"/>
                  <a:pt x="116" y="113"/>
                </a:cubicBezTo>
                <a:cubicBezTo>
                  <a:pt x="117" y="113"/>
                  <a:pt x="117" y="113"/>
                  <a:pt x="117" y="114"/>
                </a:cubicBezTo>
                <a:cubicBezTo>
                  <a:pt x="118" y="114"/>
                  <a:pt x="118" y="115"/>
                  <a:pt x="117" y="115"/>
                </a:cubicBezTo>
                <a:lnTo>
                  <a:pt x="114" y="124"/>
                </a:lnTo>
                <a:close/>
                <a:moveTo>
                  <a:pt x="62" y="77"/>
                </a:moveTo>
                <a:cubicBezTo>
                  <a:pt x="64" y="77"/>
                  <a:pt x="65" y="76"/>
                  <a:pt x="65" y="74"/>
                </a:cubicBezTo>
                <a:cubicBezTo>
                  <a:pt x="65" y="73"/>
                  <a:pt x="64" y="71"/>
                  <a:pt x="62" y="71"/>
                </a:cubicBezTo>
                <a:cubicBezTo>
                  <a:pt x="62" y="71"/>
                  <a:pt x="62" y="71"/>
                  <a:pt x="62" y="71"/>
                </a:cubicBezTo>
                <a:cubicBezTo>
                  <a:pt x="55" y="71"/>
                  <a:pt x="48" y="74"/>
                  <a:pt x="44" y="79"/>
                </a:cubicBezTo>
                <a:cubicBezTo>
                  <a:pt x="39" y="84"/>
                  <a:pt x="36" y="91"/>
                  <a:pt x="36" y="98"/>
                </a:cubicBezTo>
                <a:cubicBezTo>
                  <a:pt x="36" y="105"/>
                  <a:pt x="39" y="111"/>
                  <a:pt x="44" y="116"/>
                </a:cubicBezTo>
                <a:cubicBezTo>
                  <a:pt x="49" y="121"/>
                  <a:pt x="55" y="123"/>
                  <a:pt x="62" y="123"/>
                </a:cubicBezTo>
                <a:cubicBezTo>
                  <a:pt x="62" y="123"/>
                  <a:pt x="62" y="123"/>
                  <a:pt x="62" y="123"/>
                </a:cubicBezTo>
                <a:cubicBezTo>
                  <a:pt x="69" y="123"/>
                  <a:pt x="76" y="121"/>
                  <a:pt x="81" y="116"/>
                </a:cubicBezTo>
                <a:cubicBezTo>
                  <a:pt x="86" y="111"/>
                  <a:pt x="88" y="104"/>
                  <a:pt x="88" y="97"/>
                </a:cubicBezTo>
                <a:cubicBezTo>
                  <a:pt x="88" y="96"/>
                  <a:pt x="87" y="94"/>
                  <a:pt x="85" y="94"/>
                </a:cubicBezTo>
                <a:cubicBezTo>
                  <a:pt x="85" y="94"/>
                  <a:pt x="85" y="94"/>
                  <a:pt x="85" y="94"/>
                </a:cubicBezTo>
                <a:cubicBezTo>
                  <a:pt x="84" y="94"/>
                  <a:pt x="82" y="96"/>
                  <a:pt x="82" y="97"/>
                </a:cubicBezTo>
                <a:cubicBezTo>
                  <a:pt x="82" y="103"/>
                  <a:pt x="80" y="108"/>
                  <a:pt x="77" y="112"/>
                </a:cubicBezTo>
                <a:cubicBezTo>
                  <a:pt x="73" y="115"/>
                  <a:pt x="68" y="118"/>
                  <a:pt x="62" y="118"/>
                </a:cubicBezTo>
                <a:cubicBezTo>
                  <a:pt x="62" y="118"/>
                  <a:pt x="62" y="118"/>
                  <a:pt x="62" y="118"/>
                </a:cubicBezTo>
                <a:cubicBezTo>
                  <a:pt x="57" y="118"/>
                  <a:pt x="52" y="115"/>
                  <a:pt x="48" y="112"/>
                </a:cubicBezTo>
                <a:cubicBezTo>
                  <a:pt x="44" y="108"/>
                  <a:pt x="42" y="103"/>
                  <a:pt x="42" y="98"/>
                </a:cubicBezTo>
                <a:cubicBezTo>
                  <a:pt x="42" y="92"/>
                  <a:pt x="44" y="87"/>
                  <a:pt x="48" y="83"/>
                </a:cubicBezTo>
                <a:cubicBezTo>
                  <a:pt x="52" y="79"/>
                  <a:pt x="57" y="77"/>
                  <a:pt x="62" y="77"/>
                </a:cubicBezTo>
                <a:close/>
                <a:moveTo>
                  <a:pt x="154" y="57"/>
                </a:moveTo>
                <a:cubicBezTo>
                  <a:pt x="158" y="57"/>
                  <a:pt x="161" y="54"/>
                  <a:pt x="161" y="50"/>
                </a:cubicBezTo>
                <a:cubicBezTo>
                  <a:pt x="161" y="44"/>
                  <a:pt x="161" y="44"/>
                  <a:pt x="161" y="44"/>
                </a:cubicBezTo>
                <a:cubicBezTo>
                  <a:pt x="161" y="40"/>
                  <a:pt x="158" y="37"/>
                  <a:pt x="154" y="37"/>
                </a:cubicBezTo>
                <a:cubicBezTo>
                  <a:pt x="151" y="37"/>
                  <a:pt x="151" y="37"/>
                  <a:pt x="151" y="37"/>
                </a:cubicBezTo>
                <a:cubicBezTo>
                  <a:pt x="150" y="34"/>
                  <a:pt x="149" y="31"/>
                  <a:pt x="147" y="28"/>
                </a:cubicBezTo>
                <a:cubicBezTo>
                  <a:pt x="149" y="26"/>
                  <a:pt x="149" y="26"/>
                  <a:pt x="149" y="26"/>
                </a:cubicBezTo>
                <a:cubicBezTo>
                  <a:pt x="152" y="23"/>
                  <a:pt x="152" y="19"/>
                  <a:pt x="149" y="16"/>
                </a:cubicBezTo>
                <a:cubicBezTo>
                  <a:pt x="145" y="12"/>
                  <a:pt x="145" y="12"/>
                  <a:pt x="145" y="12"/>
                </a:cubicBezTo>
                <a:cubicBezTo>
                  <a:pt x="144" y="10"/>
                  <a:pt x="142" y="10"/>
                  <a:pt x="140" y="10"/>
                </a:cubicBezTo>
                <a:cubicBezTo>
                  <a:pt x="138" y="10"/>
                  <a:pt x="137" y="10"/>
                  <a:pt x="136" y="12"/>
                </a:cubicBezTo>
                <a:cubicBezTo>
                  <a:pt x="133" y="14"/>
                  <a:pt x="133" y="14"/>
                  <a:pt x="133" y="14"/>
                </a:cubicBezTo>
                <a:cubicBezTo>
                  <a:pt x="130" y="12"/>
                  <a:pt x="127" y="11"/>
                  <a:pt x="124" y="10"/>
                </a:cubicBezTo>
                <a:cubicBezTo>
                  <a:pt x="124" y="7"/>
                  <a:pt x="124" y="7"/>
                  <a:pt x="124" y="7"/>
                </a:cubicBezTo>
                <a:cubicBezTo>
                  <a:pt x="124" y="3"/>
                  <a:pt x="121" y="0"/>
                  <a:pt x="117" y="0"/>
                </a:cubicBezTo>
                <a:cubicBezTo>
                  <a:pt x="111" y="0"/>
                  <a:pt x="111" y="0"/>
                  <a:pt x="111" y="0"/>
                </a:cubicBezTo>
                <a:cubicBezTo>
                  <a:pt x="107" y="0"/>
                  <a:pt x="104" y="3"/>
                  <a:pt x="104" y="7"/>
                </a:cubicBezTo>
                <a:cubicBezTo>
                  <a:pt x="104" y="10"/>
                  <a:pt x="104" y="10"/>
                  <a:pt x="104" y="10"/>
                </a:cubicBezTo>
                <a:cubicBezTo>
                  <a:pt x="101" y="11"/>
                  <a:pt x="98" y="12"/>
                  <a:pt x="95" y="14"/>
                </a:cubicBezTo>
                <a:cubicBezTo>
                  <a:pt x="92" y="12"/>
                  <a:pt x="92" y="12"/>
                  <a:pt x="92" y="12"/>
                </a:cubicBezTo>
                <a:cubicBezTo>
                  <a:pt x="91" y="10"/>
                  <a:pt x="89" y="10"/>
                  <a:pt x="87" y="10"/>
                </a:cubicBezTo>
                <a:cubicBezTo>
                  <a:pt x="86" y="10"/>
                  <a:pt x="84" y="10"/>
                  <a:pt x="83" y="12"/>
                </a:cubicBezTo>
                <a:cubicBezTo>
                  <a:pt x="78" y="16"/>
                  <a:pt x="78" y="16"/>
                  <a:pt x="78" y="16"/>
                </a:cubicBezTo>
                <a:cubicBezTo>
                  <a:pt x="76" y="19"/>
                  <a:pt x="76" y="23"/>
                  <a:pt x="78" y="26"/>
                </a:cubicBezTo>
                <a:cubicBezTo>
                  <a:pt x="81" y="28"/>
                  <a:pt x="81" y="28"/>
                  <a:pt x="81" y="28"/>
                </a:cubicBezTo>
                <a:cubicBezTo>
                  <a:pt x="79" y="31"/>
                  <a:pt x="78" y="34"/>
                  <a:pt x="77" y="37"/>
                </a:cubicBezTo>
                <a:cubicBezTo>
                  <a:pt x="73" y="37"/>
                  <a:pt x="73" y="37"/>
                  <a:pt x="73" y="37"/>
                </a:cubicBezTo>
                <a:cubicBezTo>
                  <a:pt x="70" y="37"/>
                  <a:pt x="67" y="40"/>
                  <a:pt x="67" y="44"/>
                </a:cubicBezTo>
                <a:cubicBezTo>
                  <a:pt x="67" y="50"/>
                  <a:pt x="67" y="50"/>
                  <a:pt x="67" y="50"/>
                </a:cubicBezTo>
                <a:cubicBezTo>
                  <a:pt x="67" y="54"/>
                  <a:pt x="70" y="57"/>
                  <a:pt x="73" y="57"/>
                </a:cubicBezTo>
                <a:cubicBezTo>
                  <a:pt x="77" y="57"/>
                  <a:pt x="77" y="57"/>
                  <a:pt x="77" y="57"/>
                </a:cubicBezTo>
                <a:cubicBezTo>
                  <a:pt x="78" y="60"/>
                  <a:pt x="79" y="63"/>
                  <a:pt x="81" y="66"/>
                </a:cubicBezTo>
                <a:cubicBezTo>
                  <a:pt x="78" y="69"/>
                  <a:pt x="78" y="69"/>
                  <a:pt x="78" y="69"/>
                </a:cubicBezTo>
                <a:cubicBezTo>
                  <a:pt x="76" y="71"/>
                  <a:pt x="76" y="76"/>
                  <a:pt x="78" y="78"/>
                </a:cubicBezTo>
                <a:cubicBezTo>
                  <a:pt x="83" y="83"/>
                  <a:pt x="83" y="83"/>
                  <a:pt x="83" y="83"/>
                </a:cubicBezTo>
                <a:cubicBezTo>
                  <a:pt x="84" y="84"/>
                  <a:pt x="86" y="85"/>
                  <a:pt x="87" y="85"/>
                </a:cubicBezTo>
                <a:cubicBezTo>
                  <a:pt x="89" y="85"/>
                  <a:pt x="91" y="84"/>
                  <a:pt x="92" y="83"/>
                </a:cubicBezTo>
                <a:cubicBezTo>
                  <a:pt x="95" y="80"/>
                  <a:pt x="95" y="80"/>
                  <a:pt x="95" y="80"/>
                </a:cubicBezTo>
                <a:cubicBezTo>
                  <a:pt x="98" y="82"/>
                  <a:pt x="101" y="83"/>
                  <a:pt x="104" y="84"/>
                </a:cubicBezTo>
                <a:cubicBezTo>
                  <a:pt x="104" y="88"/>
                  <a:pt x="104" y="88"/>
                  <a:pt x="104" y="88"/>
                </a:cubicBezTo>
                <a:cubicBezTo>
                  <a:pt x="104" y="91"/>
                  <a:pt x="107" y="94"/>
                  <a:pt x="111" y="94"/>
                </a:cubicBezTo>
                <a:cubicBezTo>
                  <a:pt x="117" y="94"/>
                  <a:pt x="117" y="94"/>
                  <a:pt x="117" y="94"/>
                </a:cubicBezTo>
                <a:cubicBezTo>
                  <a:pt x="121" y="94"/>
                  <a:pt x="124" y="91"/>
                  <a:pt x="124" y="88"/>
                </a:cubicBezTo>
                <a:cubicBezTo>
                  <a:pt x="124" y="84"/>
                  <a:pt x="124" y="84"/>
                  <a:pt x="124" y="84"/>
                </a:cubicBezTo>
                <a:cubicBezTo>
                  <a:pt x="127" y="83"/>
                  <a:pt x="130" y="82"/>
                  <a:pt x="133" y="80"/>
                </a:cubicBezTo>
                <a:cubicBezTo>
                  <a:pt x="136" y="83"/>
                  <a:pt x="136" y="83"/>
                  <a:pt x="136" y="83"/>
                </a:cubicBezTo>
                <a:cubicBezTo>
                  <a:pt x="137" y="84"/>
                  <a:pt x="138" y="85"/>
                  <a:pt x="140" y="85"/>
                </a:cubicBezTo>
                <a:cubicBezTo>
                  <a:pt x="142" y="85"/>
                  <a:pt x="144" y="84"/>
                  <a:pt x="145" y="83"/>
                </a:cubicBezTo>
                <a:cubicBezTo>
                  <a:pt x="149" y="78"/>
                  <a:pt x="149" y="78"/>
                  <a:pt x="149" y="78"/>
                </a:cubicBezTo>
                <a:cubicBezTo>
                  <a:pt x="152" y="76"/>
                  <a:pt x="152" y="71"/>
                  <a:pt x="149" y="69"/>
                </a:cubicBezTo>
                <a:cubicBezTo>
                  <a:pt x="147" y="66"/>
                  <a:pt x="147" y="66"/>
                  <a:pt x="147" y="66"/>
                </a:cubicBezTo>
                <a:cubicBezTo>
                  <a:pt x="149" y="63"/>
                  <a:pt x="150" y="60"/>
                  <a:pt x="151" y="57"/>
                </a:cubicBezTo>
                <a:cubicBezTo>
                  <a:pt x="154" y="57"/>
                  <a:pt x="154" y="57"/>
                  <a:pt x="154" y="57"/>
                </a:cubicBezTo>
                <a:close/>
                <a:moveTo>
                  <a:pt x="146" y="54"/>
                </a:moveTo>
                <a:cubicBezTo>
                  <a:pt x="145" y="58"/>
                  <a:pt x="143" y="62"/>
                  <a:pt x="141" y="65"/>
                </a:cubicBezTo>
                <a:cubicBezTo>
                  <a:pt x="140" y="66"/>
                  <a:pt x="140" y="68"/>
                  <a:pt x="141" y="69"/>
                </a:cubicBezTo>
                <a:cubicBezTo>
                  <a:pt x="145" y="73"/>
                  <a:pt x="145" y="73"/>
                  <a:pt x="145" y="73"/>
                </a:cubicBezTo>
                <a:cubicBezTo>
                  <a:pt x="146" y="73"/>
                  <a:pt x="146" y="74"/>
                  <a:pt x="145" y="74"/>
                </a:cubicBezTo>
                <a:cubicBezTo>
                  <a:pt x="141" y="79"/>
                  <a:pt x="141" y="79"/>
                  <a:pt x="141" y="79"/>
                </a:cubicBezTo>
                <a:cubicBezTo>
                  <a:pt x="141" y="79"/>
                  <a:pt x="140" y="79"/>
                  <a:pt x="140" y="79"/>
                </a:cubicBezTo>
                <a:cubicBezTo>
                  <a:pt x="140" y="79"/>
                  <a:pt x="140" y="79"/>
                  <a:pt x="140" y="79"/>
                </a:cubicBezTo>
                <a:cubicBezTo>
                  <a:pt x="136" y="75"/>
                  <a:pt x="136" y="75"/>
                  <a:pt x="136" y="75"/>
                </a:cubicBezTo>
                <a:cubicBezTo>
                  <a:pt x="135" y="74"/>
                  <a:pt x="133" y="73"/>
                  <a:pt x="132" y="74"/>
                </a:cubicBezTo>
                <a:cubicBezTo>
                  <a:pt x="128" y="77"/>
                  <a:pt x="124" y="78"/>
                  <a:pt x="120" y="79"/>
                </a:cubicBezTo>
                <a:cubicBezTo>
                  <a:pt x="119" y="79"/>
                  <a:pt x="118" y="80"/>
                  <a:pt x="118" y="82"/>
                </a:cubicBezTo>
                <a:cubicBezTo>
                  <a:pt x="118" y="88"/>
                  <a:pt x="118" y="88"/>
                  <a:pt x="118" y="88"/>
                </a:cubicBezTo>
                <a:cubicBezTo>
                  <a:pt x="118" y="88"/>
                  <a:pt x="117" y="88"/>
                  <a:pt x="117" y="88"/>
                </a:cubicBezTo>
                <a:cubicBezTo>
                  <a:pt x="111" y="88"/>
                  <a:pt x="111" y="88"/>
                  <a:pt x="111" y="88"/>
                </a:cubicBezTo>
                <a:cubicBezTo>
                  <a:pt x="110" y="88"/>
                  <a:pt x="110" y="88"/>
                  <a:pt x="110" y="88"/>
                </a:cubicBezTo>
                <a:cubicBezTo>
                  <a:pt x="110" y="82"/>
                  <a:pt x="110" y="82"/>
                  <a:pt x="110" y="82"/>
                </a:cubicBezTo>
                <a:cubicBezTo>
                  <a:pt x="110" y="80"/>
                  <a:pt x="109" y="79"/>
                  <a:pt x="108" y="79"/>
                </a:cubicBezTo>
                <a:cubicBezTo>
                  <a:pt x="103" y="78"/>
                  <a:pt x="99" y="77"/>
                  <a:pt x="96" y="74"/>
                </a:cubicBezTo>
                <a:cubicBezTo>
                  <a:pt x="95" y="74"/>
                  <a:pt x="95" y="74"/>
                  <a:pt x="94" y="74"/>
                </a:cubicBezTo>
                <a:cubicBezTo>
                  <a:pt x="93" y="74"/>
                  <a:pt x="93" y="74"/>
                  <a:pt x="92" y="75"/>
                </a:cubicBezTo>
                <a:cubicBezTo>
                  <a:pt x="88" y="79"/>
                  <a:pt x="88" y="79"/>
                  <a:pt x="88" y="79"/>
                </a:cubicBezTo>
                <a:cubicBezTo>
                  <a:pt x="88" y="79"/>
                  <a:pt x="88" y="79"/>
                  <a:pt x="87" y="79"/>
                </a:cubicBezTo>
                <a:cubicBezTo>
                  <a:pt x="87" y="79"/>
                  <a:pt x="87" y="79"/>
                  <a:pt x="87" y="79"/>
                </a:cubicBezTo>
                <a:cubicBezTo>
                  <a:pt x="82" y="74"/>
                  <a:pt x="82" y="74"/>
                  <a:pt x="82" y="74"/>
                </a:cubicBezTo>
                <a:cubicBezTo>
                  <a:pt x="82" y="74"/>
                  <a:pt x="82" y="73"/>
                  <a:pt x="82" y="73"/>
                </a:cubicBezTo>
                <a:cubicBezTo>
                  <a:pt x="87" y="69"/>
                  <a:pt x="87" y="69"/>
                  <a:pt x="87" y="69"/>
                </a:cubicBezTo>
                <a:cubicBezTo>
                  <a:pt x="88" y="68"/>
                  <a:pt x="88" y="66"/>
                  <a:pt x="87" y="65"/>
                </a:cubicBezTo>
                <a:cubicBezTo>
                  <a:pt x="85" y="62"/>
                  <a:pt x="83" y="58"/>
                  <a:pt x="82" y="54"/>
                </a:cubicBezTo>
                <a:cubicBezTo>
                  <a:pt x="82" y="52"/>
                  <a:pt x="81" y="51"/>
                  <a:pt x="79" y="51"/>
                </a:cubicBezTo>
                <a:cubicBezTo>
                  <a:pt x="73" y="51"/>
                  <a:pt x="73" y="51"/>
                  <a:pt x="73" y="51"/>
                </a:cubicBezTo>
                <a:cubicBezTo>
                  <a:pt x="73" y="51"/>
                  <a:pt x="73" y="51"/>
                  <a:pt x="73" y="50"/>
                </a:cubicBezTo>
                <a:cubicBezTo>
                  <a:pt x="73" y="44"/>
                  <a:pt x="73" y="44"/>
                  <a:pt x="73" y="44"/>
                </a:cubicBezTo>
                <a:cubicBezTo>
                  <a:pt x="73" y="44"/>
                  <a:pt x="73" y="43"/>
                  <a:pt x="73" y="43"/>
                </a:cubicBezTo>
                <a:cubicBezTo>
                  <a:pt x="79" y="43"/>
                  <a:pt x="79" y="43"/>
                  <a:pt x="79" y="43"/>
                </a:cubicBezTo>
                <a:cubicBezTo>
                  <a:pt x="81" y="43"/>
                  <a:pt x="82" y="42"/>
                  <a:pt x="82" y="41"/>
                </a:cubicBezTo>
                <a:cubicBezTo>
                  <a:pt x="83" y="37"/>
                  <a:pt x="85" y="33"/>
                  <a:pt x="87" y="29"/>
                </a:cubicBezTo>
                <a:cubicBezTo>
                  <a:pt x="88" y="28"/>
                  <a:pt x="88" y="26"/>
                  <a:pt x="87" y="25"/>
                </a:cubicBezTo>
                <a:cubicBezTo>
                  <a:pt x="82" y="21"/>
                  <a:pt x="82" y="21"/>
                  <a:pt x="82" y="21"/>
                </a:cubicBezTo>
                <a:cubicBezTo>
                  <a:pt x="82" y="21"/>
                  <a:pt x="82" y="21"/>
                  <a:pt x="82" y="21"/>
                </a:cubicBezTo>
                <a:cubicBezTo>
                  <a:pt x="82" y="21"/>
                  <a:pt x="82" y="20"/>
                  <a:pt x="82" y="20"/>
                </a:cubicBezTo>
                <a:cubicBezTo>
                  <a:pt x="87" y="16"/>
                  <a:pt x="87" y="16"/>
                  <a:pt x="87" y="16"/>
                </a:cubicBezTo>
                <a:cubicBezTo>
                  <a:pt x="87" y="16"/>
                  <a:pt x="87" y="16"/>
                  <a:pt x="87" y="16"/>
                </a:cubicBezTo>
                <a:cubicBezTo>
                  <a:pt x="88" y="16"/>
                  <a:pt x="88" y="16"/>
                  <a:pt x="88" y="16"/>
                </a:cubicBezTo>
                <a:cubicBezTo>
                  <a:pt x="92" y="20"/>
                  <a:pt x="92" y="20"/>
                  <a:pt x="92" y="20"/>
                </a:cubicBezTo>
                <a:cubicBezTo>
                  <a:pt x="93" y="21"/>
                  <a:pt x="95" y="21"/>
                  <a:pt x="96" y="20"/>
                </a:cubicBezTo>
                <a:cubicBezTo>
                  <a:pt x="99" y="18"/>
                  <a:pt x="103" y="16"/>
                  <a:pt x="107" y="15"/>
                </a:cubicBezTo>
                <a:cubicBezTo>
                  <a:pt x="109" y="15"/>
                  <a:pt x="110" y="14"/>
                  <a:pt x="110" y="13"/>
                </a:cubicBezTo>
                <a:cubicBezTo>
                  <a:pt x="110" y="7"/>
                  <a:pt x="110" y="7"/>
                  <a:pt x="110" y="7"/>
                </a:cubicBezTo>
                <a:cubicBezTo>
                  <a:pt x="110" y="6"/>
                  <a:pt x="110" y="6"/>
                  <a:pt x="111" y="6"/>
                </a:cubicBezTo>
                <a:cubicBezTo>
                  <a:pt x="117" y="6"/>
                  <a:pt x="117" y="6"/>
                  <a:pt x="117" y="6"/>
                </a:cubicBezTo>
                <a:cubicBezTo>
                  <a:pt x="117" y="6"/>
                  <a:pt x="118" y="6"/>
                  <a:pt x="118" y="7"/>
                </a:cubicBezTo>
                <a:cubicBezTo>
                  <a:pt x="118" y="13"/>
                  <a:pt x="118" y="13"/>
                  <a:pt x="118" y="13"/>
                </a:cubicBezTo>
                <a:cubicBezTo>
                  <a:pt x="118" y="14"/>
                  <a:pt x="119" y="15"/>
                  <a:pt x="120" y="15"/>
                </a:cubicBezTo>
                <a:cubicBezTo>
                  <a:pt x="124" y="16"/>
                  <a:pt x="128" y="18"/>
                  <a:pt x="132" y="20"/>
                </a:cubicBezTo>
                <a:cubicBezTo>
                  <a:pt x="133" y="21"/>
                  <a:pt x="135" y="21"/>
                  <a:pt x="136" y="20"/>
                </a:cubicBezTo>
                <a:cubicBezTo>
                  <a:pt x="140" y="16"/>
                  <a:pt x="140" y="16"/>
                  <a:pt x="140" y="16"/>
                </a:cubicBezTo>
                <a:cubicBezTo>
                  <a:pt x="140" y="16"/>
                  <a:pt x="140" y="16"/>
                  <a:pt x="140" y="16"/>
                </a:cubicBezTo>
                <a:cubicBezTo>
                  <a:pt x="140" y="16"/>
                  <a:pt x="141" y="16"/>
                  <a:pt x="141" y="16"/>
                </a:cubicBezTo>
                <a:cubicBezTo>
                  <a:pt x="145" y="20"/>
                  <a:pt x="145" y="20"/>
                  <a:pt x="145" y="20"/>
                </a:cubicBezTo>
                <a:cubicBezTo>
                  <a:pt x="146" y="21"/>
                  <a:pt x="146" y="21"/>
                  <a:pt x="145" y="21"/>
                </a:cubicBezTo>
                <a:cubicBezTo>
                  <a:pt x="141" y="26"/>
                  <a:pt x="141" y="26"/>
                  <a:pt x="141" y="26"/>
                </a:cubicBezTo>
                <a:cubicBezTo>
                  <a:pt x="140" y="27"/>
                  <a:pt x="140" y="28"/>
                  <a:pt x="141" y="29"/>
                </a:cubicBezTo>
                <a:cubicBezTo>
                  <a:pt x="143" y="33"/>
                  <a:pt x="145" y="37"/>
                  <a:pt x="146" y="41"/>
                </a:cubicBezTo>
                <a:cubicBezTo>
                  <a:pt x="146" y="42"/>
                  <a:pt x="147" y="43"/>
                  <a:pt x="148" y="43"/>
                </a:cubicBezTo>
                <a:cubicBezTo>
                  <a:pt x="154" y="43"/>
                  <a:pt x="154" y="43"/>
                  <a:pt x="154" y="43"/>
                </a:cubicBezTo>
                <a:cubicBezTo>
                  <a:pt x="155" y="43"/>
                  <a:pt x="155" y="44"/>
                  <a:pt x="155" y="44"/>
                </a:cubicBezTo>
                <a:cubicBezTo>
                  <a:pt x="155" y="50"/>
                  <a:pt x="155" y="50"/>
                  <a:pt x="155" y="50"/>
                </a:cubicBezTo>
                <a:cubicBezTo>
                  <a:pt x="155" y="51"/>
                  <a:pt x="155" y="51"/>
                  <a:pt x="154" y="51"/>
                </a:cubicBezTo>
                <a:cubicBezTo>
                  <a:pt x="148" y="51"/>
                  <a:pt x="148" y="51"/>
                  <a:pt x="148" y="51"/>
                </a:cubicBezTo>
                <a:cubicBezTo>
                  <a:pt x="147" y="51"/>
                  <a:pt x="146" y="52"/>
                  <a:pt x="146" y="54"/>
                </a:cubicBezTo>
                <a:close/>
                <a:moveTo>
                  <a:pt x="114" y="28"/>
                </a:moveTo>
                <a:cubicBezTo>
                  <a:pt x="103" y="28"/>
                  <a:pt x="95" y="37"/>
                  <a:pt x="95" y="47"/>
                </a:cubicBezTo>
                <a:cubicBezTo>
                  <a:pt x="95" y="58"/>
                  <a:pt x="103" y="66"/>
                  <a:pt x="114" y="66"/>
                </a:cubicBezTo>
                <a:cubicBezTo>
                  <a:pt x="124" y="66"/>
                  <a:pt x="133" y="58"/>
                  <a:pt x="133" y="47"/>
                </a:cubicBezTo>
                <a:cubicBezTo>
                  <a:pt x="133" y="37"/>
                  <a:pt x="124" y="28"/>
                  <a:pt x="114" y="28"/>
                </a:cubicBezTo>
                <a:close/>
                <a:moveTo>
                  <a:pt x="114" y="60"/>
                </a:moveTo>
                <a:cubicBezTo>
                  <a:pt x="107" y="60"/>
                  <a:pt x="101" y="54"/>
                  <a:pt x="101" y="47"/>
                </a:cubicBezTo>
                <a:cubicBezTo>
                  <a:pt x="101" y="40"/>
                  <a:pt x="107" y="34"/>
                  <a:pt x="114" y="34"/>
                </a:cubicBezTo>
                <a:cubicBezTo>
                  <a:pt x="121" y="34"/>
                  <a:pt x="127" y="40"/>
                  <a:pt x="127" y="47"/>
                </a:cubicBezTo>
                <a:cubicBezTo>
                  <a:pt x="127" y="54"/>
                  <a:pt x="121" y="60"/>
                  <a:pt x="114" y="60"/>
                </a:cubicBezTo>
                <a:close/>
              </a:path>
            </a:pathLst>
          </a:custGeom>
          <a:solidFill>
            <a:srgbClr val="E9C46A"/>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2" name="Freeform 851">
            <a:extLst>
              <a:ext uri="{FF2B5EF4-FFF2-40B4-BE49-F238E27FC236}">
                <a16:creationId xmlns:a16="http://schemas.microsoft.com/office/drawing/2014/main" id="{DB76EEDD-0C9C-4815-B926-84824AC52FA8}"/>
              </a:ext>
            </a:extLst>
          </p:cNvPr>
          <p:cNvSpPr>
            <a:spLocks noChangeAspect="1" noEditPoints="1"/>
          </p:cNvSpPr>
          <p:nvPr/>
        </p:nvSpPr>
        <p:spPr bwMode="auto">
          <a:xfrm>
            <a:off x="7144807" y="5708281"/>
            <a:ext cx="352632" cy="388569"/>
          </a:xfrm>
          <a:custGeom>
            <a:avLst/>
            <a:gdLst>
              <a:gd name="T0" fmla="*/ 76 w 146"/>
              <a:gd name="T1" fmla="*/ 38 h 160"/>
              <a:gd name="T2" fmla="*/ 81 w 146"/>
              <a:gd name="T3" fmla="*/ 16 h 160"/>
              <a:gd name="T4" fmla="*/ 85 w 146"/>
              <a:gd name="T5" fmla="*/ 16 h 160"/>
              <a:gd name="T6" fmla="*/ 75 w 146"/>
              <a:gd name="T7" fmla="*/ 1 h 160"/>
              <a:gd name="T8" fmla="*/ 60 w 146"/>
              <a:gd name="T9" fmla="*/ 11 h 160"/>
              <a:gd name="T10" fmla="*/ 64 w 146"/>
              <a:gd name="T11" fmla="*/ 16 h 160"/>
              <a:gd name="T12" fmla="*/ 70 w 146"/>
              <a:gd name="T13" fmla="*/ 38 h 160"/>
              <a:gd name="T14" fmla="*/ 16 w 146"/>
              <a:gd name="T15" fmla="*/ 85 h 160"/>
              <a:gd name="T16" fmla="*/ 10 w 146"/>
              <a:gd name="T17" fmla="*/ 76 h 160"/>
              <a:gd name="T18" fmla="*/ 41 w 146"/>
              <a:gd name="T19" fmla="*/ 73 h 160"/>
              <a:gd name="T20" fmla="*/ 10 w 146"/>
              <a:gd name="T21" fmla="*/ 70 h 160"/>
              <a:gd name="T22" fmla="*/ 16 w 146"/>
              <a:gd name="T23" fmla="*/ 60 h 160"/>
              <a:gd name="T24" fmla="*/ 1 w 146"/>
              <a:gd name="T25" fmla="*/ 71 h 160"/>
              <a:gd name="T26" fmla="*/ 1 w 146"/>
              <a:gd name="T27" fmla="*/ 75 h 160"/>
              <a:gd name="T28" fmla="*/ 14 w 146"/>
              <a:gd name="T29" fmla="*/ 86 h 160"/>
              <a:gd name="T30" fmla="*/ 107 w 146"/>
              <a:gd name="T31" fmla="*/ 76 h 160"/>
              <a:gd name="T32" fmla="*/ 130 w 146"/>
              <a:gd name="T33" fmla="*/ 81 h 160"/>
              <a:gd name="T34" fmla="*/ 132 w 146"/>
              <a:gd name="T35" fmla="*/ 86 h 160"/>
              <a:gd name="T36" fmla="*/ 145 w 146"/>
              <a:gd name="T37" fmla="*/ 75 h 160"/>
              <a:gd name="T38" fmla="*/ 145 w 146"/>
              <a:gd name="T39" fmla="*/ 71 h 160"/>
              <a:gd name="T40" fmla="*/ 130 w 146"/>
              <a:gd name="T41" fmla="*/ 60 h 160"/>
              <a:gd name="T42" fmla="*/ 135 w 146"/>
              <a:gd name="T43" fmla="*/ 70 h 160"/>
              <a:gd name="T44" fmla="*/ 104 w 146"/>
              <a:gd name="T45" fmla="*/ 73 h 160"/>
              <a:gd name="T46" fmla="*/ 20 w 146"/>
              <a:gd name="T47" fmla="*/ 23 h 160"/>
              <a:gd name="T48" fmla="*/ 23 w 146"/>
              <a:gd name="T49" fmla="*/ 41 h 160"/>
              <a:gd name="T50" fmla="*/ 26 w 146"/>
              <a:gd name="T51" fmla="*/ 31 h 160"/>
              <a:gd name="T52" fmla="*/ 48 w 146"/>
              <a:gd name="T53" fmla="*/ 51 h 160"/>
              <a:gd name="T54" fmla="*/ 50 w 146"/>
              <a:gd name="T55" fmla="*/ 46 h 160"/>
              <a:gd name="T56" fmla="*/ 38 w 146"/>
              <a:gd name="T57" fmla="*/ 26 h 160"/>
              <a:gd name="T58" fmla="*/ 38 w 146"/>
              <a:gd name="T59" fmla="*/ 20 h 160"/>
              <a:gd name="T60" fmla="*/ 20 w 146"/>
              <a:gd name="T61" fmla="*/ 23 h 160"/>
              <a:gd name="T62" fmla="*/ 99 w 146"/>
              <a:gd name="T63" fmla="*/ 50 h 160"/>
              <a:gd name="T64" fmla="*/ 119 w 146"/>
              <a:gd name="T65" fmla="*/ 38 h 160"/>
              <a:gd name="T66" fmla="*/ 125 w 146"/>
              <a:gd name="T67" fmla="*/ 38 h 160"/>
              <a:gd name="T68" fmla="*/ 122 w 146"/>
              <a:gd name="T69" fmla="*/ 20 h 160"/>
              <a:gd name="T70" fmla="*/ 104 w 146"/>
              <a:gd name="T71" fmla="*/ 23 h 160"/>
              <a:gd name="T72" fmla="*/ 115 w 146"/>
              <a:gd name="T73" fmla="*/ 26 h 160"/>
              <a:gd name="T74" fmla="*/ 95 w 146"/>
              <a:gd name="T75" fmla="*/ 50 h 160"/>
              <a:gd name="T76" fmla="*/ 50 w 146"/>
              <a:gd name="T77" fmla="*/ 92 h 160"/>
              <a:gd name="T78" fmla="*/ 54 w 146"/>
              <a:gd name="T79" fmla="*/ 117 h 160"/>
              <a:gd name="T80" fmla="*/ 23 w 146"/>
              <a:gd name="T81" fmla="*/ 144 h 160"/>
              <a:gd name="T82" fmla="*/ 26 w 146"/>
              <a:gd name="T83" fmla="*/ 160 h 160"/>
              <a:gd name="T84" fmla="*/ 29 w 146"/>
              <a:gd name="T85" fmla="*/ 144 h 160"/>
              <a:gd name="T86" fmla="*/ 58 w 146"/>
              <a:gd name="T87" fmla="*/ 121 h 160"/>
              <a:gd name="T88" fmla="*/ 60 w 146"/>
              <a:gd name="T89" fmla="*/ 99 h 160"/>
              <a:gd name="T90" fmla="*/ 56 w 146"/>
              <a:gd name="T91" fmla="*/ 92 h 160"/>
              <a:gd name="T92" fmla="*/ 71 w 146"/>
              <a:gd name="T93" fmla="*/ 58 h 160"/>
              <a:gd name="T94" fmla="*/ 90 w 146"/>
              <a:gd name="T95" fmla="*/ 72 h 160"/>
              <a:gd name="T96" fmla="*/ 87 w 146"/>
              <a:gd name="T97" fmla="*/ 97 h 160"/>
              <a:gd name="T98" fmla="*/ 86 w 146"/>
              <a:gd name="T99" fmla="*/ 118 h 160"/>
              <a:gd name="T100" fmla="*/ 115 w 146"/>
              <a:gd name="T101" fmla="*/ 139 h 160"/>
              <a:gd name="T102" fmla="*/ 117 w 146"/>
              <a:gd name="T103" fmla="*/ 157 h 160"/>
              <a:gd name="T104" fmla="*/ 123 w 146"/>
              <a:gd name="T105" fmla="*/ 157 h 160"/>
              <a:gd name="T106" fmla="*/ 119 w 146"/>
              <a:gd name="T107" fmla="*/ 134 h 160"/>
              <a:gd name="T108" fmla="*/ 92 w 146"/>
              <a:gd name="T109" fmla="*/ 100 h 160"/>
              <a:gd name="T110" fmla="*/ 96 w 146"/>
              <a:gd name="T111" fmla="*/ 72 h 160"/>
              <a:gd name="T112" fmla="*/ 71 w 146"/>
              <a:gd name="T113" fmla="*/ 52 h 160"/>
              <a:gd name="T114" fmla="*/ 50 w 146"/>
              <a:gd name="T115"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160">
                <a:moveTo>
                  <a:pt x="73" y="41"/>
                </a:moveTo>
                <a:cubicBezTo>
                  <a:pt x="74" y="41"/>
                  <a:pt x="76" y="40"/>
                  <a:pt x="76" y="38"/>
                </a:cubicBezTo>
                <a:cubicBezTo>
                  <a:pt x="76" y="10"/>
                  <a:pt x="76" y="10"/>
                  <a:pt x="76" y="10"/>
                </a:cubicBezTo>
                <a:cubicBezTo>
                  <a:pt x="81" y="16"/>
                  <a:pt x="81" y="16"/>
                  <a:pt x="81" y="16"/>
                </a:cubicBezTo>
                <a:cubicBezTo>
                  <a:pt x="82" y="16"/>
                  <a:pt x="83" y="16"/>
                  <a:pt x="83" y="16"/>
                </a:cubicBezTo>
                <a:cubicBezTo>
                  <a:pt x="84" y="16"/>
                  <a:pt x="85" y="16"/>
                  <a:pt x="85" y="16"/>
                </a:cubicBezTo>
                <a:cubicBezTo>
                  <a:pt x="87" y="14"/>
                  <a:pt x="87" y="13"/>
                  <a:pt x="85" y="11"/>
                </a:cubicBezTo>
                <a:cubicBezTo>
                  <a:pt x="75" y="1"/>
                  <a:pt x="75" y="1"/>
                  <a:pt x="75" y="1"/>
                </a:cubicBezTo>
                <a:cubicBezTo>
                  <a:pt x="74" y="0"/>
                  <a:pt x="72" y="0"/>
                  <a:pt x="71" y="1"/>
                </a:cubicBezTo>
                <a:cubicBezTo>
                  <a:pt x="60" y="11"/>
                  <a:pt x="60" y="11"/>
                  <a:pt x="60" y="11"/>
                </a:cubicBezTo>
                <a:cubicBezTo>
                  <a:pt x="59" y="13"/>
                  <a:pt x="59" y="14"/>
                  <a:pt x="60" y="16"/>
                </a:cubicBezTo>
                <a:cubicBezTo>
                  <a:pt x="61" y="17"/>
                  <a:pt x="63" y="17"/>
                  <a:pt x="64" y="16"/>
                </a:cubicBezTo>
                <a:cubicBezTo>
                  <a:pt x="70" y="10"/>
                  <a:pt x="70" y="10"/>
                  <a:pt x="70" y="10"/>
                </a:cubicBezTo>
                <a:cubicBezTo>
                  <a:pt x="70" y="38"/>
                  <a:pt x="70" y="38"/>
                  <a:pt x="70" y="38"/>
                </a:cubicBezTo>
                <a:cubicBezTo>
                  <a:pt x="70" y="40"/>
                  <a:pt x="71" y="41"/>
                  <a:pt x="73" y="41"/>
                </a:cubicBezTo>
                <a:close/>
                <a:moveTo>
                  <a:pt x="16" y="85"/>
                </a:moveTo>
                <a:cubicBezTo>
                  <a:pt x="17" y="84"/>
                  <a:pt x="17" y="82"/>
                  <a:pt x="16" y="81"/>
                </a:cubicBezTo>
                <a:cubicBezTo>
                  <a:pt x="10" y="76"/>
                  <a:pt x="10" y="76"/>
                  <a:pt x="10" y="76"/>
                </a:cubicBezTo>
                <a:cubicBezTo>
                  <a:pt x="38" y="76"/>
                  <a:pt x="38" y="76"/>
                  <a:pt x="38" y="76"/>
                </a:cubicBezTo>
                <a:cubicBezTo>
                  <a:pt x="40" y="76"/>
                  <a:pt x="41" y="74"/>
                  <a:pt x="41" y="73"/>
                </a:cubicBezTo>
                <a:cubicBezTo>
                  <a:pt x="41" y="71"/>
                  <a:pt x="40" y="70"/>
                  <a:pt x="38" y="70"/>
                </a:cubicBezTo>
                <a:cubicBezTo>
                  <a:pt x="10" y="70"/>
                  <a:pt x="10" y="70"/>
                  <a:pt x="10" y="70"/>
                </a:cubicBezTo>
                <a:cubicBezTo>
                  <a:pt x="16" y="64"/>
                  <a:pt x="16" y="64"/>
                  <a:pt x="16" y="64"/>
                </a:cubicBezTo>
                <a:cubicBezTo>
                  <a:pt x="17" y="63"/>
                  <a:pt x="17" y="61"/>
                  <a:pt x="16" y="60"/>
                </a:cubicBezTo>
                <a:cubicBezTo>
                  <a:pt x="14" y="59"/>
                  <a:pt x="13" y="59"/>
                  <a:pt x="11" y="60"/>
                </a:cubicBezTo>
                <a:cubicBezTo>
                  <a:pt x="1" y="71"/>
                  <a:pt x="1" y="71"/>
                  <a:pt x="1" y="71"/>
                </a:cubicBezTo>
                <a:cubicBezTo>
                  <a:pt x="0" y="71"/>
                  <a:pt x="0" y="72"/>
                  <a:pt x="0" y="73"/>
                </a:cubicBezTo>
                <a:cubicBezTo>
                  <a:pt x="0" y="74"/>
                  <a:pt x="0" y="74"/>
                  <a:pt x="1" y="75"/>
                </a:cubicBezTo>
                <a:cubicBezTo>
                  <a:pt x="11" y="85"/>
                  <a:pt x="11" y="85"/>
                  <a:pt x="11" y="85"/>
                </a:cubicBezTo>
                <a:cubicBezTo>
                  <a:pt x="12" y="86"/>
                  <a:pt x="13" y="86"/>
                  <a:pt x="14" y="86"/>
                </a:cubicBezTo>
                <a:cubicBezTo>
                  <a:pt x="14" y="86"/>
                  <a:pt x="15" y="86"/>
                  <a:pt x="16" y="85"/>
                </a:cubicBezTo>
                <a:close/>
                <a:moveTo>
                  <a:pt x="107" y="76"/>
                </a:moveTo>
                <a:cubicBezTo>
                  <a:pt x="135" y="76"/>
                  <a:pt x="135" y="76"/>
                  <a:pt x="135" y="76"/>
                </a:cubicBezTo>
                <a:cubicBezTo>
                  <a:pt x="130" y="81"/>
                  <a:pt x="130" y="81"/>
                  <a:pt x="130" y="81"/>
                </a:cubicBezTo>
                <a:cubicBezTo>
                  <a:pt x="129" y="82"/>
                  <a:pt x="129" y="84"/>
                  <a:pt x="130" y="85"/>
                </a:cubicBezTo>
                <a:cubicBezTo>
                  <a:pt x="130" y="86"/>
                  <a:pt x="131" y="86"/>
                  <a:pt x="132" y="86"/>
                </a:cubicBezTo>
                <a:cubicBezTo>
                  <a:pt x="133" y="86"/>
                  <a:pt x="133" y="86"/>
                  <a:pt x="134" y="85"/>
                </a:cubicBezTo>
                <a:cubicBezTo>
                  <a:pt x="145" y="75"/>
                  <a:pt x="145" y="75"/>
                  <a:pt x="145" y="75"/>
                </a:cubicBezTo>
                <a:cubicBezTo>
                  <a:pt x="145" y="74"/>
                  <a:pt x="146" y="74"/>
                  <a:pt x="146" y="73"/>
                </a:cubicBezTo>
                <a:cubicBezTo>
                  <a:pt x="146" y="72"/>
                  <a:pt x="145" y="71"/>
                  <a:pt x="145" y="71"/>
                </a:cubicBezTo>
                <a:cubicBezTo>
                  <a:pt x="134" y="60"/>
                  <a:pt x="134" y="60"/>
                  <a:pt x="134" y="60"/>
                </a:cubicBezTo>
                <a:cubicBezTo>
                  <a:pt x="133" y="59"/>
                  <a:pt x="131" y="59"/>
                  <a:pt x="130" y="60"/>
                </a:cubicBezTo>
                <a:cubicBezTo>
                  <a:pt x="129" y="61"/>
                  <a:pt x="129" y="63"/>
                  <a:pt x="130" y="64"/>
                </a:cubicBezTo>
                <a:cubicBezTo>
                  <a:pt x="135" y="70"/>
                  <a:pt x="135" y="70"/>
                  <a:pt x="135" y="70"/>
                </a:cubicBezTo>
                <a:cubicBezTo>
                  <a:pt x="107" y="70"/>
                  <a:pt x="107" y="70"/>
                  <a:pt x="107" y="70"/>
                </a:cubicBezTo>
                <a:cubicBezTo>
                  <a:pt x="106" y="70"/>
                  <a:pt x="104" y="71"/>
                  <a:pt x="104" y="73"/>
                </a:cubicBezTo>
                <a:cubicBezTo>
                  <a:pt x="104" y="74"/>
                  <a:pt x="106" y="76"/>
                  <a:pt x="107" y="76"/>
                </a:cubicBezTo>
                <a:close/>
                <a:moveTo>
                  <a:pt x="20" y="23"/>
                </a:moveTo>
                <a:cubicBezTo>
                  <a:pt x="20" y="38"/>
                  <a:pt x="20" y="38"/>
                  <a:pt x="20" y="38"/>
                </a:cubicBezTo>
                <a:cubicBezTo>
                  <a:pt x="20" y="40"/>
                  <a:pt x="22" y="41"/>
                  <a:pt x="23" y="41"/>
                </a:cubicBezTo>
                <a:cubicBezTo>
                  <a:pt x="25" y="41"/>
                  <a:pt x="26" y="40"/>
                  <a:pt x="26" y="38"/>
                </a:cubicBezTo>
                <a:cubicBezTo>
                  <a:pt x="26" y="31"/>
                  <a:pt x="26" y="31"/>
                  <a:pt x="26" y="31"/>
                </a:cubicBezTo>
                <a:cubicBezTo>
                  <a:pt x="46" y="50"/>
                  <a:pt x="46" y="50"/>
                  <a:pt x="46" y="50"/>
                </a:cubicBezTo>
                <a:cubicBezTo>
                  <a:pt x="47" y="51"/>
                  <a:pt x="48" y="51"/>
                  <a:pt x="48" y="51"/>
                </a:cubicBezTo>
                <a:cubicBezTo>
                  <a:pt x="49" y="51"/>
                  <a:pt x="50" y="51"/>
                  <a:pt x="50" y="50"/>
                </a:cubicBezTo>
                <a:cubicBezTo>
                  <a:pt x="52" y="49"/>
                  <a:pt x="52" y="47"/>
                  <a:pt x="50" y="46"/>
                </a:cubicBezTo>
                <a:cubicBezTo>
                  <a:pt x="31" y="26"/>
                  <a:pt x="31" y="26"/>
                  <a:pt x="31" y="26"/>
                </a:cubicBezTo>
                <a:cubicBezTo>
                  <a:pt x="38" y="26"/>
                  <a:pt x="38" y="26"/>
                  <a:pt x="38" y="26"/>
                </a:cubicBezTo>
                <a:cubicBezTo>
                  <a:pt x="40" y="26"/>
                  <a:pt x="41" y="25"/>
                  <a:pt x="41" y="23"/>
                </a:cubicBezTo>
                <a:cubicBezTo>
                  <a:pt x="41" y="22"/>
                  <a:pt x="40" y="20"/>
                  <a:pt x="38" y="20"/>
                </a:cubicBezTo>
                <a:cubicBezTo>
                  <a:pt x="23" y="20"/>
                  <a:pt x="23" y="20"/>
                  <a:pt x="23" y="20"/>
                </a:cubicBezTo>
                <a:cubicBezTo>
                  <a:pt x="22" y="20"/>
                  <a:pt x="20" y="22"/>
                  <a:pt x="20" y="23"/>
                </a:cubicBezTo>
                <a:close/>
                <a:moveTo>
                  <a:pt x="97" y="51"/>
                </a:moveTo>
                <a:cubicBezTo>
                  <a:pt x="98" y="51"/>
                  <a:pt x="99" y="51"/>
                  <a:pt x="99" y="50"/>
                </a:cubicBezTo>
                <a:cubicBezTo>
                  <a:pt x="119" y="31"/>
                  <a:pt x="119" y="31"/>
                  <a:pt x="119" y="31"/>
                </a:cubicBezTo>
                <a:cubicBezTo>
                  <a:pt x="119" y="38"/>
                  <a:pt x="119" y="38"/>
                  <a:pt x="119" y="38"/>
                </a:cubicBezTo>
                <a:cubicBezTo>
                  <a:pt x="119" y="40"/>
                  <a:pt x="120" y="41"/>
                  <a:pt x="122" y="41"/>
                </a:cubicBezTo>
                <a:cubicBezTo>
                  <a:pt x="124" y="41"/>
                  <a:pt x="125" y="40"/>
                  <a:pt x="125" y="38"/>
                </a:cubicBezTo>
                <a:cubicBezTo>
                  <a:pt x="125" y="23"/>
                  <a:pt x="125" y="23"/>
                  <a:pt x="125" y="23"/>
                </a:cubicBezTo>
                <a:cubicBezTo>
                  <a:pt x="125" y="22"/>
                  <a:pt x="124" y="20"/>
                  <a:pt x="122" y="20"/>
                </a:cubicBezTo>
                <a:cubicBezTo>
                  <a:pt x="107" y="20"/>
                  <a:pt x="107" y="20"/>
                  <a:pt x="107" y="20"/>
                </a:cubicBezTo>
                <a:cubicBezTo>
                  <a:pt x="106" y="20"/>
                  <a:pt x="104" y="22"/>
                  <a:pt x="104" y="23"/>
                </a:cubicBezTo>
                <a:cubicBezTo>
                  <a:pt x="104" y="25"/>
                  <a:pt x="106" y="26"/>
                  <a:pt x="107" y="26"/>
                </a:cubicBezTo>
                <a:cubicBezTo>
                  <a:pt x="115" y="26"/>
                  <a:pt x="115" y="26"/>
                  <a:pt x="115" y="26"/>
                </a:cubicBezTo>
                <a:cubicBezTo>
                  <a:pt x="95" y="46"/>
                  <a:pt x="95" y="46"/>
                  <a:pt x="95" y="46"/>
                </a:cubicBezTo>
                <a:cubicBezTo>
                  <a:pt x="94" y="47"/>
                  <a:pt x="94" y="49"/>
                  <a:pt x="95" y="50"/>
                </a:cubicBezTo>
                <a:cubicBezTo>
                  <a:pt x="96" y="51"/>
                  <a:pt x="96" y="51"/>
                  <a:pt x="97" y="51"/>
                </a:cubicBezTo>
                <a:close/>
                <a:moveTo>
                  <a:pt x="50" y="92"/>
                </a:moveTo>
                <a:cubicBezTo>
                  <a:pt x="50" y="95"/>
                  <a:pt x="52" y="98"/>
                  <a:pt x="54" y="101"/>
                </a:cubicBezTo>
                <a:cubicBezTo>
                  <a:pt x="54" y="117"/>
                  <a:pt x="54" y="117"/>
                  <a:pt x="54" y="117"/>
                </a:cubicBezTo>
                <a:cubicBezTo>
                  <a:pt x="50" y="119"/>
                  <a:pt x="38" y="125"/>
                  <a:pt x="27" y="134"/>
                </a:cubicBezTo>
                <a:cubicBezTo>
                  <a:pt x="24" y="136"/>
                  <a:pt x="23" y="140"/>
                  <a:pt x="23" y="144"/>
                </a:cubicBezTo>
                <a:cubicBezTo>
                  <a:pt x="23" y="157"/>
                  <a:pt x="23" y="157"/>
                  <a:pt x="23" y="157"/>
                </a:cubicBezTo>
                <a:cubicBezTo>
                  <a:pt x="23" y="159"/>
                  <a:pt x="24" y="160"/>
                  <a:pt x="26" y="160"/>
                </a:cubicBezTo>
                <a:cubicBezTo>
                  <a:pt x="27" y="160"/>
                  <a:pt x="29" y="159"/>
                  <a:pt x="29" y="157"/>
                </a:cubicBezTo>
                <a:cubicBezTo>
                  <a:pt x="29" y="144"/>
                  <a:pt x="29" y="144"/>
                  <a:pt x="29" y="144"/>
                </a:cubicBezTo>
                <a:cubicBezTo>
                  <a:pt x="29" y="142"/>
                  <a:pt x="29" y="140"/>
                  <a:pt x="31" y="139"/>
                </a:cubicBezTo>
                <a:cubicBezTo>
                  <a:pt x="43" y="129"/>
                  <a:pt x="56" y="122"/>
                  <a:pt x="58" y="121"/>
                </a:cubicBezTo>
                <a:cubicBezTo>
                  <a:pt x="59" y="121"/>
                  <a:pt x="60" y="119"/>
                  <a:pt x="60" y="118"/>
                </a:cubicBezTo>
                <a:cubicBezTo>
                  <a:pt x="60" y="99"/>
                  <a:pt x="60" y="99"/>
                  <a:pt x="60" y="99"/>
                </a:cubicBezTo>
                <a:cubicBezTo>
                  <a:pt x="60" y="98"/>
                  <a:pt x="60" y="97"/>
                  <a:pt x="59" y="97"/>
                </a:cubicBezTo>
                <a:cubicBezTo>
                  <a:pt x="57" y="96"/>
                  <a:pt x="56" y="94"/>
                  <a:pt x="56" y="92"/>
                </a:cubicBezTo>
                <a:cubicBezTo>
                  <a:pt x="56" y="72"/>
                  <a:pt x="56" y="72"/>
                  <a:pt x="56" y="72"/>
                </a:cubicBezTo>
                <a:cubicBezTo>
                  <a:pt x="56" y="64"/>
                  <a:pt x="63" y="58"/>
                  <a:pt x="71" y="58"/>
                </a:cubicBezTo>
                <a:cubicBezTo>
                  <a:pt x="75" y="58"/>
                  <a:pt x="75" y="58"/>
                  <a:pt x="75" y="58"/>
                </a:cubicBezTo>
                <a:cubicBezTo>
                  <a:pt x="83" y="58"/>
                  <a:pt x="90" y="64"/>
                  <a:pt x="90" y="72"/>
                </a:cubicBezTo>
                <a:cubicBezTo>
                  <a:pt x="90" y="92"/>
                  <a:pt x="90" y="92"/>
                  <a:pt x="90" y="92"/>
                </a:cubicBezTo>
                <a:cubicBezTo>
                  <a:pt x="90" y="94"/>
                  <a:pt x="89" y="96"/>
                  <a:pt x="87" y="97"/>
                </a:cubicBezTo>
                <a:cubicBezTo>
                  <a:pt x="86" y="97"/>
                  <a:pt x="86" y="98"/>
                  <a:pt x="86" y="99"/>
                </a:cubicBezTo>
                <a:cubicBezTo>
                  <a:pt x="86" y="118"/>
                  <a:pt x="86" y="118"/>
                  <a:pt x="86" y="118"/>
                </a:cubicBezTo>
                <a:cubicBezTo>
                  <a:pt x="86" y="119"/>
                  <a:pt x="87" y="121"/>
                  <a:pt x="88" y="121"/>
                </a:cubicBezTo>
                <a:cubicBezTo>
                  <a:pt x="90" y="122"/>
                  <a:pt x="103" y="129"/>
                  <a:pt x="115" y="139"/>
                </a:cubicBezTo>
                <a:cubicBezTo>
                  <a:pt x="117" y="140"/>
                  <a:pt x="117" y="142"/>
                  <a:pt x="117" y="144"/>
                </a:cubicBezTo>
                <a:cubicBezTo>
                  <a:pt x="117" y="157"/>
                  <a:pt x="117" y="157"/>
                  <a:pt x="117" y="157"/>
                </a:cubicBezTo>
                <a:cubicBezTo>
                  <a:pt x="117" y="159"/>
                  <a:pt x="119" y="160"/>
                  <a:pt x="120" y="160"/>
                </a:cubicBezTo>
                <a:cubicBezTo>
                  <a:pt x="122" y="160"/>
                  <a:pt x="123" y="159"/>
                  <a:pt x="123" y="157"/>
                </a:cubicBezTo>
                <a:cubicBezTo>
                  <a:pt x="123" y="144"/>
                  <a:pt x="123" y="144"/>
                  <a:pt x="123" y="144"/>
                </a:cubicBezTo>
                <a:cubicBezTo>
                  <a:pt x="123" y="140"/>
                  <a:pt x="122" y="136"/>
                  <a:pt x="119" y="134"/>
                </a:cubicBezTo>
                <a:cubicBezTo>
                  <a:pt x="108" y="125"/>
                  <a:pt x="96" y="119"/>
                  <a:pt x="92" y="116"/>
                </a:cubicBezTo>
                <a:cubicBezTo>
                  <a:pt x="92" y="100"/>
                  <a:pt x="92" y="100"/>
                  <a:pt x="92" y="100"/>
                </a:cubicBezTo>
                <a:cubicBezTo>
                  <a:pt x="94" y="98"/>
                  <a:pt x="96" y="95"/>
                  <a:pt x="96" y="92"/>
                </a:cubicBezTo>
                <a:cubicBezTo>
                  <a:pt x="96" y="72"/>
                  <a:pt x="96" y="72"/>
                  <a:pt x="96" y="72"/>
                </a:cubicBezTo>
                <a:cubicBezTo>
                  <a:pt x="96" y="61"/>
                  <a:pt x="86" y="52"/>
                  <a:pt x="75" y="52"/>
                </a:cubicBezTo>
                <a:cubicBezTo>
                  <a:pt x="71" y="52"/>
                  <a:pt x="71" y="52"/>
                  <a:pt x="71" y="52"/>
                </a:cubicBezTo>
                <a:cubicBezTo>
                  <a:pt x="60" y="52"/>
                  <a:pt x="50" y="61"/>
                  <a:pt x="50" y="72"/>
                </a:cubicBezTo>
                <a:cubicBezTo>
                  <a:pt x="50" y="92"/>
                  <a:pt x="50" y="92"/>
                  <a:pt x="50" y="92"/>
                </a:cubicBezTo>
                <a:cubicBezTo>
                  <a:pt x="50" y="92"/>
                  <a:pt x="50" y="92"/>
                  <a:pt x="50" y="92"/>
                </a:cubicBezTo>
                <a:close/>
              </a:path>
            </a:pathLst>
          </a:custGeom>
          <a:solidFill>
            <a:srgbClr val="F4A26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3" name="Freeform 864">
            <a:extLst>
              <a:ext uri="{FF2B5EF4-FFF2-40B4-BE49-F238E27FC236}">
                <a16:creationId xmlns:a16="http://schemas.microsoft.com/office/drawing/2014/main" id="{4007D9A9-31B6-40B8-9B29-B537DAB21CDB}"/>
              </a:ext>
            </a:extLst>
          </p:cNvPr>
          <p:cNvSpPr>
            <a:spLocks noChangeAspect="1" noEditPoints="1"/>
          </p:cNvSpPr>
          <p:nvPr/>
        </p:nvSpPr>
        <p:spPr bwMode="auto">
          <a:xfrm>
            <a:off x="8657902" y="5506267"/>
            <a:ext cx="362551" cy="365712"/>
          </a:xfrm>
          <a:custGeom>
            <a:avLst/>
            <a:gdLst>
              <a:gd name="T0" fmla="*/ 83 w 160"/>
              <a:gd name="T1" fmla="*/ 10 h 160"/>
              <a:gd name="T2" fmla="*/ 94 w 160"/>
              <a:gd name="T3" fmla="*/ 17 h 160"/>
              <a:gd name="T4" fmla="*/ 78 w 160"/>
              <a:gd name="T5" fmla="*/ 1 h 160"/>
              <a:gd name="T6" fmla="*/ 70 w 160"/>
              <a:gd name="T7" fmla="*/ 17 h 160"/>
              <a:gd name="T8" fmla="*/ 80 w 160"/>
              <a:gd name="T9" fmla="*/ 32 h 160"/>
              <a:gd name="T10" fmla="*/ 77 w 160"/>
              <a:gd name="T11" fmla="*/ 150 h 160"/>
              <a:gd name="T12" fmla="*/ 66 w 160"/>
              <a:gd name="T13" fmla="*/ 147 h 160"/>
              <a:gd name="T14" fmla="*/ 82 w 160"/>
              <a:gd name="T15" fmla="*/ 159 h 160"/>
              <a:gd name="T16" fmla="*/ 90 w 160"/>
              <a:gd name="T17" fmla="*/ 143 h 160"/>
              <a:gd name="T18" fmla="*/ 80 w 160"/>
              <a:gd name="T19" fmla="*/ 128 h 160"/>
              <a:gd name="T20" fmla="*/ 10 w 160"/>
              <a:gd name="T21" fmla="*/ 77 h 160"/>
              <a:gd name="T22" fmla="*/ 13 w 160"/>
              <a:gd name="T23" fmla="*/ 66 h 160"/>
              <a:gd name="T24" fmla="*/ 13 w 160"/>
              <a:gd name="T25" fmla="*/ 94 h 160"/>
              <a:gd name="T26" fmla="*/ 17 w 160"/>
              <a:gd name="T27" fmla="*/ 90 h 160"/>
              <a:gd name="T28" fmla="*/ 32 w 160"/>
              <a:gd name="T29" fmla="*/ 80 h 160"/>
              <a:gd name="T30" fmla="*/ 143 w 160"/>
              <a:gd name="T31" fmla="*/ 70 h 160"/>
              <a:gd name="T32" fmla="*/ 128 w 160"/>
              <a:gd name="T33" fmla="*/ 80 h 160"/>
              <a:gd name="T34" fmla="*/ 143 w 160"/>
              <a:gd name="T35" fmla="*/ 90 h 160"/>
              <a:gd name="T36" fmla="*/ 147 w 160"/>
              <a:gd name="T37" fmla="*/ 94 h 160"/>
              <a:gd name="T38" fmla="*/ 147 w 160"/>
              <a:gd name="T39" fmla="*/ 66 h 160"/>
              <a:gd name="T40" fmla="*/ 26 w 160"/>
              <a:gd name="T41" fmla="*/ 45 h 160"/>
              <a:gd name="T42" fmla="*/ 42 w 160"/>
              <a:gd name="T43" fmla="*/ 46 h 160"/>
              <a:gd name="T44" fmla="*/ 46 w 160"/>
              <a:gd name="T45" fmla="*/ 42 h 160"/>
              <a:gd name="T46" fmla="*/ 45 w 160"/>
              <a:gd name="T47" fmla="*/ 26 h 160"/>
              <a:gd name="T48" fmla="*/ 23 w 160"/>
              <a:gd name="T49" fmla="*/ 26 h 160"/>
              <a:gd name="T50" fmla="*/ 134 w 160"/>
              <a:gd name="T51" fmla="*/ 137 h 160"/>
              <a:gd name="T52" fmla="*/ 134 w 160"/>
              <a:gd name="T53" fmla="*/ 115 h 160"/>
              <a:gd name="T54" fmla="*/ 118 w 160"/>
              <a:gd name="T55" fmla="*/ 114 h 160"/>
              <a:gd name="T56" fmla="*/ 127 w 160"/>
              <a:gd name="T57" fmla="*/ 131 h 160"/>
              <a:gd name="T58" fmla="*/ 46 w 160"/>
              <a:gd name="T59" fmla="*/ 114 h 160"/>
              <a:gd name="T60" fmla="*/ 28 w 160"/>
              <a:gd name="T61" fmla="*/ 118 h 160"/>
              <a:gd name="T62" fmla="*/ 23 w 160"/>
              <a:gd name="T63" fmla="*/ 134 h 160"/>
              <a:gd name="T64" fmla="*/ 45 w 160"/>
              <a:gd name="T65" fmla="*/ 134 h 160"/>
              <a:gd name="T66" fmla="*/ 46 w 160"/>
              <a:gd name="T67" fmla="*/ 118 h 160"/>
              <a:gd name="T68" fmla="*/ 137 w 160"/>
              <a:gd name="T69" fmla="*/ 42 h 160"/>
              <a:gd name="T70" fmla="*/ 118 w 160"/>
              <a:gd name="T71" fmla="*/ 23 h 160"/>
              <a:gd name="T72" fmla="*/ 127 w 160"/>
              <a:gd name="T73" fmla="*/ 28 h 160"/>
              <a:gd name="T74" fmla="*/ 116 w 160"/>
              <a:gd name="T75" fmla="*/ 47 h 160"/>
              <a:gd name="T76" fmla="*/ 131 w 160"/>
              <a:gd name="T77" fmla="*/ 42 h 160"/>
              <a:gd name="T78" fmla="*/ 65 w 160"/>
              <a:gd name="T79" fmla="*/ 43 h 160"/>
              <a:gd name="T80" fmla="*/ 95 w 160"/>
              <a:gd name="T81" fmla="*/ 117 h 160"/>
              <a:gd name="T82" fmla="*/ 48 w 160"/>
              <a:gd name="T83" fmla="*/ 91 h 160"/>
              <a:gd name="T84" fmla="*/ 56 w 160"/>
              <a:gd name="T85" fmla="*/ 80 h 160"/>
              <a:gd name="T86" fmla="*/ 62 w 160"/>
              <a:gd name="T87" fmla="*/ 80 h 160"/>
              <a:gd name="T88" fmla="*/ 77 w 160"/>
              <a:gd name="T89" fmla="*/ 91 h 160"/>
              <a:gd name="T90" fmla="*/ 83 w 160"/>
              <a:gd name="T91" fmla="*/ 47 h 160"/>
              <a:gd name="T92" fmla="*/ 83 w 160"/>
              <a:gd name="T93" fmla="*/ 47 h 160"/>
              <a:gd name="T94" fmla="*/ 65 w 160"/>
              <a:gd name="T95" fmla="*/ 63 h 160"/>
              <a:gd name="T96" fmla="*/ 77 w 160"/>
              <a:gd name="T97" fmla="*/ 113 h 160"/>
              <a:gd name="T98" fmla="*/ 83 w 160"/>
              <a:gd name="T99" fmla="*/ 113 h 160"/>
              <a:gd name="T100" fmla="*/ 83 w 160"/>
              <a:gd name="T101" fmla="*/ 113 h 160"/>
              <a:gd name="T102" fmla="*/ 97 w 160"/>
              <a:gd name="T103" fmla="*/ 69 h 160"/>
              <a:gd name="T104" fmla="*/ 83 w 160"/>
              <a:gd name="T105" fmla="*/ 91 h 160"/>
              <a:gd name="T106" fmla="*/ 112 w 160"/>
              <a:gd name="T107" fmla="*/ 91 h 160"/>
              <a:gd name="T108" fmla="*/ 103 w 160"/>
              <a:gd name="T109" fmla="*/ 69 h 160"/>
              <a:gd name="T110" fmla="*/ 98 w 160"/>
              <a:gd name="T111" fmla="*/ 53 h 160"/>
              <a:gd name="T112" fmla="*/ 65 w 160"/>
              <a:gd name="T113" fmla="*/ 50 h 160"/>
              <a:gd name="T114" fmla="*/ 51 w 160"/>
              <a:gd name="T115" fmla="*/ 63 h 160"/>
              <a:gd name="T116" fmla="*/ 59 w 160"/>
              <a:gd name="T117" fmla="*/ 97 h 160"/>
              <a:gd name="T118" fmla="*/ 94 w 160"/>
              <a:gd name="T119" fmla="*/ 110 h 160"/>
              <a:gd name="T120" fmla="*/ 94 w 160"/>
              <a:gd name="T121" fmla="*/ 1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 h="160">
                <a:moveTo>
                  <a:pt x="80" y="32"/>
                </a:moveTo>
                <a:cubicBezTo>
                  <a:pt x="82" y="32"/>
                  <a:pt x="83" y="30"/>
                  <a:pt x="83" y="29"/>
                </a:cubicBezTo>
                <a:cubicBezTo>
                  <a:pt x="83" y="10"/>
                  <a:pt x="83" y="10"/>
                  <a:pt x="83" y="10"/>
                </a:cubicBezTo>
                <a:cubicBezTo>
                  <a:pt x="90" y="17"/>
                  <a:pt x="90" y="17"/>
                  <a:pt x="90" y="17"/>
                </a:cubicBezTo>
                <a:cubicBezTo>
                  <a:pt x="90" y="17"/>
                  <a:pt x="91" y="18"/>
                  <a:pt x="92" y="18"/>
                </a:cubicBezTo>
                <a:cubicBezTo>
                  <a:pt x="92" y="18"/>
                  <a:pt x="93" y="17"/>
                  <a:pt x="94" y="17"/>
                </a:cubicBezTo>
                <a:cubicBezTo>
                  <a:pt x="95" y="16"/>
                  <a:pt x="95" y="14"/>
                  <a:pt x="94" y="13"/>
                </a:cubicBezTo>
                <a:cubicBezTo>
                  <a:pt x="82" y="1"/>
                  <a:pt x="82" y="1"/>
                  <a:pt x="82" y="1"/>
                </a:cubicBezTo>
                <a:cubicBezTo>
                  <a:pt x="81" y="0"/>
                  <a:pt x="79" y="0"/>
                  <a:pt x="78" y="1"/>
                </a:cubicBezTo>
                <a:cubicBezTo>
                  <a:pt x="66" y="13"/>
                  <a:pt x="66" y="13"/>
                  <a:pt x="66" y="13"/>
                </a:cubicBezTo>
                <a:cubicBezTo>
                  <a:pt x="65" y="14"/>
                  <a:pt x="65" y="16"/>
                  <a:pt x="66" y="17"/>
                </a:cubicBezTo>
                <a:cubicBezTo>
                  <a:pt x="67" y="18"/>
                  <a:pt x="69" y="18"/>
                  <a:pt x="70" y="17"/>
                </a:cubicBezTo>
                <a:cubicBezTo>
                  <a:pt x="77" y="10"/>
                  <a:pt x="77" y="10"/>
                  <a:pt x="77" y="10"/>
                </a:cubicBezTo>
                <a:cubicBezTo>
                  <a:pt x="77" y="29"/>
                  <a:pt x="77" y="29"/>
                  <a:pt x="77" y="29"/>
                </a:cubicBezTo>
                <a:cubicBezTo>
                  <a:pt x="77" y="30"/>
                  <a:pt x="78" y="32"/>
                  <a:pt x="80" y="32"/>
                </a:cubicBezTo>
                <a:close/>
                <a:moveTo>
                  <a:pt x="80" y="128"/>
                </a:moveTo>
                <a:cubicBezTo>
                  <a:pt x="78" y="128"/>
                  <a:pt x="77" y="130"/>
                  <a:pt x="77" y="131"/>
                </a:cubicBezTo>
                <a:cubicBezTo>
                  <a:pt x="77" y="150"/>
                  <a:pt x="77" y="150"/>
                  <a:pt x="77" y="150"/>
                </a:cubicBezTo>
                <a:cubicBezTo>
                  <a:pt x="70" y="143"/>
                  <a:pt x="70" y="143"/>
                  <a:pt x="70" y="143"/>
                </a:cubicBezTo>
                <a:cubicBezTo>
                  <a:pt x="69" y="142"/>
                  <a:pt x="67" y="142"/>
                  <a:pt x="66" y="143"/>
                </a:cubicBezTo>
                <a:cubicBezTo>
                  <a:pt x="65" y="144"/>
                  <a:pt x="65" y="146"/>
                  <a:pt x="66" y="147"/>
                </a:cubicBezTo>
                <a:cubicBezTo>
                  <a:pt x="78" y="159"/>
                  <a:pt x="78" y="159"/>
                  <a:pt x="78" y="159"/>
                </a:cubicBezTo>
                <a:cubicBezTo>
                  <a:pt x="78" y="160"/>
                  <a:pt x="79" y="160"/>
                  <a:pt x="80" y="160"/>
                </a:cubicBezTo>
                <a:cubicBezTo>
                  <a:pt x="81" y="160"/>
                  <a:pt x="81" y="160"/>
                  <a:pt x="82" y="159"/>
                </a:cubicBezTo>
                <a:cubicBezTo>
                  <a:pt x="94" y="147"/>
                  <a:pt x="94" y="147"/>
                  <a:pt x="94" y="147"/>
                </a:cubicBezTo>
                <a:cubicBezTo>
                  <a:pt x="95" y="146"/>
                  <a:pt x="95" y="144"/>
                  <a:pt x="94" y="143"/>
                </a:cubicBezTo>
                <a:cubicBezTo>
                  <a:pt x="93" y="142"/>
                  <a:pt x="91" y="142"/>
                  <a:pt x="90" y="143"/>
                </a:cubicBezTo>
                <a:cubicBezTo>
                  <a:pt x="83" y="150"/>
                  <a:pt x="83" y="150"/>
                  <a:pt x="83" y="150"/>
                </a:cubicBezTo>
                <a:cubicBezTo>
                  <a:pt x="83" y="131"/>
                  <a:pt x="83" y="131"/>
                  <a:pt x="83" y="131"/>
                </a:cubicBezTo>
                <a:cubicBezTo>
                  <a:pt x="83" y="130"/>
                  <a:pt x="82" y="128"/>
                  <a:pt x="80" y="128"/>
                </a:cubicBezTo>
                <a:close/>
                <a:moveTo>
                  <a:pt x="32" y="80"/>
                </a:moveTo>
                <a:cubicBezTo>
                  <a:pt x="32" y="78"/>
                  <a:pt x="30" y="77"/>
                  <a:pt x="29" y="77"/>
                </a:cubicBezTo>
                <a:cubicBezTo>
                  <a:pt x="10" y="77"/>
                  <a:pt x="10" y="77"/>
                  <a:pt x="10" y="77"/>
                </a:cubicBezTo>
                <a:cubicBezTo>
                  <a:pt x="17" y="70"/>
                  <a:pt x="17" y="70"/>
                  <a:pt x="17" y="70"/>
                </a:cubicBezTo>
                <a:cubicBezTo>
                  <a:pt x="18" y="69"/>
                  <a:pt x="18" y="67"/>
                  <a:pt x="17" y="66"/>
                </a:cubicBezTo>
                <a:cubicBezTo>
                  <a:pt x="16" y="65"/>
                  <a:pt x="14" y="65"/>
                  <a:pt x="13" y="66"/>
                </a:cubicBezTo>
                <a:cubicBezTo>
                  <a:pt x="1" y="78"/>
                  <a:pt x="1" y="78"/>
                  <a:pt x="1" y="78"/>
                </a:cubicBezTo>
                <a:cubicBezTo>
                  <a:pt x="0" y="79"/>
                  <a:pt x="0" y="81"/>
                  <a:pt x="1" y="82"/>
                </a:cubicBezTo>
                <a:cubicBezTo>
                  <a:pt x="13" y="94"/>
                  <a:pt x="13" y="94"/>
                  <a:pt x="13" y="94"/>
                </a:cubicBezTo>
                <a:cubicBezTo>
                  <a:pt x="13" y="94"/>
                  <a:pt x="14" y="95"/>
                  <a:pt x="15" y="95"/>
                </a:cubicBezTo>
                <a:cubicBezTo>
                  <a:pt x="15" y="95"/>
                  <a:pt x="16" y="94"/>
                  <a:pt x="17" y="94"/>
                </a:cubicBezTo>
                <a:cubicBezTo>
                  <a:pt x="18" y="93"/>
                  <a:pt x="18" y="91"/>
                  <a:pt x="17" y="90"/>
                </a:cubicBezTo>
                <a:cubicBezTo>
                  <a:pt x="10" y="83"/>
                  <a:pt x="10" y="83"/>
                  <a:pt x="10" y="83"/>
                </a:cubicBezTo>
                <a:cubicBezTo>
                  <a:pt x="29" y="83"/>
                  <a:pt x="29" y="83"/>
                  <a:pt x="29" y="83"/>
                </a:cubicBezTo>
                <a:cubicBezTo>
                  <a:pt x="30" y="83"/>
                  <a:pt x="32" y="82"/>
                  <a:pt x="32" y="80"/>
                </a:cubicBezTo>
                <a:close/>
                <a:moveTo>
                  <a:pt x="147" y="66"/>
                </a:moveTo>
                <a:cubicBezTo>
                  <a:pt x="146" y="65"/>
                  <a:pt x="144" y="65"/>
                  <a:pt x="143" y="66"/>
                </a:cubicBezTo>
                <a:cubicBezTo>
                  <a:pt x="142" y="67"/>
                  <a:pt x="142" y="69"/>
                  <a:pt x="143" y="70"/>
                </a:cubicBezTo>
                <a:cubicBezTo>
                  <a:pt x="150" y="77"/>
                  <a:pt x="150" y="77"/>
                  <a:pt x="150" y="77"/>
                </a:cubicBezTo>
                <a:cubicBezTo>
                  <a:pt x="131" y="77"/>
                  <a:pt x="131" y="77"/>
                  <a:pt x="131" y="77"/>
                </a:cubicBezTo>
                <a:cubicBezTo>
                  <a:pt x="130" y="77"/>
                  <a:pt x="128" y="78"/>
                  <a:pt x="128" y="80"/>
                </a:cubicBezTo>
                <a:cubicBezTo>
                  <a:pt x="128" y="82"/>
                  <a:pt x="130" y="83"/>
                  <a:pt x="131" y="83"/>
                </a:cubicBezTo>
                <a:cubicBezTo>
                  <a:pt x="150" y="83"/>
                  <a:pt x="150" y="83"/>
                  <a:pt x="150" y="83"/>
                </a:cubicBezTo>
                <a:cubicBezTo>
                  <a:pt x="143" y="90"/>
                  <a:pt x="143" y="90"/>
                  <a:pt x="143" y="90"/>
                </a:cubicBezTo>
                <a:cubicBezTo>
                  <a:pt x="142" y="91"/>
                  <a:pt x="142" y="93"/>
                  <a:pt x="143" y="94"/>
                </a:cubicBezTo>
                <a:cubicBezTo>
                  <a:pt x="144" y="94"/>
                  <a:pt x="145" y="95"/>
                  <a:pt x="145" y="95"/>
                </a:cubicBezTo>
                <a:cubicBezTo>
                  <a:pt x="146" y="95"/>
                  <a:pt x="147" y="94"/>
                  <a:pt x="147" y="94"/>
                </a:cubicBezTo>
                <a:cubicBezTo>
                  <a:pt x="159" y="82"/>
                  <a:pt x="159" y="82"/>
                  <a:pt x="159" y="82"/>
                </a:cubicBezTo>
                <a:cubicBezTo>
                  <a:pt x="160" y="81"/>
                  <a:pt x="160" y="79"/>
                  <a:pt x="159" y="78"/>
                </a:cubicBezTo>
                <a:lnTo>
                  <a:pt x="147" y="66"/>
                </a:lnTo>
                <a:close/>
                <a:moveTo>
                  <a:pt x="23" y="26"/>
                </a:moveTo>
                <a:cubicBezTo>
                  <a:pt x="23" y="42"/>
                  <a:pt x="23" y="42"/>
                  <a:pt x="23" y="42"/>
                </a:cubicBezTo>
                <a:cubicBezTo>
                  <a:pt x="23" y="44"/>
                  <a:pt x="24" y="45"/>
                  <a:pt x="26" y="45"/>
                </a:cubicBezTo>
                <a:cubicBezTo>
                  <a:pt x="27" y="45"/>
                  <a:pt x="28" y="44"/>
                  <a:pt x="28" y="42"/>
                </a:cubicBezTo>
                <a:cubicBezTo>
                  <a:pt x="28" y="33"/>
                  <a:pt x="28" y="33"/>
                  <a:pt x="28" y="33"/>
                </a:cubicBezTo>
                <a:cubicBezTo>
                  <a:pt x="42" y="46"/>
                  <a:pt x="42" y="46"/>
                  <a:pt x="42" y="46"/>
                </a:cubicBezTo>
                <a:cubicBezTo>
                  <a:pt x="42" y="46"/>
                  <a:pt x="43" y="47"/>
                  <a:pt x="44" y="47"/>
                </a:cubicBezTo>
                <a:cubicBezTo>
                  <a:pt x="45" y="47"/>
                  <a:pt x="45" y="46"/>
                  <a:pt x="46" y="46"/>
                </a:cubicBezTo>
                <a:cubicBezTo>
                  <a:pt x="47" y="45"/>
                  <a:pt x="47" y="43"/>
                  <a:pt x="46" y="42"/>
                </a:cubicBezTo>
                <a:cubicBezTo>
                  <a:pt x="33" y="28"/>
                  <a:pt x="33" y="28"/>
                  <a:pt x="33" y="28"/>
                </a:cubicBezTo>
                <a:cubicBezTo>
                  <a:pt x="42" y="28"/>
                  <a:pt x="42" y="28"/>
                  <a:pt x="42" y="28"/>
                </a:cubicBezTo>
                <a:cubicBezTo>
                  <a:pt x="44" y="28"/>
                  <a:pt x="45" y="27"/>
                  <a:pt x="45" y="26"/>
                </a:cubicBezTo>
                <a:cubicBezTo>
                  <a:pt x="45" y="24"/>
                  <a:pt x="44" y="23"/>
                  <a:pt x="42" y="23"/>
                </a:cubicBezTo>
                <a:cubicBezTo>
                  <a:pt x="26" y="23"/>
                  <a:pt x="26" y="23"/>
                  <a:pt x="26" y="23"/>
                </a:cubicBezTo>
                <a:cubicBezTo>
                  <a:pt x="24" y="23"/>
                  <a:pt x="23" y="24"/>
                  <a:pt x="23" y="26"/>
                </a:cubicBezTo>
                <a:close/>
                <a:moveTo>
                  <a:pt x="115" y="134"/>
                </a:moveTo>
                <a:cubicBezTo>
                  <a:pt x="115" y="136"/>
                  <a:pt x="116" y="137"/>
                  <a:pt x="118" y="137"/>
                </a:cubicBezTo>
                <a:cubicBezTo>
                  <a:pt x="134" y="137"/>
                  <a:pt x="134" y="137"/>
                  <a:pt x="134" y="137"/>
                </a:cubicBezTo>
                <a:cubicBezTo>
                  <a:pt x="136" y="137"/>
                  <a:pt x="137" y="136"/>
                  <a:pt x="137" y="134"/>
                </a:cubicBezTo>
                <a:cubicBezTo>
                  <a:pt x="137" y="118"/>
                  <a:pt x="137" y="118"/>
                  <a:pt x="137" y="118"/>
                </a:cubicBezTo>
                <a:cubicBezTo>
                  <a:pt x="137" y="116"/>
                  <a:pt x="136" y="115"/>
                  <a:pt x="134" y="115"/>
                </a:cubicBezTo>
                <a:cubicBezTo>
                  <a:pt x="133" y="115"/>
                  <a:pt x="131" y="116"/>
                  <a:pt x="131" y="118"/>
                </a:cubicBezTo>
                <a:cubicBezTo>
                  <a:pt x="131" y="127"/>
                  <a:pt x="131" y="127"/>
                  <a:pt x="131" y="127"/>
                </a:cubicBezTo>
                <a:cubicBezTo>
                  <a:pt x="118" y="114"/>
                  <a:pt x="118" y="114"/>
                  <a:pt x="118" y="114"/>
                </a:cubicBezTo>
                <a:cubicBezTo>
                  <a:pt x="117" y="113"/>
                  <a:pt x="115" y="113"/>
                  <a:pt x="114" y="114"/>
                </a:cubicBezTo>
                <a:cubicBezTo>
                  <a:pt x="113" y="115"/>
                  <a:pt x="113" y="117"/>
                  <a:pt x="114" y="118"/>
                </a:cubicBezTo>
                <a:cubicBezTo>
                  <a:pt x="127" y="131"/>
                  <a:pt x="127" y="131"/>
                  <a:pt x="127" y="131"/>
                </a:cubicBezTo>
                <a:cubicBezTo>
                  <a:pt x="118" y="131"/>
                  <a:pt x="118" y="131"/>
                  <a:pt x="118" y="131"/>
                </a:cubicBezTo>
                <a:cubicBezTo>
                  <a:pt x="116" y="131"/>
                  <a:pt x="115" y="133"/>
                  <a:pt x="115" y="134"/>
                </a:cubicBezTo>
                <a:close/>
                <a:moveTo>
                  <a:pt x="46" y="114"/>
                </a:moveTo>
                <a:cubicBezTo>
                  <a:pt x="45" y="113"/>
                  <a:pt x="43" y="113"/>
                  <a:pt x="42" y="114"/>
                </a:cubicBezTo>
                <a:cubicBezTo>
                  <a:pt x="28" y="127"/>
                  <a:pt x="28" y="127"/>
                  <a:pt x="28" y="127"/>
                </a:cubicBezTo>
                <a:cubicBezTo>
                  <a:pt x="28" y="118"/>
                  <a:pt x="28" y="118"/>
                  <a:pt x="28" y="118"/>
                </a:cubicBezTo>
                <a:cubicBezTo>
                  <a:pt x="28" y="116"/>
                  <a:pt x="27" y="115"/>
                  <a:pt x="25" y="115"/>
                </a:cubicBezTo>
                <a:cubicBezTo>
                  <a:pt x="24" y="115"/>
                  <a:pt x="23" y="116"/>
                  <a:pt x="23" y="118"/>
                </a:cubicBezTo>
                <a:cubicBezTo>
                  <a:pt x="23" y="134"/>
                  <a:pt x="23" y="134"/>
                  <a:pt x="23" y="134"/>
                </a:cubicBezTo>
                <a:cubicBezTo>
                  <a:pt x="23" y="136"/>
                  <a:pt x="24" y="137"/>
                  <a:pt x="25" y="137"/>
                </a:cubicBezTo>
                <a:cubicBezTo>
                  <a:pt x="42" y="137"/>
                  <a:pt x="42" y="137"/>
                  <a:pt x="42" y="137"/>
                </a:cubicBezTo>
                <a:cubicBezTo>
                  <a:pt x="44" y="137"/>
                  <a:pt x="45" y="136"/>
                  <a:pt x="45" y="134"/>
                </a:cubicBezTo>
                <a:cubicBezTo>
                  <a:pt x="45" y="133"/>
                  <a:pt x="44" y="131"/>
                  <a:pt x="42" y="131"/>
                </a:cubicBezTo>
                <a:cubicBezTo>
                  <a:pt x="33" y="131"/>
                  <a:pt x="33" y="131"/>
                  <a:pt x="33" y="131"/>
                </a:cubicBezTo>
                <a:cubicBezTo>
                  <a:pt x="46" y="118"/>
                  <a:pt x="46" y="118"/>
                  <a:pt x="46" y="118"/>
                </a:cubicBezTo>
                <a:cubicBezTo>
                  <a:pt x="47" y="117"/>
                  <a:pt x="47" y="115"/>
                  <a:pt x="46" y="114"/>
                </a:cubicBezTo>
                <a:close/>
                <a:moveTo>
                  <a:pt x="134" y="45"/>
                </a:moveTo>
                <a:cubicBezTo>
                  <a:pt x="136" y="45"/>
                  <a:pt x="137" y="44"/>
                  <a:pt x="137" y="42"/>
                </a:cubicBezTo>
                <a:cubicBezTo>
                  <a:pt x="137" y="26"/>
                  <a:pt x="137" y="26"/>
                  <a:pt x="137" y="26"/>
                </a:cubicBezTo>
                <a:cubicBezTo>
                  <a:pt x="137" y="24"/>
                  <a:pt x="136" y="23"/>
                  <a:pt x="134" y="23"/>
                </a:cubicBezTo>
                <a:cubicBezTo>
                  <a:pt x="118" y="23"/>
                  <a:pt x="118" y="23"/>
                  <a:pt x="118" y="23"/>
                </a:cubicBezTo>
                <a:cubicBezTo>
                  <a:pt x="116" y="23"/>
                  <a:pt x="115" y="24"/>
                  <a:pt x="115" y="26"/>
                </a:cubicBezTo>
                <a:cubicBezTo>
                  <a:pt x="115" y="27"/>
                  <a:pt x="116" y="28"/>
                  <a:pt x="118" y="28"/>
                </a:cubicBezTo>
                <a:cubicBezTo>
                  <a:pt x="127" y="28"/>
                  <a:pt x="127" y="28"/>
                  <a:pt x="127" y="28"/>
                </a:cubicBezTo>
                <a:cubicBezTo>
                  <a:pt x="114" y="42"/>
                  <a:pt x="114" y="42"/>
                  <a:pt x="114" y="42"/>
                </a:cubicBezTo>
                <a:cubicBezTo>
                  <a:pt x="113" y="43"/>
                  <a:pt x="113" y="45"/>
                  <a:pt x="114" y="46"/>
                </a:cubicBezTo>
                <a:cubicBezTo>
                  <a:pt x="115" y="46"/>
                  <a:pt x="115" y="47"/>
                  <a:pt x="116" y="47"/>
                </a:cubicBezTo>
                <a:cubicBezTo>
                  <a:pt x="117" y="47"/>
                  <a:pt x="118" y="46"/>
                  <a:pt x="118" y="46"/>
                </a:cubicBezTo>
                <a:cubicBezTo>
                  <a:pt x="131" y="33"/>
                  <a:pt x="131" y="33"/>
                  <a:pt x="131" y="33"/>
                </a:cubicBezTo>
                <a:cubicBezTo>
                  <a:pt x="131" y="42"/>
                  <a:pt x="131" y="42"/>
                  <a:pt x="131" y="42"/>
                </a:cubicBezTo>
                <a:cubicBezTo>
                  <a:pt x="131" y="44"/>
                  <a:pt x="133" y="45"/>
                  <a:pt x="134" y="45"/>
                </a:cubicBezTo>
                <a:close/>
                <a:moveTo>
                  <a:pt x="80" y="40"/>
                </a:moveTo>
                <a:cubicBezTo>
                  <a:pt x="75" y="40"/>
                  <a:pt x="70" y="41"/>
                  <a:pt x="65" y="43"/>
                </a:cubicBezTo>
                <a:cubicBezTo>
                  <a:pt x="45" y="52"/>
                  <a:pt x="35" y="75"/>
                  <a:pt x="43" y="95"/>
                </a:cubicBezTo>
                <a:cubicBezTo>
                  <a:pt x="50" y="110"/>
                  <a:pt x="64" y="120"/>
                  <a:pt x="80" y="120"/>
                </a:cubicBezTo>
                <a:cubicBezTo>
                  <a:pt x="85" y="120"/>
                  <a:pt x="90" y="119"/>
                  <a:pt x="95" y="117"/>
                </a:cubicBezTo>
                <a:cubicBezTo>
                  <a:pt x="115" y="108"/>
                  <a:pt x="125" y="85"/>
                  <a:pt x="117" y="65"/>
                </a:cubicBezTo>
                <a:cubicBezTo>
                  <a:pt x="110" y="50"/>
                  <a:pt x="96" y="40"/>
                  <a:pt x="80" y="40"/>
                </a:cubicBezTo>
                <a:close/>
                <a:moveTo>
                  <a:pt x="48" y="91"/>
                </a:moveTo>
                <a:cubicBezTo>
                  <a:pt x="46" y="84"/>
                  <a:pt x="46" y="76"/>
                  <a:pt x="48" y="69"/>
                </a:cubicBezTo>
                <a:cubicBezTo>
                  <a:pt x="57" y="69"/>
                  <a:pt x="57" y="69"/>
                  <a:pt x="57" y="69"/>
                </a:cubicBezTo>
                <a:cubicBezTo>
                  <a:pt x="57" y="73"/>
                  <a:pt x="56" y="76"/>
                  <a:pt x="56" y="80"/>
                </a:cubicBezTo>
                <a:cubicBezTo>
                  <a:pt x="56" y="83"/>
                  <a:pt x="57" y="87"/>
                  <a:pt x="58" y="91"/>
                </a:cubicBezTo>
                <a:lnTo>
                  <a:pt x="48" y="91"/>
                </a:lnTo>
                <a:close/>
                <a:moveTo>
                  <a:pt x="62" y="80"/>
                </a:moveTo>
                <a:cubicBezTo>
                  <a:pt x="62" y="76"/>
                  <a:pt x="63" y="72"/>
                  <a:pt x="63" y="69"/>
                </a:cubicBezTo>
                <a:cubicBezTo>
                  <a:pt x="77" y="69"/>
                  <a:pt x="77" y="69"/>
                  <a:pt x="77" y="69"/>
                </a:cubicBezTo>
                <a:cubicBezTo>
                  <a:pt x="77" y="91"/>
                  <a:pt x="77" y="91"/>
                  <a:pt x="77" y="91"/>
                </a:cubicBezTo>
                <a:cubicBezTo>
                  <a:pt x="64" y="91"/>
                  <a:pt x="64" y="91"/>
                  <a:pt x="64" y="91"/>
                </a:cubicBezTo>
                <a:cubicBezTo>
                  <a:pt x="63" y="87"/>
                  <a:pt x="62" y="83"/>
                  <a:pt x="62" y="80"/>
                </a:cubicBezTo>
                <a:close/>
                <a:moveTo>
                  <a:pt x="83" y="47"/>
                </a:moveTo>
                <a:cubicBezTo>
                  <a:pt x="88" y="49"/>
                  <a:pt x="92" y="55"/>
                  <a:pt x="95" y="63"/>
                </a:cubicBezTo>
                <a:cubicBezTo>
                  <a:pt x="83" y="63"/>
                  <a:pt x="83" y="63"/>
                  <a:pt x="83" y="63"/>
                </a:cubicBezTo>
                <a:cubicBezTo>
                  <a:pt x="83" y="47"/>
                  <a:pt x="83" y="47"/>
                  <a:pt x="83" y="47"/>
                </a:cubicBezTo>
                <a:close/>
                <a:moveTo>
                  <a:pt x="77" y="47"/>
                </a:moveTo>
                <a:cubicBezTo>
                  <a:pt x="77" y="63"/>
                  <a:pt x="77" y="63"/>
                  <a:pt x="77" y="63"/>
                </a:cubicBezTo>
                <a:cubicBezTo>
                  <a:pt x="65" y="63"/>
                  <a:pt x="65" y="63"/>
                  <a:pt x="65" y="63"/>
                </a:cubicBezTo>
                <a:cubicBezTo>
                  <a:pt x="68" y="55"/>
                  <a:pt x="72" y="49"/>
                  <a:pt x="77" y="47"/>
                </a:cubicBezTo>
                <a:close/>
                <a:moveTo>
                  <a:pt x="77" y="97"/>
                </a:moveTo>
                <a:cubicBezTo>
                  <a:pt x="77" y="113"/>
                  <a:pt x="77" y="113"/>
                  <a:pt x="77" y="113"/>
                </a:cubicBezTo>
                <a:cubicBezTo>
                  <a:pt x="72" y="111"/>
                  <a:pt x="68" y="104"/>
                  <a:pt x="66" y="97"/>
                </a:cubicBezTo>
                <a:lnTo>
                  <a:pt x="77" y="97"/>
                </a:lnTo>
                <a:close/>
                <a:moveTo>
                  <a:pt x="83" y="113"/>
                </a:moveTo>
                <a:cubicBezTo>
                  <a:pt x="83" y="97"/>
                  <a:pt x="83" y="97"/>
                  <a:pt x="83" y="97"/>
                </a:cubicBezTo>
                <a:cubicBezTo>
                  <a:pt x="95" y="97"/>
                  <a:pt x="95" y="97"/>
                  <a:pt x="95" y="97"/>
                </a:cubicBezTo>
                <a:cubicBezTo>
                  <a:pt x="92" y="105"/>
                  <a:pt x="88" y="111"/>
                  <a:pt x="83" y="113"/>
                </a:cubicBezTo>
                <a:close/>
                <a:moveTo>
                  <a:pt x="83" y="91"/>
                </a:moveTo>
                <a:cubicBezTo>
                  <a:pt x="83" y="69"/>
                  <a:pt x="83" y="69"/>
                  <a:pt x="83" y="69"/>
                </a:cubicBezTo>
                <a:cubicBezTo>
                  <a:pt x="97" y="69"/>
                  <a:pt x="97" y="69"/>
                  <a:pt x="97" y="69"/>
                </a:cubicBezTo>
                <a:cubicBezTo>
                  <a:pt x="98" y="72"/>
                  <a:pt x="98" y="76"/>
                  <a:pt x="98" y="80"/>
                </a:cubicBezTo>
                <a:cubicBezTo>
                  <a:pt x="98" y="83"/>
                  <a:pt x="98" y="87"/>
                  <a:pt x="97" y="91"/>
                </a:cubicBezTo>
                <a:lnTo>
                  <a:pt x="83" y="91"/>
                </a:lnTo>
                <a:close/>
                <a:moveTo>
                  <a:pt x="103" y="69"/>
                </a:moveTo>
                <a:cubicBezTo>
                  <a:pt x="112" y="69"/>
                  <a:pt x="112" y="69"/>
                  <a:pt x="112" y="69"/>
                </a:cubicBezTo>
                <a:cubicBezTo>
                  <a:pt x="114" y="76"/>
                  <a:pt x="114" y="84"/>
                  <a:pt x="112" y="91"/>
                </a:cubicBezTo>
                <a:cubicBezTo>
                  <a:pt x="103" y="91"/>
                  <a:pt x="103" y="91"/>
                  <a:pt x="103" y="91"/>
                </a:cubicBezTo>
                <a:cubicBezTo>
                  <a:pt x="103" y="87"/>
                  <a:pt x="104" y="83"/>
                  <a:pt x="104" y="80"/>
                </a:cubicBezTo>
                <a:cubicBezTo>
                  <a:pt x="104" y="76"/>
                  <a:pt x="104" y="73"/>
                  <a:pt x="103" y="69"/>
                </a:cubicBezTo>
                <a:close/>
                <a:moveTo>
                  <a:pt x="109" y="63"/>
                </a:moveTo>
                <a:cubicBezTo>
                  <a:pt x="102" y="63"/>
                  <a:pt x="102" y="63"/>
                  <a:pt x="102" y="63"/>
                </a:cubicBezTo>
                <a:cubicBezTo>
                  <a:pt x="100" y="60"/>
                  <a:pt x="99" y="56"/>
                  <a:pt x="98" y="53"/>
                </a:cubicBezTo>
                <a:cubicBezTo>
                  <a:pt x="97" y="52"/>
                  <a:pt x="96" y="51"/>
                  <a:pt x="95" y="50"/>
                </a:cubicBezTo>
                <a:cubicBezTo>
                  <a:pt x="101" y="53"/>
                  <a:pt x="106" y="57"/>
                  <a:pt x="109" y="63"/>
                </a:cubicBezTo>
                <a:close/>
                <a:moveTo>
                  <a:pt x="65" y="50"/>
                </a:moveTo>
                <a:cubicBezTo>
                  <a:pt x="64" y="51"/>
                  <a:pt x="64" y="52"/>
                  <a:pt x="63" y="53"/>
                </a:cubicBezTo>
                <a:cubicBezTo>
                  <a:pt x="61" y="56"/>
                  <a:pt x="60" y="60"/>
                  <a:pt x="59" y="63"/>
                </a:cubicBezTo>
                <a:cubicBezTo>
                  <a:pt x="51" y="63"/>
                  <a:pt x="51" y="63"/>
                  <a:pt x="51" y="63"/>
                </a:cubicBezTo>
                <a:cubicBezTo>
                  <a:pt x="54" y="57"/>
                  <a:pt x="59" y="53"/>
                  <a:pt x="65" y="50"/>
                </a:cubicBezTo>
                <a:close/>
                <a:moveTo>
                  <a:pt x="51" y="97"/>
                </a:moveTo>
                <a:cubicBezTo>
                  <a:pt x="59" y="97"/>
                  <a:pt x="59" y="97"/>
                  <a:pt x="59" y="97"/>
                </a:cubicBezTo>
                <a:cubicBezTo>
                  <a:pt x="61" y="102"/>
                  <a:pt x="63" y="107"/>
                  <a:pt x="66" y="111"/>
                </a:cubicBezTo>
                <a:cubicBezTo>
                  <a:pt x="60" y="108"/>
                  <a:pt x="54" y="103"/>
                  <a:pt x="51" y="97"/>
                </a:cubicBezTo>
                <a:close/>
                <a:moveTo>
                  <a:pt x="94" y="110"/>
                </a:moveTo>
                <a:cubicBezTo>
                  <a:pt x="97" y="107"/>
                  <a:pt x="99" y="102"/>
                  <a:pt x="101" y="97"/>
                </a:cubicBezTo>
                <a:cubicBezTo>
                  <a:pt x="109" y="97"/>
                  <a:pt x="109" y="97"/>
                  <a:pt x="109" y="97"/>
                </a:cubicBezTo>
                <a:cubicBezTo>
                  <a:pt x="106" y="103"/>
                  <a:pt x="101" y="107"/>
                  <a:pt x="94" y="110"/>
                </a:cubicBezTo>
                <a:close/>
              </a:path>
            </a:pathLst>
          </a:custGeom>
          <a:solidFill>
            <a:srgbClr val="E97C6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4" name="Freeform 815">
            <a:extLst>
              <a:ext uri="{FF2B5EF4-FFF2-40B4-BE49-F238E27FC236}">
                <a16:creationId xmlns:a16="http://schemas.microsoft.com/office/drawing/2014/main" id="{C96B18C7-AB87-47F4-B03E-EA9DF933FB39}"/>
              </a:ext>
            </a:extLst>
          </p:cNvPr>
          <p:cNvSpPr>
            <a:spLocks noChangeAspect="1" noEditPoints="1"/>
          </p:cNvSpPr>
          <p:nvPr/>
        </p:nvSpPr>
        <p:spPr bwMode="auto">
          <a:xfrm>
            <a:off x="9765112" y="4439390"/>
            <a:ext cx="368571" cy="274284"/>
          </a:xfrm>
          <a:custGeom>
            <a:avLst/>
            <a:gdLst>
              <a:gd name="T0" fmla="*/ 104 w 160"/>
              <a:gd name="T1" fmla="*/ 24 h 118"/>
              <a:gd name="T2" fmla="*/ 59 w 160"/>
              <a:gd name="T3" fmla="*/ 27 h 118"/>
              <a:gd name="T4" fmla="*/ 98 w 160"/>
              <a:gd name="T5" fmla="*/ 24 h 118"/>
              <a:gd name="T6" fmla="*/ 48 w 160"/>
              <a:gd name="T7" fmla="*/ 43 h 118"/>
              <a:gd name="T8" fmla="*/ 104 w 160"/>
              <a:gd name="T9" fmla="*/ 83 h 118"/>
              <a:gd name="T10" fmla="*/ 104 w 160"/>
              <a:gd name="T11" fmla="*/ 35 h 118"/>
              <a:gd name="T12" fmla="*/ 56 w 160"/>
              <a:gd name="T13" fmla="*/ 77 h 118"/>
              <a:gd name="T14" fmla="*/ 56 w 160"/>
              <a:gd name="T15" fmla="*/ 41 h 118"/>
              <a:gd name="T16" fmla="*/ 106 w 160"/>
              <a:gd name="T17" fmla="*/ 75 h 118"/>
              <a:gd name="T18" fmla="*/ 77 w 160"/>
              <a:gd name="T19" fmla="*/ 59 h 118"/>
              <a:gd name="T20" fmla="*/ 78 w 160"/>
              <a:gd name="T21" fmla="*/ 67 h 118"/>
              <a:gd name="T22" fmla="*/ 82 w 160"/>
              <a:gd name="T23" fmla="*/ 67 h 118"/>
              <a:gd name="T24" fmla="*/ 85 w 160"/>
              <a:gd name="T25" fmla="*/ 55 h 118"/>
              <a:gd name="T26" fmla="*/ 21 w 160"/>
              <a:gd name="T27" fmla="*/ 57 h 118"/>
              <a:gd name="T28" fmla="*/ 11 w 160"/>
              <a:gd name="T29" fmla="*/ 71 h 118"/>
              <a:gd name="T30" fmla="*/ 41 w 160"/>
              <a:gd name="T31" fmla="*/ 60 h 118"/>
              <a:gd name="T32" fmla="*/ 6 w 160"/>
              <a:gd name="T33" fmla="*/ 60 h 118"/>
              <a:gd name="T34" fmla="*/ 11 w 160"/>
              <a:gd name="T35" fmla="*/ 65 h 118"/>
              <a:gd name="T36" fmla="*/ 14 w 160"/>
              <a:gd name="T37" fmla="*/ 34 h 118"/>
              <a:gd name="T38" fmla="*/ 11 w 160"/>
              <a:gd name="T39" fmla="*/ 3 h 118"/>
              <a:gd name="T40" fmla="*/ 8 w 160"/>
              <a:gd name="T41" fmla="*/ 34 h 118"/>
              <a:gd name="T42" fmla="*/ 41 w 160"/>
              <a:gd name="T43" fmla="*/ 43 h 118"/>
              <a:gd name="T44" fmla="*/ 11 w 160"/>
              <a:gd name="T45" fmla="*/ 9 h 118"/>
              <a:gd name="T46" fmla="*/ 6 w 160"/>
              <a:gd name="T47" fmla="*/ 14 h 118"/>
              <a:gd name="T48" fmla="*/ 8 w 160"/>
              <a:gd name="T49" fmla="*/ 87 h 118"/>
              <a:gd name="T50" fmla="*/ 11 w 160"/>
              <a:gd name="T51" fmla="*/ 117 h 118"/>
              <a:gd name="T52" fmla="*/ 14 w 160"/>
              <a:gd name="T53" fmla="*/ 87 h 118"/>
              <a:gd name="T54" fmla="*/ 41 w 160"/>
              <a:gd name="T55" fmla="*/ 78 h 118"/>
              <a:gd name="T56" fmla="*/ 11 w 160"/>
              <a:gd name="T57" fmla="*/ 112 h 118"/>
              <a:gd name="T58" fmla="*/ 16 w 160"/>
              <a:gd name="T59" fmla="*/ 107 h 118"/>
              <a:gd name="T60" fmla="*/ 122 w 160"/>
              <a:gd name="T61" fmla="*/ 57 h 118"/>
              <a:gd name="T62" fmla="*/ 139 w 160"/>
              <a:gd name="T63" fmla="*/ 63 h 118"/>
              <a:gd name="T64" fmla="*/ 149 w 160"/>
              <a:gd name="T65" fmla="*/ 49 h 118"/>
              <a:gd name="T66" fmla="*/ 149 w 160"/>
              <a:gd name="T67" fmla="*/ 55 h 118"/>
              <a:gd name="T68" fmla="*/ 152 w 160"/>
              <a:gd name="T69" fmla="*/ 96 h 118"/>
              <a:gd name="T70" fmla="*/ 122 w 160"/>
              <a:gd name="T71" fmla="*/ 75 h 118"/>
              <a:gd name="T72" fmla="*/ 140 w 160"/>
              <a:gd name="T73" fmla="*/ 81 h 118"/>
              <a:gd name="T74" fmla="*/ 138 w 160"/>
              <a:gd name="T75" fmla="*/ 107 h 118"/>
              <a:gd name="T76" fmla="*/ 152 w 160"/>
              <a:gd name="T77" fmla="*/ 96 h 118"/>
              <a:gd name="T78" fmla="*/ 149 w 160"/>
              <a:gd name="T79" fmla="*/ 102 h 118"/>
              <a:gd name="T80" fmla="*/ 122 w 160"/>
              <a:gd name="T81" fmla="*/ 46 h 118"/>
              <a:gd name="T82" fmla="*/ 152 w 160"/>
              <a:gd name="T83" fmla="*/ 24 h 118"/>
              <a:gd name="T84" fmla="*/ 138 w 160"/>
              <a:gd name="T85" fmla="*/ 14 h 118"/>
              <a:gd name="T86" fmla="*/ 140 w 160"/>
              <a:gd name="T87" fmla="*/ 40 h 118"/>
              <a:gd name="T88" fmla="*/ 122 w 160"/>
              <a:gd name="T89" fmla="*/ 46 h 118"/>
              <a:gd name="T90" fmla="*/ 154 w 160"/>
              <a:gd name="T91"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18">
                <a:moveTo>
                  <a:pt x="104" y="35"/>
                </a:moveTo>
                <a:cubicBezTo>
                  <a:pt x="104" y="35"/>
                  <a:pt x="104" y="35"/>
                  <a:pt x="104" y="35"/>
                </a:cubicBezTo>
                <a:cubicBezTo>
                  <a:pt x="104" y="24"/>
                  <a:pt x="104" y="24"/>
                  <a:pt x="104" y="24"/>
                </a:cubicBezTo>
                <a:cubicBezTo>
                  <a:pt x="104" y="11"/>
                  <a:pt x="93" y="0"/>
                  <a:pt x="80" y="0"/>
                </a:cubicBezTo>
                <a:cubicBezTo>
                  <a:pt x="67" y="0"/>
                  <a:pt x="56" y="11"/>
                  <a:pt x="56" y="24"/>
                </a:cubicBezTo>
                <a:cubicBezTo>
                  <a:pt x="56" y="25"/>
                  <a:pt x="58" y="27"/>
                  <a:pt x="59" y="27"/>
                </a:cubicBezTo>
                <a:cubicBezTo>
                  <a:pt x="61" y="27"/>
                  <a:pt x="62" y="25"/>
                  <a:pt x="62" y="24"/>
                </a:cubicBezTo>
                <a:cubicBezTo>
                  <a:pt x="62" y="14"/>
                  <a:pt x="70" y="6"/>
                  <a:pt x="80" y="6"/>
                </a:cubicBezTo>
                <a:cubicBezTo>
                  <a:pt x="90" y="6"/>
                  <a:pt x="98" y="14"/>
                  <a:pt x="98" y="24"/>
                </a:cubicBezTo>
                <a:cubicBezTo>
                  <a:pt x="98" y="35"/>
                  <a:pt x="98" y="35"/>
                  <a:pt x="98" y="35"/>
                </a:cubicBezTo>
                <a:cubicBezTo>
                  <a:pt x="56" y="35"/>
                  <a:pt x="56" y="35"/>
                  <a:pt x="56" y="35"/>
                </a:cubicBezTo>
                <a:cubicBezTo>
                  <a:pt x="51" y="35"/>
                  <a:pt x="48" y="39"/>
                  <a:pt x="48" y="43"/>
                </a:cubicBezTo>
                <a:cubicBezTo>
                  <a:pt x="48" y="75"/>
                  <a:pt x="48" y="75"/>
                  <a:pt x="48" y="75"/>
                </a:cubicBezTo>
                <a:cubicBezTo>
                  <a:pt x="48" y="79"/>
                  <a:pt x="51" y="83"/>
                  <a:pt x="56" y="83"/>
                </a:cubicBezTo>
                <a:cubicBezTo>
                  <a:pt x="104" y="83"/>
                  <a:pt x="104" y="83"/>
                  <a:pt x="104" y="83"/>
                </a:cubicBezTo>
                <a:cubicBezTo>
                  <a:pt x="109" y="83"/>
                  <a:pt x="112" y="79"/>
                  <a:pt x="112" y="75"/>
                </a:cubicBezTo>
                <a:cubicBezTo>
                  <a:pt x="112" y="43"/>
                  <a:pt x="112" y="43"/>
                  <a:pt x="112" y="43"/>
                </a:cubicBezTo>
                <a:cubicBezTo>
                  <a:pt x="112" y="39"/>
                  <a:pt x="109" y="35"/>
                  <a:pt x="104" y="35"/>
                </a:cubicBezTo>
                <a:close/>
                <a:moveTo>
                  <a:pt x="106" y="75"/>
                </a:moveTo>
                <a:cubicBezTo>
                  <a:pt x="106" y="76"/>
                  <a:pt x="105" y="77"/>
                  <a:pt x="104" y="77"/>
                </a:cubicBezTo>
                <a:cubicBezTo>
                  <a:pt x="56" y="77"/>
                  <a:pt x="56" y="77"/>
                  <a:pt x="56" y="77"/>
                </a:cubicBezTo>
                <a:cubicBezTo>
                  <a:pt x="55" y="77"/>
                  <a:pt x="54" y="76"/>
                  <a:pt x="54" y="75"/>
                </a:cubicBezTo>
                <a:cubicBezTo>
                  <a:pt x="54" y="43"/>
                  <a:pt x="54" y="43"/>
                  <a:pt x="54" y="43"/>
                </a:cubicBezTo>
                <a:cubicBezTo>
                  <a:pt x="54" y="42"/>
                  <a:pt x="55" y="41"/>
                  <a:pt x="56" y="41"/>
                </a:cubicBezTo>
                <a:cubicBezTo>
                  <a:pt x="104" y="41"/>
                  <a:pt x="104" y="41"/>
                  <a:pt x="104" y="41"/>
                </a:cubicBezTo>
                <a:cubicBezTo>
                  <a:pt x="105" y="41"/>
                  <a:pt x="106" y="42"/>
                  <a:pt x="106" y="43"/>
                </a:cubicBezTo>
                <a:cubicBezTo>
                  <a:pt x="106" y="75"/>
                  <a:pt x="106" y="75"/>
                  <a:pt x="106" y="75"/>
                </a:cubicBezTo>
                <a:close/>
                <a:moveTo>
                  <a:pt x="81" y="51"/>
                </a:moveTo>
                <a:cubicBezTo>
                  <a:pt x="79" y="50"/>
                  <a:pt x="76" y="51"/>
                  <a:pt x="76" y="53"/>
                </a:cubicBezTo>
                <a:cubicBezTo>
                  <a:pt x="75" y="56"/>
                  <a:pt x="75" y="58"/>
                  <a:pt x="77" y="59"/>
                </a:cubicBezTo>
                <a:cubicBezTo>
                  <a:pt x="78" y="60"/>
                  <a:pt x="78" y="60"/>
                  <a:pt x="78" y="60"/>
                </a:cubicBezTo>
                <a:cubicBezTo>
                  <a:pt x="78" y="62"/>
                  <a:pt x="78" y="65"/>
                  <a:pt x="78" y="67"/>
                </a:cubicBezTo>
                <a:cubicBezTo>
                  <a:pt x="78" y="67"/>
                  <a:pt x="78" y="67"/>
                  <a:pt x="78" y="67"/>
                </a:cubicBezTo>
                <a:cubicBezTo>
                  <a:pt x="78" y="68"/>
                  <a:pt x="79" y="70"/>
                  <a:pt x="81" y="69"/>
                </a:cubicBezTo>
                <a:cubicBezTo>
                  <a:pt x="82" y="68"/>
                  <a:pt x="83" y="68"/>
                  <a:pt x="82" y="67"/>
                </a:cubicBezTo>
                <a:cubicBezTo>
                  <a:pt x="82" y="67"/>
                  <a:pt x="82" y="67"/>
                  <a:pt x="82" y="67"/>
                </a:cubicBezTo>
                <a:cubicBezTo>
                  <a:pt x="82" y="65"/>
                  <a:pt x="82" y="62"/>
                  <a:pt x="82" y="60"/>
                </a:cubicBezTo>
                <a:cubicBezTo>
                  <a:pt x="82" y="60"/>
                  <a:pt x="83" y="60"/>
                  <a:pt x="83" y="59"/>
                </a:cubicBezTo>
                <a:cubicBezTo>
                  <a:pt x="84" y="58"/>
                  <a:pt x="85" y="57"/>
                  <a:pt x="85" y="55"/>
                </a:cubicBezTo>
                <a:cubicBezTo>
                  <a:pt x="85" y="53"/>
                  <a:pt x="83" y="51"/>
                  <a:pt x="81" y="51"/>
                </a:cubicBezTo>
                <a:close/>
                <a:moveTo>
                  <a:pt x="38" y="57"/>
                </a:moveTo>
                <a:cubicBezTo>
                  <a:pt x="21" y="57"/>
                  <a:pt x="21" y="57"/>
                  <a:pt x="21" y="57"/>
                </a:cubicBezTo>
                <a:cubicBezTo>
                  <a:pt x="20" y="53"/>
                  <a:pt x="16" y="49"/>
                  <a:pt x="11" y="49"/>
                </a:cubicBezTo>
                <a:cubicBezTo>
                  <a:pt x="5" y="49"/>
                  <a:pt x="0" y="54"/>
                  <a:pt x="0" y="60"/>
                </a:cubicBezTo>
                <a:cubicBezTo>
                  <a:pt x="0" y="66"/>
                  <a:pt x="5" y="71"/>
                  <a:pt x="11" y="71"/>
                </a:cubicBezTo>
                <a:cubicBezTo>
                  <a:pt x="16" y="71"/>
                  <a:pt x="20" y="68"/>
                  <a:pt x="21" y="63"/>
                </a:cubicBezTo>
                <a:cubicBezTo>
                  <a:pt x="38" y="63"/>
                  <a:pt x="38" y="63"/>
                  <a:pt x="38" y="63"/>
                </a:cubicBezTo>
                <a:cubicBezTo>
                  <a:pt x="39" y="63"/>
                  <a:pt x="41" y="62"/>
                  <a:pt x="41" y="60"/>
                </a:cubicBezTo>
                <a:cubicBezTo>
                  <a:pt x="41" y="59"/>
                  <a:pt x="39" y="57"/>
                  <a:pt x="38" y="57"/>
                </a:cubicBezTo>
                <a:close/>
                <a:moveTo>
                  <a:pt x="11" y="65"/>
                </a:moveTo>
                <a:cubicBezTo>
                  <a:pt x="8" y="65"/>
                  <a:pt x="6" y="63"/>
                  <a:pt x="6" y="60"/>
                </a:cubicBezTo>
                <a:cubicBezTo>
                  <a:pt x="6" y="58"/>
                  <a:pt x="8" y="55"/>
                  <a:pt x="11" y="55"/>
                </a:cubicBezTo>
                <a:cubicBezTo>
                  <a:pt x="14" y="55"/>
                  <a:pt x="16" y="58"/>
                  <a:pt x="16" y="60"/>
                </a:cubicBezTo>
                <a:cubicBezTo>
                  <a:pt x="16" y="63"/>
                  <a:pt x="14" y="65"/>
                  <a:pt x="11" y="65"/>
                </a:cubicBezTo>
                <a:close/>
                <a:moveTo>
                  <a:pt x="38" y="40"/>
                </a:moveTo>
                <a:cubicBezTo>
                  <a:pt x="20" y="40"/>
                  <a:pt x="20" y="40"/>
                  <a:pt x="20" y="40"/>
                </a:cubicBezTo>
                <a:cubicBezTo>
                  <a:pt x="16" y="40"/>
                  <a:pt x="14" y="37"/>
                  <a:pt x="14" y="34"/>
                </a:cubicBezTo>
                <a:cubicBezTo>
                  <a:pt x="14" y="24"/>
                  <a:pt x="14" y="24"/>
                  <a:pt x="14" y="24"/>
                </a:cubicBezTo>
                <a:cubicBezTo>
                  <a:pt x="18" y="23"/>
                  <a:pt x="22" y="19"/>
                  <a:pt x="22" y="14"/>
                </a:cubicBezTo>
                <a:cubicBezTo>
                  <a:pt x="22" y="8"/>
                  <a:pt x="17" y="3"/>
                  <a:pt x="11" y="3"/>
                </a:cubicBezTo>
                <a:cubicBezTo>
                  <a:pt x="5" y="3"/>
                  <a:pt x="0" y="8"/>
                  <a:pt x="0" y="14"/>
                </a:cubicBezTo>
                <a:cubicBezTo>
                  <a:pt x="0" y="19"/>
                  <a:pt x="3" y="23"/>
                  <a:pt x="8" y="24"/>
                </a:cubicBezTo>
                <a:cubicBezTo>
                  <a:pt x="8" y="34"/>
                  <a:pt x="8" y="34"/>
                  <a:pt x="8" y="34"/>
                </a:cubicBezTo>
                <a:cubicBezTo>
                  <a:pt x="8" y="41"/>
                  <a:pt x="13" y="46"/>
                  <a:pt x="20" y="46"/>
                </a:cubicBezTo>
                <a:cubicBezTo>
                  <a:pt x="38" y="46"/>
                  <a:pt x="38" y="46"/>
                  <a:pt x="38" y="46"/>
                </a:cubicBezTo>
                <a:cubicBezTo>
                  <a:pt x="39" y="46"/>
                  <a:pt x="41" y="44"/>
                  <a:pt x="41" y="43"/>
                </a:cubicBezTo>
                <a:cubicBezTo>
                  <a:pt x="41" y="41"/>
                  <a:pt x="39" y="40"/>
                  <a:pt x="38" y="40"/>
                </a:cubicBezTo>
                <a:close/>
                <a:moveTo>
                  <a:pt x="6" y="14"/>
                </a:moveTo>
                <a:cubicBezTo>
                  <a:pt x="6" y="11"/>
                  <a:pt x="8" y="9"/>
                  <a:pt x="11" y="9"/>
                </a:cubicBezTo>
                <a:cubicBezTo>
                  <a:pt x="14" y="9"/>
                  <a:pt x="16" y="11"/>
                  <a:pt x="16" y="14"/>
                </a:cubicBezTo>
                <a:cubicBezTo>
                  <a:pt x="16" y="17"/>
                  <a:pt x="14" y="19"/>
                  <a:pt x="11" y="19"/>
                </a:cubicBezTo>
                <a:cubicBezTo>
                  <a:pt x="8" y="19"/>
                  <a:pt x="6" y="17"/>
                  <a:pt x="6" y="14"/>
                </a:cubicBezTo>
                <a:close/>
                <a:moveTo>
                  <a:pt x="38" y="75"/>
                </a:moveTo>
                <a:cubicBezTo>
                  <a:pt x="20" y="75"/>
                  <a:pt x="20" y="75"/>
                  <a:pt x="20" y="75"/>
                </a:cubicBezTo>
                <a:cubicBezTo>
                  <a:pt x="13" y="75"/>
                  <a:pt x="8" y="80"/>
                  <a:pt x="8" y="87"/>
                </a:cubicBezTo>
                <a:cubicBezTo>
                  <a:pt x="8" y="96"/>
                  <a:pt x="8" y="96"/>
                  <a:pt x="8" y="96"/>
                </a:cubicBezTo>
                <a:cubicBezTo>
                  <a:pt x="3" y="98"/>
                  <a:pt x="0" y="102"/>
                  <a:pt x="0" y="107"/>
                </a:cubicBezTo>
                <a:cubicBezTo>
                  <a:pt x="0" y="113"/>
                  <a:pt x="5" y="117"/>
                  <a:pt x="11" y="117"/>
                </a:cubicBezTo>
                <a:cubicBezTo>
                  <a:pt x="17" y="117"/>
                  <a:pt x="22" y="113"/>
                  <a:pt x="22" y="107"/>
                </a:cubicBezTo>
                <a:cubicBezTo>
                  <a:pt x="22" y="102"/>
                  <a:pt x="18" y="98"/>
                  <a:pt x="14" y="96"/>
                </a:cubicBezTo>
                <a:cubicBezTo>
                  <a:pt x="14" y="87"/>
                  <a:pt x="14" y="87"/>
                  <a:pt x="14" y="87"/>
                </a:cubicBezTo>
                <a:cubicBezTo>
                  <a:pt x="14" y="83"/>
                  <a:pt x="17" y="81"/>
                  <a:pt x="20" y="81"/>
                </a:cubicBezTo>
                <a:cubicBezTo>
                  <a:pt x="38" y="81"/>
                  <a:pt x="38" y="81"/>
                  <a:pt x="38" y="81"/>
                </a:cubicBezTo>
                <a:cubicBezTo>
                  <a:pt x="39" y="81"/>
                  <a:pt x="41" y="79"/>
                  <a:pt x="41" y="78"/>
                </a:cubicBezTo>
                <a:cubicBezTo>
                  <a:pt x="41" y="76"/>
                  <a:pt x="39" y="75"/>
                  <a:pt x="38" y="75"/>
                </a:cubicBezTo>
                <a:close/>
                <a:moveTo>
                  <a:pt x="16" y="107"/>
                </a:moveTo>
                <a:cubicBezTo>
                  <a:pt x="16" y="109"/>
                  <a:pt x="14" y="112"/>
                  <a:pt x="11" y="112"/>
                </a:cubicBezTo>
                <a:cubicBezTo>
                  <a:pt x="8" y="112"/>
                  <a:pt x="6" y="109"/>
                  <a:pt x="6" y="107"/>
                </a:cubicBezTo>
                <a:cubicBezTo>
                  <a:pt x="6" y="104"/>
                  <a:pt x="8" y="102"/>
                  <a:pt x="11" y="102"/>
                </a:cubicBezTo>
                <a:cubicBezTo>
                  <a:pt x="14" y="102"/>
                  <a:pt x="16" y="104"/>
                  <a:pt x="16" y="107"/>
                </a:cubicBezTo>
                <a:close/>
                <a:moveTo>
                  <a:pt x="149" y="49"/>
                </a:moveTo>
                <a:cubicBezTo>
                  <a:pt x="144" y="49"/>
                  <a:pt x="140" y="53"/>
                  <a:pt x="139" y="57"/>
                </a:cubicBezTo>
                <a:cubicBezTo>
                  <a:pt x="122" y="57"/>
                  <a:pt x="122" y="57"/>
                  <a:pt x="122" y="57"/>
                </a:cubicBezTo>
                <a:cubicBezTo>
                  <a:pt x="121" y="57"/>
                  <a:pt x="119" y="59"/>
                  <a:pt x="119" y="60"/>
                </a:cubicBezTo>
                <a:cubicBezTo>
                  <a:pt x="119" y="62"/>
                  <a:pt x="121" y="63"/>
                  <a:pt x="122" y="63"/>
                </a:cubicBezTo>
                <a:cubicBezTo>
                  <a:pt x="139" y="63"/>
                  <a:pt x="139" y="63"/>
                  <a:pt x="139" y="63"/>
                </a:cubicBezTo>
                <a:cubicBezTo>
                  <a:pt x="140" y="68"/>
                  <a:pt x="144" y="71"/>
                  <a:pt x="149" y="71"/>
                </a:cubicBezTo>
                <a:cubicBezTo>
                  <a:pt x="155" y="71"/>
                  <a:pt x="160" y="66"/>
                  <a:pt x="160" y="60"/>
                </a:cubicBezTo>
                <a:cubicBezTo>
                  <a:pt x="160" y="54"/>
                  <a:pt x="155" y="49"/>
                  <a:pt x="149" y="49"/>
                </a:cubicBezTo>
                <a:close/>
                <a:moveTo>
                  <a:pt x="149" y="65"/>
                </a:moveTo>
                <a:cubicBezTo>
                  <a:pt x="146" y="65"/>
                  <a:pt x="144" y="63"/>
                  <a:pt x="144" y="60"/>
                </a:cubicBezTo>
                <a:cubicBezTo>
                  <a:pt x="144" y="58"/>
                  <a:pt x="146" y="55"/>
                  <a:pt x="149" y="55"/>
                </a:cubicBezTo>
                <a:cubicBezTo>
                  <a:pt x="152" y="55"/>
                  <a:pt x="154" y="58"/>
                  <a:pt x="154" y="60"/>
                </a:cubicBezTo>
                <a:cubicBezTo>
                  <a:pt x="154" y="63"/>
                  <a:pt x="152" y="65"/>
                  <a:pt x="149" y="65"/>
                </a:cubicBezTo>
                <a:close/>
                <a:moveTo>
                  <a:pt x="152" y="96"/>
                </a:moveTo>
                <a:cubicBezTo>
                  <a:pt x="152" y="87"/>
                  <a:pt x="152" y="87"/>
                  <a:pt x="152" y="87"/>
                </a:cubicBezTo>
                <a:cubicBezTo>
                  <a:pt x="152" y="80"/>
                  <a:pt x="147" y="75"/>
                  <a:pt x="140" y="75"/>
                </a:cubicBezTo>
                <a:cubicBezTo>
                  <a:pt x="122" y="75"/>
                  <a:pt x="122" y="75"/>
                  <a:pt x="122" y="75"/>
                </a:cubicBezTo>
                <a:cubicBezTo>
                  <a:pt x="121" y="75"/>
                  <a:pt x="119" y="76"/>
                  <a:pt x="119" y="78"/>
                </a:cubicBezTo>
                <a:cubicBezTo>
                  <a:pt x="119" y="79"/>
                  <a:pt x="121" y="81"/>
                  <a:pt x="122" y="81"/>
                </a:cubicBezTo>
                <a:cubicBezTo>
                  <a:pt x="140" y="81"/>
                  <a:pt x="140" y="81"/>
                  <a:pt x="140" y="81"/>
                </a:cubicBezTo>
                <a:cubicBezTo>
                  <a:pt x="144" y="81"/>
                  <a:pt x="146" y="83"/>
                  <a:pt x="146" y="87"/>
                </a:cubicBezTo>
                <a:cubicBezTo>
                  <a:pt x="146" y="96"/>
                  <a:pt x="146" y="96"/>
                  <a:pt x="146" y="96"/>
                </a:cubicBezTo>
                <a:cubicBezTo>
                  <a:pt x="142" y="98"/>
                  <a:pt x="138" y="102"/>
                  <a:pt x="138" y="107"/>
                </a:cubicBezTo>
                <a:cubicBezTo>
                  <a:pt x="138" y="113"/>
                  <a:pt x="143" y="118"/>
                  <a:pt x="149" y="118"/>
                </a:cubicBezTo>
                <a:cubicBezTo>
                  <a:pt x="155" y="118"/>
                  <a:pt x="160" y="113"/>
                  <a:pt x="160" y="107"/>
                </a:cubicBezTo>
                <a:cubicBezTo>
                  <a:pt x="160" y="102"/>
                  <a:pt x="157" y="98"/>
                  <a:pt x="152" y="96"/>
                </a:cubicBezTo>
                <a:close/>
                <a:moveTo>
                  <a:pt x="149" y="112"/>
                </a:moveTo>
                <a:cubicBezTo>
                  <a:pt x="146" y="112"/>
                  <a:pt x="144" y="109"/>
                  <a:pt x="144" y="107"/>
                </a:cubicBezTo>
                <a:cubicBezTo>
                  <a:pt x="144" y="104"/>
                  <a:pt x="146" y="102"/>
                  <a:pt x="149" y="102"/>
                </a:cubicBezTo>
                <a:cubicBezTo>
                  <a:pt x="152" y="102"/>
                  <a:pt x="154" y="104"/>
                  <a:pt x="154" y="107"/>
                </a:cubicBezTo>
                <a:cubicBezTo>
                  <a:pt x="154" y="109"/>
                  <a:pt x="152" y="112"/>
                  <a:pt x="149" y="112"/>
                </a:cubicBezTo>
                <a:close/>
                <a:moveTo>
                  <a:pt x="122" y="46"/>
                </a:moveTo>
                <a:cubicBezTo>
                  <a:pt x="140" y="46"/>
                  <a:pt x="140" y="46"/>
                  <a:pt x="140" y="46"/>
                </a:cubicBezTo>
                <a:cubicBezTo>
                  <a:pt x="147" y="46"/>
                  <a:pt x="152" y="41"/>
                  <a:pt x="152" y="34"/>
                </a:cubicBezTo>
                <a:cubicBezTo>
                  <a:pt x="152" y="24"/>
                  <a:pt x="152" y="24"/>
                  <a:pt x="152" y="24"/>
                </a:cubicBezTo>
                <a:cubicBezTo>
                  <a:pt x="157" y="23"/>
                  <a:pt x="160" y="19"/>
                  <a:pt x="160" y="14"/>
                </a:cubicBezTo>
                <a:cubicBezTo>
                  <a:pt x="160" y="8"/>
                  <a:pt x="155" y="3"/>
                  <a:pt x="149" y="3"/>
                </a:cubicBezTo>
                <a:cubicBezTo>
                  <a:pt x="143" y="3"/>
                  <a:pt x="138" y="8"/>
                  <a:pt x="138" y="14"/>
                </a:cubicBezTo>
                <a:cubicBezTo>
                  <a:pt x="138" y="19"/>
                  <a:pt x="142" y="23"/>
                  <a:pt x="146" y="24"/>
                </a:cubicBezTo>
                <a:cubicBezTo>
                  <a:pt x="146" y="34"/>
                  <a:pt x="146" y="34"/>
                  <a:pt x="146" y="34"/>
                </a:cubicBezTo>
                <a:cubicBezTo>
                  <a:pt x="146" y="37"/>
                  <a:pt x="143" y="40"/>
                  <a:pt x="140" y="40"/>
                </a:cubicBezTo>
                <a:cubicBezTo>
                  <a:pt x="122" y="40"/>
                  <a:pt x="122" y="40"/>
                  <a:pt x="122" y="40"/>
                </a:cubicBezTo>
                <a:cubicBezTo>
                  <a:pt x="121" y="40"/>
                  <a:pt x="119" y="41"/>
                  <a:pt x="119" y="43"/>
                </a:cubicBezTo>
                <a:cubicBezTo>
                  <a:pt x="119" y="44"/>
                  <a:pt x="121" y="46"/>
                  <a:pt x="122" y="46"/>
                </a:cubicBezTo>
                <a:close/>
                <a:moveTo>
                  <a:pt x="144" y="14"/>
                </a:moveTo>
                <a:cubicBezTo>
                  <a:pt x="144" y="11"/>
                  <a:pt x="146" y="9"/>
                  <a:pt x="149" y="9"/>
                </a:cubicBezTo>
                <a:cubicBezTo>
                  <a:pt x="152" y="9"/>
                  <a:pt x="154" y="11"/>
                  <a:pt x="154" y="14"/>
                </a:cubicBezTo>
                <a:cubicBezTo>
                  <a:pt x="154" y="17"/>
                  <a:pt x="152" y="19"/>
                  <a:pt x="149" y="19"/>
                </a:cubicBezTo>
                <a:cubicBezTo>
                  <a:pt x="146" y="19"/>
                  <a:pt x="144" y="17"/>
                  <a:pt x="144" y="14"/>
                </a:cubicBezTo>
                <a:close/>
              </a:path>
            </a:pathLst>
          </a:custGeom>
          <a:solidFill>
            <a:srgbClr val="E76F51"/>
          </a:solidFill>
          <a:ln>
            <a:noFill/>
          </a:ln>
        </p:spPr>
        <p:txBody>
          <a:bodyPr vert="horz" wrap="square" lIns="91439" tIns="45720" rIns="91439" bIns="45720" numCol="1" anchor="t" anchorCtr="0" compatLnSpc="1">
            <a:prstTxWarp prst="textNoShape">
              <a:avLst/>
            </a:prstTxWarp>
          </a:bodyPr>
          <a:lstStyle/>
          <a:p>
            <a:pPr defTabSz="914286">
              <a:defRPr/>
            </a:pPr>
            <a:endParaRPr lang="es-CL">
              <a:solidFill>
                <a:prstClr val="black"/>
              </a:solidFill>
              <a:latin typeface="Calibri" panose="020F0502020204030204"/>
            </a:endParaRPr>
          </a:p>
        </p:txBody>
      </p:sp>
      <p:sp>
        <p:nvSpPr>
          <p:cNvPr id="515" name="TextBox 514">
            <a:extLst>
              <a:ext uri="{FF2B5EF4-FFF2-40B4-BE49-F238E27FC236}">
                <a16:creationId xmlns:a16="http://schemas.microsoft.com/office/drawing/2014/main" id="{DF895012-231F-4842-B008-A3B5CCD282C8}"/>
              </a:ext>
            </a:extLst>
          </p:cNvPr>
          <p:cNvSpPr txBox="1"/>
          <p:nvPr/>
        </p:nvSpPr>
        <p:spPr>
          <a:xfrm>
            <a:off x="8355395" y="1810309"/>
            <a:ext cx="2082164" cy="646331"/>
          </a:xfrm>
          <a:prstGeom prst="rect">
            <a:avLst/>
          </a:prstGeom>
          <a:noFill/>
        </p:spPr>
        <p:txBody>
          <a:bodyPr wrap="square" rtlCol="0">
            <a:spAutoFit/>
          </a:bodyPr>
          <a:lstStyle/>
          <a:p>
            <a:pPr algn="r" defTabSz="228572">
              <a:defRPr/>
            </a:pPr>
            <a:r>
              <a:rPr lang="es-CL" sz="2400" b="1" dirty="0">
                <a:solidFill>
                  <a:schemeClr val="bg1"/>
                </a:solidFill>
                <a:latin typeface="Montserrat" panose="00000500000000000000" pitchFamily="2" charset="0"/>
              </a:rPr>
              <a:t>10 PASOS</a:t>
            </a:r>
          </a:p>
          <a:p>
            <a:pPr algn="r" defTabSz="228572">
              <a:defRPr/>
            </a:pPr>
            <a:r>
              <a:rPr lang="es-CL" sz="1200" b="1" dirty="0">
                <a:solidFill>
                  <a:schemeClr val="bg1"/>
                </a:solidFill>
                <a:latin typeface="Montserrat" panose="00000500000000000000" pitchFamily="2" charset="0"/>
              </a:rPr>
              <a:t>FUTURO</a:t>
            </a:r>
            <a:endParaRPr lang="es-CL" sz="1400" b="1" dirty="0">
              <a:solidFill>
                <a:schemeClr val="bg1"/>
              </a:solidFill>
              <a:latin typeface="Montserrat" panose="00000500000000000000" pitchFamily="2" charset="0"/>
            </a:endParaRPr>
          </a:p>
        </p:txBody>
      </p:sp>
      <p:sp>
        <p:nvSpPr>
          <p:cNvPr id="517" name="TextBox 516">
            <a:extLst>
              <a:ext uri="{FF2B5EF4-FFF2-40B4-BE49-F238E27FC236}">
                <a16:creationId xmlns:a16="http://schemas.microsoft.com/office/drawing/2014/main" id="{ABE7B355-66BE-4322-9DCD-7972F3307E8B}"/>
              </a:ext>
            </a:extLst>
          </p:cNvPr>
          <p:cNvSpPr txBox="1"/>
          <p:nvPr/>
        </p:nvSpPr>
        <p:spPr>
          <a:xfrm>
            <a:off x="361635" y="4340254"/>
            <a:ext cx="3962911" cy="507703"/>
          </a:xfrm>
          <a:prstGeom prst="rect">
            <a:avLst/>
          </a:prstGeom>
          <a:noFill/>
        </p:spPr>
        <p:txBody>
          <a:bodyPr wrap="square" rtlCol="0">
            <a:spAutoFit/>
          </a:bodyPr>
          <a:lstStyle/>
          <a:p>
            <a:pPr algn="ctr" defTabSz="228572">
              <a:defRPr/>
            </a:pPr>
            <a:r>
              <a:rPr lang="en-US" sz="2699" b="1" dirty="0">
                <a:solidFill>
                  <a:srgbClr val="272E3A"/>
                </a:solidFill>
                <a:latin typeface="Montserrat" panose="00000500000000000000" pitchFamily="2" charset="0"/>
              </a:rPr>
              <a:t>ROADMAP</a:t>
            </a:r>
          </a:p>
        </p:txBody>
      </p:sp>
      <p:sp>
        <p:nvSpPr>
          <p:cNvPr id="519" name="Rectangle 518">
            <a:extLst>
              <a:ext uri="{FF2B5EF4-FFF2-40B4-BE49-F238E27FC236}">
                <a16:creationId xmlns:a16="http://schemas.microsoft.com/office/drawing/2014/main" id="{03146C6B-2824-4482-BE6C-B7ECFACCEBA0}"/>
              </a:ext>
            </a:extLst>
          </p:cNvPr>
          <p:cNvSpPr/>
          <p:nvPr/>
        </p:nvSpPr>
        <p:spPr>
          <a:xfrm>
            <a:off x="8367813" y="4513943"/>
            <a:ext cx="1044419" cy="816506"/>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Ampliación a nuevos nichos de negocios</a:t>
            </a:r>
          </a:p>
        </p:txBody>
      </p:sp>
      <p:sp>
        <p:nvSpPr>
          <p:cNvPr id="520" name="Rectangle 519">
            <a:extLst>
              <a:ext uri="{FF2B5EF4-FFF2-40B4-BE49-F238E27FC236}">
                <a16:creationId xmlns:a16="http://schemas.microsoft.com/office/drawing/2014/main" id="{1CD2C3E9-3B06-472B-B61C-E92E78F9F294}"/>
              </a:ext>
            </a:extLst>
          </p:cNvPr>
          <p:cNvSpPr/>
          <p:nvPr/>
        </p:nvSpPr>
        <p:spPr>
          <a:xfrm>
            <a:off x="4847923" y="1568750"/>
            <a:ext cx="1044419" cy="1001172"/>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Ampliarnos a nuevos nichos de negocios</a:t>
            </a:r>
          </a:p>
          <a:p>
            <a:pPr defTabSz="228572">
              <a:lnSpc>
                <a:spcPct val="120000"/>
              </a:lnSpc>
              <a:defRPr/>
            </a:pPr>
            <a:endParaRPr lang="es-CL" sz="1000" dirty="0">
              <a:solidFill>
                <a:schemeClr val="bg1"/>
              </a:solidFill>
              <a:latin typeface="Montserrat" panose="00000500000000000000" pitchFamily="2" charset="0"/>
            </a:endParaRPr>
          </a:p>
        </p:txBody>
      </p:sp>
      <p:sp>
        <p:nvSpPr>
          <p:cNvPr id="521" name="Rectangle 520">
            <a:extLst>
              <a:ext uri="{FF2B5EF4-FFF2-40B4-BE49-F238E27FC236}">
                <a16:creationId xmlns:a16="http://schemas.microsoft.com/office/drawing/2014/main" id="{C4270724-BB88-4C93-93AC-E582A740A95D}"/>
              </a:ext>
            </a:extLst>
          </p:cNvPr>
          <p:cNvSpPr/>
          <p:nvPr/>
        </p:nvSpPr>
        <p:spPr>
          <a:xfrm>
            <a:off x="2602468" y="1502018"/>
            <a:ext cx="1044419" cy="816506"/>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Preparación para</a:t>
            </a:r>
          </a:p>
          <a:p>
            <a:pPr defTabSz="228572">
              <a:lnSpc>
                <a:spcPct val="120000"/>
              </a:lnSpc>
              <a:defRPr/>
            </a:pPr>
            <a:r>
              <a:rPr lang="es-CL" sz="1000" dirty="0">
                <a:solidFill>
                  <a:schemeClr val="bg1"/>
                </a:solidFill>
                <a:latin typeface="Montserrat" panose="00000500000000000000" pitchFamily="2" charset="0"/>
              </a:rPr>
              <a:t>Levantar Capital</a:t>
            </a:r>
          </a:p>
        </p:txBody>
      </p:sp>
      <p:sp>
        <p:nvSpPr>
          <p:cNvPr id="522" name="Rectangle 521">
            <a:extLst>
              <a:ext uri="{FF2B5EF4-FFF2-40B4-BE49-F238E27FC236}">
                <a16:creationId xmlns:a16="http://schemas.microsoft.com/office/drawing/2014/main" id="{01A15DC9-C64E-4C3D-B889-838A3DAE04EF}"/>
              </a:ext>
            </a:extLst>
          </p:cNvPr>
          <p:cNvSpPr/>
          <p:nvPr/>
        </p:nvSpPr>
        <p:spPr>
          <a:xfrm>
            <a:off x="5332453" y="2739795"/>
            <a:ext cx="1353715" cy="447174"/>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Plataforma</a:t>
            </a:r>
          </a:p>
          <a:p>
            <a:pPr defTabSz="228572">
              <a:lnSpc>
                <a:spcPct val="120000"/>
              </a:lnSpc>
              <a:defRPr/>
            </a:pPr>
            <a:r>
              <a:rPr lang="es-CL" sz="1000" dirty="0">
                <a:solidFill>
                  <a:schemeClr val="bg1"/>
                </a:solidFill>
                <a:latin typeface="Montserrat" panose="00000500000000000000" pitchFamily="2" charset="0"/>
              </a:rPr>
              <a:t>IoT propia APR</a:t>
            </a:r>
            <a:endParaRPr lang="es-CL" sz="2000" dirty="0">
              <a:solidFill>
                <a:schemeClr val="bg1"/>
              </a:solidFill>
              <a:latin typeface="Montserrat" panose="00000500000000000000" pitchFamily="2" charset="0"/>
            </a:endParaRPr>
          </a:p>
        </p:txBody>
      </p:sp>
      <p:sp>
        <p:nvSpPr>
          <p:cNvPr id="523" name="Rectangle 522">
            <a:extLst>
              <a:ext uri="{FF2B5EF4-FFF2-40B4-BE49-F238E27FC236}">
                <a16:creationId xmlns:a16="http://schemas.microsoft.com/office/drawing/2014/main" id="{49FEF574-38D3-4F7E-9FFF-090476D8A027}"/>
              </a:ext>
            </a:extLst>
          </p:cNvPr>
          <p:cNvSpPr/>
          <p:nvPr/>
        </p:nvSpPr>
        <p:spPr>
          <a:xfrm>
            <a:off x="3753547" y="1217671"/>
            <a:ext cx="1135743"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Rediseñar arquitectura del software</a:t>
            </a:r>
          </a:p>
        </p:txBody>
      </p:sp>
      <p:sp>
        <p:nvSpPr>
          <p:cNvPr id="524" name="Rectangle 523">
            <a:extLst>
              <a:ext uri="{FF2B5EF4-FFF2-40B4-BE49-F238E27FC236}">
                <a16:creationId xmlns:a16="http://schemas.microsoft.com/office/drawing/2014/main" id="{1C009940-E260-4F5C-9596-261CC27083F9}"/>
              </a:ext>
            </a:extLst>
          </p:cNvPr>
          <p:cNvSpPr/>
          <p:nvPr/>
        </p:nvSpPr>
        <p:spPr>
          <a:xfrm>
            <a:off x="5645624" y="3840199"/>
            <a:ext cx="1062001" cy="432683"/>
          </a:xfrm>
          <a:prstGeom prst="rect">
            <a:avLst/>
          </a:prstGeom>
        </p:spPr>
        <p:txBody>
          <a:bodyPr wrap="square">
            <a:spAutoFit/>
          </a:bodyPr>
          <a:lstStyle/>
          <a:p>
            <a:pPr defTabSz="228572">
              <a:lnSpc>
                <a:spcPct val="120000"/>
              </a:lnSpc>
              <a:defRPr/>
            </a:pPr>
            <a:r>
              <a:rPr lang="es-CL" sz="2000" dirty="0">
                <a:solidFill>
                  <a:schemeClr val="bg1"/>
                </a:solidFill>
                <a:latin typeface="Montserrat" panose="00000500000000000000" pitchFamily="2" charset="0"/>
              </a:rPr>
              <a:t>2024</a:t>
            </a:r>
          </a:p>
        </p:txBody>
      </p:sp>
      <p:sp>
        <p:nvSpPr>
          <p:cNvPr id="525" name="Rectangle 524">
            <a:extLst>
              <a:ext uri="{FF2B5EF4-FFF2-40B4-BE49-F238E27FC236}">
                <a16:creationId xmlns:a16="http://schemas.microsoft.com/office/drawing/2014/main" id="{85CC5B0D-8DAC-426C-BEA8-D7C0A00C9384}"/>
              </a:ext>
            </a:extLst>
          </p:cNvPr>
          <p:cNvSpPr/>
          <p:nvPr/>
        </p:nvSpPr>
        <p:spPr>
          <a:xfrm>
            <a:off x="6289287" y="4626529"/>
            <a:ext cx="873599"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Internacionalización LATAM</a:t>
            </a:r>
          </a:p>
        </p:txBody>
      </p:sp>
      <p:sp>
        <p:nvSpPr>
          <p:cNvPr id="526" name="Rectangle 525">
            <a:extLst>
              <a:ext uri="{FF2B5EF4-FFF2-40B4-BE49-F238E27FC236}">
                <a16:creationId xmlns:a16="http://schemas.microsoft.com/office/drawing/2014/main" id="{0FF0985D-3CBA-4016-AEE6-6A42939FD9CF}"/>
              </a:ext>
            </a:extLst>
          </p:cNvPr>
          <p:cNvSpPr/>
          <p:nvPr/>
        </p:nvSpPr>
        <p:spPr>
          <a:xfrm>
            <a:off x="7363238" y="4796253"/>
            <a:ext cx="1062001" cy="816506"/>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Soluciones</a:t>
            </a:r>
          </a:p>
          <a:p>
            <a:pPr defTabSz="228572">
              <a:lnSpc>
                <a:spcPct val="120000"/>
              </a:lnSpc>
              <a:defRPr/>
            </a:pPr>
            <a:r>
              <a:rPr lang="es-CL" sz="1000" dirty="0">
                <a:solidFill>
                  <a:schemeClr val="bg1"/>
                </a:solidFill>
                <a:latin typeface="Montserrat" panose="00000500000000000000" pitchFamily="2" charset="0"/>
              </a:rPr>
              <a:t>IoT para </a:t>
            </a:r>
          </a:p>
          <a:p>
            <a:pPr defTabSz="228572">
              <a:lnSpc>
                <a:spcPct val="120000"/>
              </a:lnSpc>
              <a:defRPr/>
            </a:pPr>
            <a:r>
              <a:rPr lang="es-CL" sz="1000" dirty="0">
                <a:solidFill>
                  <a:schemeClr val="bg1"/>
                </a:solidFill>
                <a:latin typeface="Montserrat" panose="00000500000000000000" pitchFamily="2" charset="0"/>
              </a:rPr>
              <a:t>otros</a:t>
            </a:r>
          </a:p>
          <a:p>
            <a:pPr defTabSz="228572">
              <a:lnSpc>
                <a:spcPct val="120000"/>
              </a:lnSpc>
              <a:defRPr/>
            </a:pPr>
            <a:r>
              <a:rPr lang="es-CL" sz="1000" dirty="0">
                <a:solidFill>
                  <a:schemeClr val="bg1"/>
                </a:solidFill>
                <a:latin typeface="Montserrat" panose="00000500000000000000" pitchFamily="2" charset="0"/>
              </a:rPr>
              <a:t>mercados</a:t>
            </a:r>
          </a:p>
        </p:txBody>
      </p:sp>
      <p:sp>
        <p:nvSpPr>
          <p:cNvPr id="527" name="Rectangle 526">
            <a:extLst>
              <a:ext uri="{FF2B5EF4-FFF2-40B4-BE49-F238E27FC236}">
                <a16:creationId xmlns:a16="http://schemas.microsoft.com/office/drawing/2014/main" id="{6B7731A3-D9A7-49BE-9A59-CC18724BF18C}"/>
              </a:ext>
            </a:extLst>
          </p:cNvPr>
          <p:cNvSpPr/>
          <p:nvPr/>
        </p:nvSpPr>
        <p:spPr>
          <a:xfrm>
            <a:off x="9009210" y="3561069"/>
            <a:ext cx="1228049" cy="631840"/>
          </a:xfrm>
          <a:prstGeom prst="rect">
            <a:avLst/>
          </a:prstGeom>
        </p:spPr>
        <p:txBody>
          <a:bodyPr wrap="square">
            <a:spAutoFit/>
          </a:bodyPr>
          <a:lstStyle/>
          <a:p>
            <a:pPr defTabSz="228572">
              <a:lnSpc>
                <a:spcPct val="120000"/>
              </a:lnSpc>
              <a:defRPr/>
            </a:pPr>
            <a:r>
              <a:rPr lang="es-CL" sz="1000" dirty="0">
                <a:solidFill>
                  <a:schemeClr val="bg1"/>
                </a:solidFill>
                <a:latin typeface="Montserrat" panose="00000500000000000000" pitchFamily="2" charset="0"/>
              </a:rPr>
              <a:t>Desarrollo</a:t>
            </a:r>
          </a:p>
          <a:p>
            <a:pPr defTabSz="228572">
              <a:lnSpc>
                <a:spcPct val="120000"/>
              </a:lnSpc>
              <a:defRPr/>
            </a:pPr>
            <a:r>
              <a:rPr lang="es-CL" sz="1000" dirty="0">
                <a:solidFill>
                  <a:schemeClr val="bg1"/>
                </a:solidFill>
                <a:latin typeface="Montserrat" panose="00000500000000000000" pitchFamily="2" charset="0"/>
              </a:rPr>
              <a:t>software de gestión interna</a:t>
            </a:r>
          </a:p>
        </p:txBody>
      </p:sp>
    </p:spTree>
    <p:extLst>
      <p:ext uri="{BB962C8B-B14F-4D97-AF65-F5344CB8AC3E}">
        <p14:creationId xmlns:p14="http://schemas.microsoft.com/office/powerpoint/2010/main" val="23830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7C31924-7F79-A9C4-295A-2861F47A94EC}"/>
              </a:ext>
            </a:extLst>
          </p:cNvPr>
          <p:cNvPicPr>
            <a:picLocks noChangeAspect="1"/>
          </p:cNvPicPr>
          <p:nvPr/>
        </p:nvPicPr>
        <p:blipFill>
          <a:blip r:embed="rId4"/>
          <a:stretch>
            <a:fillRect/>
          </a:stretch>
        </p:blipFill>
        <p:spPr>
          <a:xfrm>
            <a:off x="429989" y="3535920"/>
            <a:ext cx="3388210" cy="1325563"/>
          </a:xfrm>
          <a:prstGeom prst="rect">
            <a:avLst/>
          </a:prstGeom>
        </p:spPr>
      </p:pic>
      <p:pic>
        <p:nvPicPr>
          <p:cNvPr id="11" name="Imagen 10">
            <a:extLst>
              <a:ext uri="{FF2B5EF4-FFF2-40B4-BE49-F238E27FC236}">
                <a16:creationId xmlns:a16="http://schemas.microsoft.com/office/drawing/2014/main" id="{F68CB12C-7478-3F6F-4B22-D049AC1E9120}"/>
              </a:ext>
            </a:extLst>
          </p:cNvPr>
          <p:cNvPicPr>
            <a:picLocks noChangeAspect="1"/>
          </p:cNvPicPr>
          <p:nvPr/>
        </p:nvPicPr>
        <p:blipFill>
          <a:blip r:embed="rId5"/>
          <a:stretch>
            <a:fillRect/>
          </a:stretch>
        </p:blipFill>
        <p:spPr>
          <a:xfrm>
            <a:off x="6328061" y="930982"/>
            <a:ext cx="5221501" cy="2939705"/>
          </a:xfrm>
          <a:prstGeom prst="rect">
            <a:avLst/>
          </a:prstGeom>
        </p:spPr>
      </p:pic>
      <p:sp>
        <p:nvSpPr>
          <p:cNvPr id="13" name="CuadroTexto 12">
            <a:extLst>
              <a:ext uri="{FF2B5EF4-FFF2-40B4-BE49-F238E27FC236}">
                <a16:creationId xmlns:a16="http://schemas.microsoft.com/office/drawing/2014/main" id="{15B6EE3A-9E8D-EED5-9BD0-C0CFD7862251}"/>
              </a:ext>
            </a:extLst>
          </p:cNvPr>
          <p:cNvSpPr txBox="1"/>
          <p:nvPr/>
        </p:nvSpPr>
        <p:spPr>
          <a:xfrm>
            <a:off x="7332526" y="3870687"/>
            <a:ext cx="4070131" cy="1569660"/>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25234F"/>
                </a:solidFill>
                <a:effectLst/>
                <a:uLnTx/>
                <a:uFillTx/>
                <a:latin typeface="Nexa Bold" panose="02000000000000000000" pitchFamily="50" charset="0"/>
                <a:ea typeface="+mn-ea"/>
                <a:cs typeface="+mn-cs"/>
              </a:rPr>
              <a:t>Sistema de Administración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25234F"/>
                </a:solidFill>
                <a:effectLst/>
                <a:uLnTx/>
                <a:uFillTx/>
                <a:latin typeface="Nexa Bold" panose="02000000000000000000" pitchFamily="50" charset="0"/>
                <a:ea typeface="+mn-ea"/>
                <a:cs typeface="+mn-cs"/>
              </a:rPr>
              <a:t>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25234F"/>
                </a:solidFill>
                <a:effectLst/>
                <a:uLnTx/>
                <a:uFillTx/>
                <a:latin typeface="Nexa Bold" panose="02000000000000000000" pitchFamily="50" charset="0"/>
                <a:ea typeface="+mn-ea"/>
                <a:cs typeface="+mn-cs"/>
              </a:rPr>
              <a:t>Gestión Eficiente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25234F"/>
                </a:solidFill>
                <a:effectLst/>
                <a:uLnTx/>
                <a:uFillTx/>
                <a:latin typeface="Nexa Bold" panose="02000000000000000000" pitchFamily="50" charset="0"/>
                <a:ea typeface="+mn-ea"/>
                <a:cs typeface="+mn-cs"/>
              </a:rPr>
              <a:t>para comités APR.</a:t>
            </a:r>
          </a:p>
        </p:txBody>
      </p:sp>
      <p:grpSp>
        <p:nvGrpSpPr>
          <p:cNvPr id="12" name="Grupo 11">
            <a:extLst>
              <a:ext uri="{FF2B5EF4-FFF2-40B4-BE49-F238E27FC236}">
                <a16:creationId xmlns:a16="http://schemas.microsoft.com/office/drawing/2014/main" id="{E957237C-04D9-249A-6CCC-1D174CB92F2A}"/>
              </a:ext>
            </a:extLst>
          </p:cNvPr>
          <p:cNvGrpSpPr/>
          <p:nvPr/>
        </p:nvGrpSpPr>
        <p:grpSpPr>
          <a:xfrm>
            <a:off x="530926" y="1099610"/>
            <a:ext cx="7214094" cy="5076497"/>
            <a:chOff x="530926" y="1099610"/>
            <a:chExt cx="7214094" cy="5076497"/>
          </a:xfrm>
        </p:grpSpPr>
        <p:pic>
          <p:nvPicPr>
            <p:cNvPr id="6" name="Imagen 5">
              <a:extLst>
                <a:ext uri="{FF2B5EF4-FFF2-40B4-BE49-F238E27FC236}">
                  <a16:creationId xmlns:a16="http://schemas.microsoft.com/office/drawing/2014/main" id="{1BB242F7-624A-64BE-C7F9-EA853BC7B7A9}"/>
                </a:ext>
              </a:extLst>
            </p:cNvPr>
            <p:cNvPicPr>
              <a:picLocks noChangeAspect="1"/>
            </p:cNvPicPr>
            <p:nvPr/>
          </p:nvPicPr>
          <p:blipFill rotWithShape="1">
            <a:blip r:embed="rId6"/>
            <a:srcRect l="955" t="1176" b="19533"/>
            <a:stretch/>
          </p:blipFill>
          <p:spPr>
            <a:xfrm>
              <a:off x="530926" y="1099610"/>
              <a:ext cx="7214094" cy="5076497"/>
            </a:xfrm>
            <a:prstGeom prst="rect">
              <a:avLst/>
            </a:prstGeom>
          </p:spPr>
        </p:pic>
        <p:sp>
          <p:nvSpPr>
            <p:cNvPr id="14" name="CuadroTexto 13">
              <a:extLst>
                <a:ext uri="{FF2B5EF4-FFF2-40B4-BE49-F238E27FC236}">
                  <a16:creationId xmlns:a16="http://schemas.microsoft.com/office/drawing/2014/main" id="{F8E83F06-02C8-1549-F3BF-39AE7859F40E}"/>
                </a:ext>
              </a:extLst>
            </p:cNvPr>
            <p:cNvSpPr txBox="1"/>
            <p:nvPr/>
          </p:nvSpPr>
          <p:spPr>
            <a:xfrm>
              <a:off x="1931102" y="1959686"/>
              <a:ext cx="771458" cy="253916"/>
            </a:xfrm>
            <a:prstGeom prst="rect">
              <a:avLst/>
            </a:prstGeom>
            <a:solidFill>
              <a:srgbClr val="080F15"/>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1050" b="0" i="0" u="none" strike="noStrike" kern="1200" cap="none" spc="0" normalizeH="0" baseline="0" noProof="0" dirty="0">
                  <a:ln>
                    <a:noFill/>
                  </a:ln>
                  <a:solidFill>
                    <a:srgbClr val="1998CB"/>
                  </a:solidFill>
                  <a:effectLst/>
                  <a:uLnTx/>
                  <a:uFillTx/>
                  <a:latin typeface="BigNoodleTitling" panose="02000708030402040100" pitchFamily="2" charset="0"/>
                  <a:ea typeface="+mn-ea"/>
                  <a:cs typeface="+mn-cs"/>
                </a:rPr>
                <a:t>APR</a:t>
              </a:r>
              <a:r>
                <a:rPr kumimoji="0" lang="es-CL" sz="105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 OPERADOR</a:t>
              </a:r>
            </a:p>
          </p:txBody>
        </p:sp>
      </p:grpSp>
    </p:spTree>
    <p:extLst>
      <p:ext uri="{BB962C8B-B14F-4D97-AF65-F5344CB8AC3E}">
        <p14:creationId xmlns:p14="http://schemas.microsoft.com/office/powerpoint/2010/main" val="3771966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8" name="Título 1">
            <a:extLst>
              <a:ext uri="{FF2B5EF4-FFF2-40B4-BE49-F238E27FC236}">
                <a16:creationId xmlns:a16="http://schemas.microsoft.com/office/drawing/2014/main" id="{E3D6B666-491C-E38C-4FEE-8DFD149FAC1B}"/>
              </a:ext>
            </a:extLst>
          </p:cNvPr>
          <p:cNvSpPr>
            <a:spLocks noGrp="1"/>
          </p:cNvSpPr>
          <p:nvPr>
            <p:ph type="title"/>
          </p:nvPr>
        </p:nvSpPr>
        <p:spPr>
          <a:xfrm>
            <a:off x="7166113" y="2544418"/>
            <a:ext cx="4611756" cy="1242391"/>
          </a:xfrm>
        </p:spPr>
        <p:txBody>
          <a:bodyPr/>
          <a:lstStyle/>
          <a:p>
            <a:pPr algn="ctr"/>
            <a:r>
              <a:rPr lang="es-ES" sz="3600" dirty="0">
                <a:solidFill>
                  <a:srgbClr val="25234F"/>
                </a:solidFill>
                <a:latin typeface="Conthrax Bold" panose="020B0807020201080204" pitchFamily="34" charset="0"/>
              </a:rPr>
              <a:t>El agua</a:t>
            </a:r>
          </a:p>
        </p:txBody>
      </p:sp>
      <p:pic>
        <p:nvPicPr>
          <p:cNvPr id="6152" name="Picture 8" descr="Agua">
            <a:extLst>
              <a:ext uri="{FF2B5EF4-FFF2-40B4-BE49-F238E27FC236}">
                <a16:creationId xmlns:a16="http://schemas.microsoft.com/office/drawing/2014/main" id="{859C9AE4-A0A1-D686-5CFF-DAB718716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34" y="1687063"/>
            <a:ext cx="6805985" cy="381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3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8" name="Título 1">
            <a:extLst>
              <a:ext uri="{FF2B5EF4-FFF2-40B4-BE49-F238E27FC236}">
                <a16:creationId xmlns:a16="http://schemas.microsoft.com/office/drawing/2014/main" id="{E3D6B666-491C-E38C-4FEE-8DFD149FAC1B}"/>
              </a:ext>
            </a:extLst>
          </p:cNvPr>
          <p:cNvSpPr>
            <a:spLocks noGrp="1"/>
          </p:cNvSpPr>
          <p:nvPr>
            <p:ph type="title"/>
          </p:nvPr>
        </p:nvSpPr>
        <p:spPr>
          <a:xfrm>
            <a:off x="579120" y="4358642"/>
            <a:ext cx="10264140" cy="1242391"/>
          </a:xfrm>
        </p:spPr>
        <p:txBody>
          <a:bodyPr/>
          <a:lstStyle/>
          <a:p>
            <a:pPr algn="ctr"/>
            <a:r>
              <a:rPr lang="es-ES" sz="3600" dirty="0">
                <a:solidFill>
                  <a:srgbClr val="25234F"/>
                </a:solidFill>
                <a:latin typeface="Conthrax Bold" panose="020B0807020201080204" pitchFamily="34" charset="0"/>
              </a:rPr>
              <a:t>Explicar como se esta desarrollando esta problemática actualmente a nivel país o como lo abarca el mercado</a:t>
            </a:r>
          </a:p>
        </p:txBody>
      </p:sp>
      <p:sp>
        <p:nvSpPr>
          <p:cNvPr id="2" name="Título 1">
            <a:extLst>
              <a:ext uri="{FF2B5EF4-FFF2-40B4-BE49-F238E27FC236}">
                <a16:creationId xmlns:a16="http://schemas.microsoft.com/office/drawing/2014/main" id="{3774C58F-ADB6-D506-48DB-DB4FE1B40416}"/>
              </a:ext>
            </a:extLst>
          </p:cNvPr>
          <p:cNvSpPr txBox="1">
            <a:spLocks/>
          </p:cNvSpPr>
          <p:nvPr/>
        </p:nvSpPr>
        <p:spPr bwMode="auto">
          <a:xfrm>
            <a:off x="647700" y="2552701"/>
            <a:ext cx="10264140" cy="124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400"/>
            <a:r>
              <a:rPr lang="es-ES" sz="3600" dirty="0">
                <a:solidFill>
                  <a:srgbClr val="25234F"/>
                </a:solidFill>
                <a:latin typeface="Conthrax Bold" panose="020B0807020201080204" pitchFamily="34" charset="0"/>
              </a:rPr>
              <a:t>Actualmente el suministro de agua en zonas rurales se resuelve a través de APR y Cooperativas.</a:t>
            </a:r>
          </a:p>
        </p:txBody>
      </p:sp>
    </p:spTree>
    <p:extLst>
      <p:ext uri="{BB962C8B-B14F-4D97-AF65-F5344CB8AC3E}">
        <p14:creationId xmlns:p14="http://schemas.microsoft.com/office/powerpoint/2010/main" val="111781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pic>
        <p:nvPicPr>
          <p:cNvPr id="6" name="Imagen 5">
            <a:extLst>
              <a:ext uri="{FF2B5EF4-FFF2-40B4-BE49-F238E27FC236}">
                <a16:creationId xmlns:a16="http://schemas.microsoft.com/office/drawing/2014/main" id="{0F3CFB65-BDEF-8CC6-9659-AE7B27C33264}"/>
              </a:ext>
            </a:extLst>
          </p:cNvPr>
          <p:cNvPicPr>
            <a:picLocks noChangeAspect="1"/>
          </p:cNvPicPr>
          <p:nvPr/>
        </p:nvPicPr>
        <p:blipFill>
          <a:blip r:embed="rId5"/>
          <a:stretch>
            <a:fillRect/>
          </a:stretch>
        </p:blipFill>
        <p:spPr>
          <a:xfrm>
            <a:off x="977173" y="1341783"/>
            <a:ext cx="5905500" cy="4429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uadroTexto 6">
            <a:extLst>
              <a:ext uri="{FF2B5EF4-FFF2-40B4-BE49-F238E27FC236}">
                <a16:creationId xmlns:a16="http://schemas.microsoft.com/office/drawing/2014/main" id="{CF4AD956-096A-06BC-0D62-FCCA32A98653}"/>
              </a:ext>
            </a:extLst>
          </p:cNvPr>
          <p:cNvSpPr txBox="1"/>
          <p:nvPr/>
        </p:nvSpPr>
        <p:spPr>
          <a:xfrm>
            <a:off x="7378264" y="1970689"/>
            <a:ext cx="4461641" cy="2616101"/>
          </a:xfrm>
          <a:prstGeom prst="rect">
            <a:avLst/>
          </a:prstGeom>
          <a:noFill/>
        </p:spPr>
        <p:txBody>
          <a:bodyPr wrap="square" rtlCol="0">
            <a:spAutoFit/>
          </a:bodyPr>
          <a:lstStyle/>
          <a:p>
            <a:pPr algn="ctr"/>
            <a:r>
              <a:rPr lang="es-ES" sz="2000" dirty="0">
                <a:solidFill>
                  <a:srgbClr val="25234F"/>
                </a:solidFill>
                <a:latin typeface="OpenSansRegular"/>
              </a:rPr>
              <a:t>Un APR es una inversión del estado en alguna localidad, para que las personas de ese sector tengan acceso a agua potable.</a:t>
            </a:r>
          </a:p>
          <a:p>
            <a:pPr algn="ctr"/>
            <a:endParaRPr lang="es-ES" sz="2000" dirty="0">
              <a:solidFill>
                <a:srgbClr val="25234F"/>
              </a:solidFill>
              <a:latin typeface="OpenSansRegular"/>
            </a:endParaRPr>
          </a:p>
          <a:p>
            <a:pPr algn="ctr"/>
            <a:r>
              <a:rPr lang="es-ES" sz="2000" dirty="0">
                <a:solidFill>
                  <a:srgbClr val="25234F"/>
                </a:solidFill>
                <a:latin typeface="OpenSansRegular"/>
              </a:rPr>
              <a:t>La administración y operación queda entonces en manos de un comité APR.</a:t>
            </a:r>
          </a:p>
          <a:p>
            <a:pPr algn="ctr"/>
            <a:endParaRPr lang="es-CL" sz="2400" dirty="0">
              <a:solidFill>
                <a:schemeClr val="bg1"/>
              </a:solidFill>
            </a:endParaRPr>
          </a:p>
        </p:txBody>
      </p:sp>
      <p:sp>
        <p:nvSpPr>
          <p:cNvPr id="8" name="Título 1">
            <a:extLst>
              <a:ext uri="{FF2B5EF4-FFF2-40B4-BE49-F238E27FC236}">
                <a16:creationId xmlns:a16="http://schemas.microsoft.com/office/drawing/2014/main" id="{E3D6B666-491C-E38C-4FEE-8DFD149FAC1B}"/>
              </a:ext>
            </a:extLst>
          </p:cNvPr>
          <p:cNvSpPr>
            <a:spLocks noGrp="1"/>
          </p:cNvSpPr>
          <p:nvPr>
            <p:ph type="title"/>
          </p:nvPr>
        </p:nvSpPr>
        <p:spPr>
          <a:xfrm>
            <a:off x="2335697" y="142213"/>
            <a:ext cx="7682947" cy="944879"/>
          </a:xfrm>
        </p:spPr>
        <p:txBody>
          <a:bodyPr/>
          <a:lstStyle/>
          <a:p>
            <a:pPr algn="ctr"/>
            <a:r>
              <a:rPr lang="es-ES" sz="3600" dirty="0">
                <a:solidFill>
                  <a:srgbClr val="25234F"/>
                </a:solidFill>
                <a:latin typeface="Conthrax Bold" panose="020B0807020201080204" pitchFamily="34" charset="0"/>
              </a:rPr>
              <a:t>¿Qué es un APR?</a:t>
            </a:r>
          </a:p>
        </p:txBody>
      </p:sp>
    </p:spTree>
    <p:extLst>
      <p:ext uri="{BB962C8B-B14F-4D97-AF65-F5344CB8AC3E}">
        <p14:creationId xmlns:p14="http://schemas.microsoft.com/office/powerpoint/2010/main" val="101143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5" name="Título 1">
            <a:extLst>
              <a:ext uri="{FF2B5EF4-FFF2-40B4-BE49-F238E27FC236}">
                <a16:creationId xmlns:a16="http://schemas.microsoft.com/office/drawing/2014/main" id="{C0BC21FC-6727-22B4-996C-C5A422318F41}"/>
              </a:ext>
            </a:extLst>
          </p:cNvPr>
          <p:cNvSpPr txBox="1">
            <a:spLocks/>
          </p:cNvSpPr>
          <p:nvPr/>
        </p:nvSpPr>
        <p:spPr bwMode="auto">
          <a:xfrm>
            <a:off x="2335697" y="1"/>
            <a:ext cx="8046089"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600" dirty="0">
                <a:solidFill>
                  <a:srgbClr val="25234F"/>
                </a:solidFill>
                <a:latin typeface="Conthrax Bold" panose="020B0807020201080204" pitchFamily="34" charset="0"/>
              </a:rPr>
              <a:t>Dolores de un APR</a:t>
            </a:r>
          </a:p>
        </p:txBody>
      </p:sp>
      <p:pic>
        <p:nvPicPr>
          <p:cNvPr id="10" name="Imagen 9">
            <a:extLst>
              <a:ext uri="{FF2B5EF4-FFF2-40B4-BE49-F238E27FC236}">
                <a16:creationId xmlns:a16="http://schemas.microsoft.com/office/drawing/2014/main" id="{5D8F2F4D-5B3B-C0CE-FC3B-CAB3E67AEFF1}"/>
              </a:ext>
            </a:extLst>
          </p:cNvPr>
          <p:cNvPicPr>
            <a:picLocks noChangeAspect="1"/>
          </p:cNvPicPr>
          <p:nvPr/>
        </p:nvPicPr>
        <p:blipFill>
          <a:blip r:embed="rId5"/>
          <a:stretch>
            <a:fillRect/>
          </a:stretch>
        </p:blipFill>
        <p:spPr>
          <a:xfrm>
            <a:off x="838200" y="1514163"/>
            <a:ext cx="1166925" cy="2198460"/>
          </a:xfrm>
          <a:prstGeom prst="rect">
            <a:avLst/>
          </a:prstGeom>
        </p:spPr>
      </p:pic>
      <p:sp>
        <p:nvSpPr>
          <p:cNvPr id="11" name="CuadroTexto 10">
            <a:extLst>
              <a:ext uri="{FF2B5EF4-FFF2-40B4-BE49-F238E27FC236}">
                <a16:creationId xmlns:a16="http://schemas.microsoft.com/office/drawing/2014/main" id="{611786DF-457F-0785-96CB-9520BB3EA89C}"/>
              </a:ext>
            </a:extLst>
          </p:cNvPr>
          <p:cNvSpPr txBox="1"/>
          <p:nvPr/>
        </p:nvSpPr>
        <p:spPr>
          <a:xfrm>
            <a:off x="3565883" y="4101385"/>
            <a:ext cx="6569463" cy="954107"/>
          </a:xfrm>
          <a:prstGeom prst="rect">
            <a:avLst/>
          </a:prstGeom>
          <a:noFill/>
        </p:spPr>
        <p:txBody>
          <a:bodyPr wrap="square" rtlCol="0">
            <a:spAutoFit/>
          </a:bodyPr>
          <a:lstStyle/>
          <a:p>
            <a:pPr algn="l"/>
            <a:r>
              <a:rPr lang="es-ES" sz="2000" dirty="0">
                <a:solidFill>
                  <a:srgbClr val="25234F"/>
                </a:solidFill>
                <a:latin typeface="OpenSansRegular"/>
              </a:rPr>
              <a:t>Calidad del Recurso Humano,</a:t>
            </a:r>
            <a:r>
              <a:rPr lang="es-CL" sz="2400" dirty="0">
                <a:solidFill>
                  <a:srgbClr val="25234F"/>
                </a:solidFill>
                <a:latin typeface="OpenSansRegular"/>
              </a:rPr>
              <a:t> </a:t>
            </a:r>
            <a:r>
              <a:rPr lang="es-CL" sz="2800" dirty="0">
                <a:solidFill>
                  <a:srgbClr val="25234F"/>
                </a:solidFill>
                <a:latin typeface="OpenSansRegular"/>
              </a:rPr>
              <a:t>falta de profesionalización</a:t>
            </a:r>
            <a:r>
              <a:rPr lang="es-CL" sz="2400" dirty="0">
                <a:solidFill>
                  <a:srgbClr val="25234F"/>
                </a:solidFill>
                <a:latin typeface="OpenSansRegular"/>
              </a:rPr>
              <a:t>.</a:t>
            </a:r>
            <a:endParaRPr lang="es-ES" sz="2000" dirty="0">
              <a:solidFill>
                <a:srgbClr val="25234F"/>
              </a:solidFill>
              <a:latin typeface="OpenSansRegular"/>
            </a:endParaRPr>
          </a:p>
        </p:txBody>
      </p:sp>
      <p:pic>
        <p:nvPicPr>
          <p:cNvPr id="12" name="Imagen 11">
            <a:extLst>
              <a:ext uri="{FF2B5EF4-FFF2-40B4-BE49-F238E27FC236}">
                <a16:creationId xmlns:a16="http://schemas.microsoft.com/office/drawing/2014/main" id="{D1C63526-3EB7-79C2-A793-2453AD434B2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12582" y="4361121"/>
            <a:ext cx="170712" cy="169301"/>
          </a:xfrm>
          <a:prstGeom prst="rect">
            <a:avLst/>
          </a:prstGeom>
        </p:spPr>
      </p:pic>
      <p:pic>
        <p:nvPicPr>
          <p:cNvPr id="13" name="Imagen 12">
            <a:extLst>
              <a:ext uri="{FF2B5EF4-FFF2-40B4-BE49-F238E27FC236}">
                <a16:creationId xmlns:a16="http://schemas.microsoft.com/office/drawing/2014/main" id="{BA4A95C3-6C6B-BAC6-59D3-E44B95D56E8A}"/>
              </a:ext>
            </a:extLst>
          </p:cNvPr>
          <p:cNvPicPr>
            <a:picLocks noChangeAspect="1"/>
          </p:cNvPicPr>
          <p:nvPr/>
        </p:nvPicPr>
        <p:blipFill>
          <a:blip r:embed="rId8"/>
          <a:stretch>
            <a:fillRect/>
          </a:stretch>
        </p:blipFill>
        <p:spPr>
          <a:xfrm>
            <a:off x="206611" y="4003087"/>
            <a:ext cx="3205971" cy="2168548"/>
          </a:xfrm>
          <a:prstGeom prst="rect">
            <a:avLst/>
          </a:prstGeom>
        </p:spPr>
      </p:pic>
      <p:sp>
        <p:nvSpPr>
          <p:cNvPr id="14" name="CuadroTexto 13">
            <a:extLst>
              <a:ext uri="{FF2B5EF4-FFF2-40B4-BE49-F238E27FC236}">
                <a16:creationId xmlns:a16="http://schemas.microsoft.com/office/drawing/2014/main" id="{B2B0F02C-0869-AA1B-1C1F-85B553EF5E92}"/>
              </a:ext>
            </a:extLst>
          </p:cNvPr>
          <p:cNvSpPr txBox="1"/>
          <p:nvPr/>
        </p:nvSpPr>
        <p:spPr>
          <a:xfrm>
            <a:off x="2855090" y="1605972"/>
            <a:ext cx="3455891" cy="769441"/>
          </a:xfrm>
          <a:prstGeom prst="rect">
            <a:avLst/>
          </a:prstGeom>
          <a:noFill/>
        </p:spPr>
        <p:txBody>
          <a:bodyPr wrap="square" rtlCol="0">
            <a:spAutoFit/>
          </a:bodyPr>
          <a:lstStyle/>
          <a:p>
            <a:r>
              <a:rPr lang="es-ES" sz="2000" dirty="0">
                <a:solidFill>
                  <a:srgbClr val="25234F"/>
                </a:solidFill>
                <a:latin typeface="OpenSansRegular"/>
                <a:ea typeface="+mn-ea"/>
                <a:cs typeface="+mn-cs"/>
              </a:rPr>
              <a:t>Incumplimiento normativa DGA </a:t>
            </a:r>
            <a:r>
              <a:rPr lang="es-ES" sz="2400" dirty="0">
                <a:solidFill>
                  <a:srgbClr val="25234F"/>
                </a:solidFill>
                <a:latin typeface="OpenSansRegular"/>
                <a:ea typeface="+mn-ea"/>
                <a:cs typeface="+mn-cs"/>
              </a:rPr>
              <a:t>(Ley </a:t>
            </a:r>
            <a:r>
              <a:rPr lang="es-ES" sz="2400" dirty="0" err="1">
                <a:solidFill>
                  <a:srgbClr val="25234F"/>
                </a:solidFill>
                <a:latin typeface="OpenSansRegular"/>
                <a:ea typeface="+mn-ea"/>
                <a:cs typeface="+mn-cs"/>
              </a:rPr>
              <a:t>xxx</a:t>
            </a:r>
            <a:r>
              <a:rPr lang="es-ES" sz="2400" dirty="0">
                <a:solidFill>
                  <a:srgbClr val="25234F"/>
                </a:solidFill>
                <a:latin typeface="OpenSansRegular"/>
                <a:ea typeface="+mn-ea"/>
                <a:cs typeface="+mn-cs"/>
              </a:rPr>
              <a:t>) </a:t>
            </a:r>
            <a:r>
              <a:rPr lang="es-ES" sz="2000" dirty="0">
                <a:solidFill>
                  <a:srgbClr val="25234F"/>
                </a:solidFill>
              </a:rPr>
              <a:t>.</a:t>
            </a:r>
          </a:p>
        </p:txBody>
      </p:sp>
      <p:pic>
        <p:nvPicPr>
          <p:cNvPr id="15" name="Imagen 14">
            <a:extLst>
              <a:ext uri="{FF2B5EF4-FFF2-40B4-BE49-F238E27FC236}">
                <a16:creationId xmlns:a16="http://schemas.microsoft.com/office/drawing/2014/main" id="{7868B39C-DCB4-6181-210F-E6A5A7FC808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697078" y="1727490"/>
            <a:ext cx="170712" cy="169301"/>
          </a:xfrm>
          <a:prstGeom prst="rect">
            <a:avLst/>
          </a:prstGeom>
        </p:spPr>
      </p:pic>
      <p:pic>
        <p:nvPicPr>
          <p:cNvPr id="16" name="Imagen 15">
            <a:extLst>
              <a:ext uri="{FF2B5EF4-FFF2-40B4-BE49-F238E27FC236}">
                <a16:creationId xmlns:a16="http://schemas.microsoft.com/office/drawing/2014/main" id="{0A4FFCE5-36BF-8664-9600-BC35FC2ECF4B}"/>
              </a:ext>
            </a:extLst>
          </p:cNvPr>
          <p:cNvPicPr>
            <a:picLocks noChangeAspect="1"/>
          </p:cNvPicPr>
          <p:nvPr/>
        </p:nvPicPr>
        <p:blipFill>
          <a:blip r:embed="rId9"/>
          <a:stretch>
            <a:fillRect/>
          </a:stretch>
        </p:blipFill>
        <p:spPr>
          <a:xfrm>
            <a:off x="9514819" y="2033814"/>
            <a:ext cx="1850132" cy="2198460"/>
          </a:xfrm>
          <a:prstGeom prst="rect">
            <a:avLst/>
          </a:prstGeom>
        </p:spPr>
      </p:pic>
      <p:sp>
        <p:nvSpPr>
          <p:cNvPr id="17" name="CuadroTexto 16">
            <a:extLst>
              <a:ext uri="{FF2B5EF4-FFF2-40B4-BE49-F238E27FC236}">
                <a16:creationId xmlns:a16="http://schemas.microsoft.com/office/drawing/2014/main" id="{377F6370-C77A-908F-B832-CD5413F938C9}"/>
              </a:ext>
            </a:extLst>
          </p:cNvPr>
          <p:cNvSpPr txBox="1"/>
          <p:nvPr/>
        </p:nvSpPr>
        <p:spPr>
          <a:xfrm>
            <a:off x="6436096" y="2407888"/>
            <a:ext cx="3078723" cy="1261884"/>
          </a:xfrm>
          <a:prstGeom prst="rect">
            <a:avLst/>
          </a:prstGeom>
          <a:noFill/>
        </p:spPr>
        <p:txBody>
          <a:bodyPr wrap="square" rtlCol="0">
            <a:spAutoFit/>
          </a:bodyPr>
          <a:lstStyle/>
          <a:p>
            <a:r>
              <a:rPr lang="es-ES" sz="2000" dirty="0">
                <a:solidFill>
                  <a:srgbClr val="25234F"/>
                </a:solidFill>
              </a:rPr>
              <a:t>Pérdidas de agua por fugas y hurto en un </a:t>
            </a:r>
            <a:r>
              <a:rPr lang="es-ES" sz="3600" dirty="0">
                <a:solidFill>
                  <a:srgbClr val="25234F"/>
                </a:solidFill>
              </a:rPr>
              <a:t>45%</a:t>
            </a:r>
            <a:r>
              <a:rPr lang="es-ES" sz="2000" dirty="0">
                <a:solidFill>
                  <a:srgbClr val="25234F"/>
                </a:solidFill>
              </a:rPr>
              <a:t> de la producción.</a:t>
            </a:r>
            <a:endParaRPr lang="es-CL" sz="2000" dirty="0">
              <a:solidFill>
                <a:srgbClr val="25234F"/>
              </a:solidFill>
            </a:endParaRPr>
          </a:p>
        </p:txBody>
      </p:sp>
      <p:pic>
        <p:nvPicPr>
          <p:cNvPr id="18" name="Imagen 17">
            <a:extLst>
              <a:ext uri="{FF2B5EF4-FFF2-40B4-BE49-F238E27FC236}">
                <a16:creationId xmlns:a16="http://schemas.microsoft.com/office/drawing/2014/main" id="{AD18B085-44F0-E1A6-7E2F-B4FEB3F0C75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295016" y="2546340"/>
            <a:ext cx="170712" cy="169301"/>
          </a:xfrm>
          <a:prstGeom prst="rect">
            <a:avLst/>
          </a:prstGeom>
        </p:spPr>
      </p:pic>
      <p:pic>
        <p:nvPicPr>
          <p:cNvPr id="20" name="Imagen 19">
            <a:extLst>
              <a:ext uri="{FF2B5EF4-FFF2-40B4-BE49-F238E27FC236}">
                <a16:creationId xmlns:a16="http://schemas.microsoft.com/office/drawing/2014/main" id="{53FC0E40-B92C-2592-5066-497A0136FC5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365796" y="5191471"/>
            <a:ext cx="242912" cy="240904"/>
          </a:xfrm>
          <a:prstGeom prst="rect">
            <a:avLst/>
          </a:prstGeom>
        </p:spPr>
      </p:pic>
      <p:sp>
        <p:nvSpPr>
          <p:cNvPr id="21" name="CuadroTexto 20">
            <a:extLst>
              <a:ext uri="{FF2B5EF4-FFF2-40B4-BE49-F238E27FC236}">
                <a16:creationId xmlns:a16="http://schemas.microsoft.com/office/drawing/2014/main" id="{EFD29F51-1932-D868-1404-DB01D8DF3A0F}"/>
              </a:ext>
            </a:extLst>
          </p:cNvPr>
          <p:cNvSpPr txBox="1"/>
          <p:nvPr/>
        </p:nvSpPr>
        <p:spPr>
          <a:xfrm>
            <a:off x="9594780" y="5049386"/>
            <a:ext cx="2074020" cy="523220"/>
          </a:xfrm>
          <a:prstGeom prst="rect">
            <a:avLst/>
          </a:prstGeom>
          <a:noFill/>
        </p:spPr>
        <p:txBody>
          <a:bodyPr wrap="square" rtlCol="0">
            <a:spAutoFit/>
          </a:bodyPr>
          <a:lstStyle/>
          <a:p>
            <a:r>
              <a:rPr lang="es-ES" sz="2800" dirty="0">
                <a:solidFill>
                  <a:srgbClr val="25234F"/>
                </a:solidFill>
              </a:rPr>
              <a:t>LEY 20.998</a:t>
            </a:r>
            <a:endParaRPr lang="es-CL" sz="2800" dirty="0">
              <a:solidFill>
                <a:srgbClr val="25234F"/>
              </a:solidFill>
            </a:endParaRPr>
          </a:p>
        </p:txBody>
      </p:sp>
      <p:pic>
        <p:nvPicPr>
          <p:cNvPr id="22" name="Imagen 21">
            <a:extLst>
              <a:ext uri="{FF2B5EF4-FFF2-40B4-BE49-F238E27FC236}">
                <a16:creationId xmlns:a16="http://schemas.microsoft.com/office/drawing/2014/main" id="{B2F5DAE1-FB1F-203E-E905-5BF39F83AC8D}"/>
              </a:ext>
            </a:extLst>
          </p:cNvPr>
          <p:cNvPicPr>
            <a:picLocks noChangeAspect="1"/>
          </p:cNvPicPr>
          <p:nvPr/>
        </p:nvPicPr>
        <p:blipFill rotWithShape="1">
          <a:blip r:embed="rId10"/>
          <a:srcRect t="3252"/>
          <a:stretch/>
        </p:blipFill>
        <p:spPr>
          <a:xfrm>
            <a:off x="8701915" y="5026115"/>
            <a:ext cx="892865" cy="509332"/>
          </a:xfrm>
          <a:prstGeom prst="rect">
            <a:avLst/>
          </a:prstGeom>
        </p:spPr>
      </p:pic>
      <p:sp>
        <p:nvSpPr>
          <p:cNvPr id="23" name="CuadroTexto 22">
            <a:extLst>
              <a:ext uri="{FF2B5EF4-FFF2-40B4-BE49-F238E27FC236}">
                <a16:creationId xmlns:a16="http://schemas.microsoft.com/office/drawing/2014/main" id="{2A4BBBD5-FB7E-F76F-C487-6505E75B9631}"/>
              </a:ext>
            </a:extLst>
          </p:cNvPr>
          <p:cNvSpPr txBox="1"/>
          <p:nvPr/>
        </p:nvSpPr>
        <p:spPr>
          <a:xfrm>
            <a:off x="2650214" y="2863588"/>
            <a:ext cx="3626604" cy="707886"/>
          </a:xfrm>
          <a:prstGeom prst="rect">
            <a:avLst/>
          </a:prstGeom>
          <a:noFill/>
        </p:spPr>
        <p:txBody>
          <a:bodyPr wrap="square" rtlCol="0">
            <a:spAutoFit/>
          </a:bodyPr>
          <a:lstStyle/>
          <a:p>
            <a:pPr algn="l"/>
            <a:r>
              <a:rPr lang="es-CL" sz="2000" dirty="0">
                <a:solidFill>
                  <a:srgbClr val="25234F"/>
                </a:solidFill>
                <a:latin typeface="OpenSansRegular"/>
              </a:rPr>
              <a:t>Rotación constante de funcionarios.</a:t>
            </a:r>
            <a:endParaRPr lang="es-ES" sz="2000" dirty="0">
              <a:solidFill>
                <a:srgbClr val="25234F"/>
              </a:solidFill>
              <a:latin typeface="OpenSansRegular"/>
            </a:endParaRPr>
          </a:p>
        </p:txBody>
      </p:sp>
      <p:pic>
        <p:nvPicPr>
          <p:cNvPr id="24" name="Imagen 23">
            <a:extLst>
              <a:ext uri="{FF2B5EF4-FFF2-40B4-BE49-F238E27FC236}">
                <a16:creationId xmlns:a16="http://schemas.microsoft.com/office/drawing/2014/main" id="{BD5500DE-E3ED-C6F5-C5A8-6D673965ADA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09613" y="2975940"/>
            <a:ext cx="170712" cy="169301"/>
          </a:xfrm>
          <a:prstGeom prst="rect">
            <a:avLst/>
          </a:prstGeom>
        </p:spPr>
      </p:pic>
    </p:spTree>
    <p:extLst>
      <p:ext uri="{BB962C8B-B14F-4D97-AF65-F5344CB8AC3E}">
        <p14:creationId xmlns:p14="http://schemas.microsoft.com/office/powerpoint/2010/main" val="3794499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5" name="Título 1">
            <a:extLst>
              <a:ext uri="{FF2B5EF4-FFF2-40B4-BE49-F238E27FC236}">
                <a16:creationId xmlns:a16="http://schemas.microsoft.com/office/drawing/2014/main" id="{C0BC21FC-6727-22B4-996C-C5A422318F41}"/>
              </a:ext>
            </a:extLst>
          </p:cNvPr>
          <p:cNvSpPr txBox="1">
            <a:spLocks/>
          </p:cNvSpPr>
          <p:nvPr/>
        </p:nvSpPr>
        <p:spPr bwMode="auto">
          <a:xfrm>
            <a:off x="2335697" y="1"/>
            <a:ext cx="8046089"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600" dirty="0">
                <a:solidFill>
                  <a:srgbClr val="25234F"/>
                </a:solidFill>
                <a:latin typeface="Conthrax Bold" panose="020B0807020201080204" pitchFamily="34" charset="0"/>
              </a:rPr>
              <a:t>Soluciones tradicionales</a:t>
            </a:r>
          </a:p>
        </p:txBody>
      </p:sp>
      <p:sp>
        <p:nvSpPr>
          <p:cNvPr id="25" name="CuadroTexto 24">
            <a:extLst>
              <a:ext uri="{FF2B5EF4-FFF2-40B4-BE49-F238E27FC236}">
                <a16:creationId xmlns:a16="http://schemas.microsoft.com/office/drawing/2014/main" id="{FC424FA1-8112-0C76-AF86-622CA0B273F8}"/>
              </a:ext>
            </a:extLst>
          </p:cNvPr>
          <p:cNvSpPr txBox="1"/>
          <p:nvPr/>
        </p:nvSpPr>
        <p:spPr>
          <a:xfrm>
            <a:off x="6995010" y="1824550"/>
            <a:ext cx="4892191" cy="1446550"/>
          </a:xfrm>
          <a:prstGeom prst="rect">
            <a:avLst/>
          </a:prstGeom>
          <a:noFill/>
        </p:spPr>
        <p:txBody>
          <a:bodyPr wrap="square" rtlCol="0">
            <a:spAutoFit/>
          </a:bodyPr>
          <a:lstStyle/>
          <a:p>
            <a:pPr algn="l"/>
            <a:r>
              <a:rPr lang="es-CL" sz="2000" dirty="0">
                <a:solidFill>
                  <a:srgbClr val="25234F"/>
                </a:solidFill>
                <a:latin typeface="OpenSansRegular"/>
              </a:rPr>
              <a:t>Hoy en día gran parte de los APRs llevan registros manuales o planillas Excel</a:t>
            </a:r>
            <a:r>
              <a:rPr lang="es-CL" sz="2400" dirty="0">
                <a:solidFill>
                  <a:srgbClr val="25234F"/>
                </a:solidFill>
                <a:latin typeface="OpenSansRegular"/>
              </a:rPr>
              <a:t>. </a:t>
            </a:r>
            <a:r>
              <a:rPr lang="es-CL" sz="2000" dirty="0">
                <a:solidFill>
                  <a:srgbClr val="25234F"/>
                </a:solidFill>
                <a:latin typeface="OpenSansRegular"/>
              </a:rPr>
              <a:t>Esto les permite llevar registros de la información y controlar parte de sus procesos</a:t>
            </a:r>
            <a:r>
              <a:rPr lang="es-CL" sz="2400" dirty="0">
                <a:solidFill>
                  <a:srgbClr val="25234F"/>
                </a:solidFill>
                <a:latin typeface="OpenSansRegular"/>
              </a:rPr>
              <a:t>.</a:t>
            </a:r>
            <a:endParaRPr lang="es-CL" sz="2000" dirty="0">
              <a:solidFill>
                <a:srgbClr val="25234F"/>
              </a:solidFill>
              <a:latin typeface="OpenSansRegular"/>
            </a:endParaRPr>
          </a:p>
        </p:txBody>
      </p:sp>
      <p:pic>
        <p:nvPicPr>
          <p:cNvPr id="26" name="Imagen 25">
            <a:extLst>
              <a:ext uri="{FF2B5EF4-FFF2-40B4-BE49-F238E27FC236}">
                <a16:creationId xmlns:a16="http://schemas.microsoft.com/office/drawing/2014/main" id="{CEEAA6C6-F0A8-9CB9-8258-67306F611B5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54207" y="3614631"/>
            <a:ext cx="246408" cy="244372"/>
          </a:xfrm>
          <a:prstGeom prst="rect">
            <a:avLst/>
          </a:prstGeom>
        </p:spPr>
      </p:pic>
      <p:pic>
        <p:nvPicPr>
          <p:cNvPr id="3" name="Imagen 2">
            <a:extLst>
              <a:ext uri="{FF2B5EF4-FFF2-40B4-BE49-F238E27FC236}">
                <a16:creationId xmlns:a16="http://schemas.microsoft.com/office/drawing/2014/main" id="{675B4E29-B1C2-2CE3-E60D-53B9C86130BB}"/>
              </a:ext>
            </a:extLst>
          </p:cNvPr>
          <p:cNvPicPr>
            <a:picLocks noChangeAspect="1"/>
          </p:cNvPicPr>
          <p:nvPr/>
        </p:nvPicPr>
        <p:blipFill>
          <a:blip r:embed="rId7"/>
          <a:stretch>
            <a:fillRect/>
          </a:stretch>
        </p:blipFill>
        <p:spPr>
          <a:xfrm>
            <a:off x="2981815" y="2671058"/>
            <a:ext cx="3475984" cy="2202293"/>
          </a:xfrm>
          <a:prstGeom prst="rect">
            <a:avLst/>
          </a:prstGeom>
        </p:spPr>
      </p:pic>
      <p:pic>
        <p:nvPicPr>
          <p:cNvPr id="27" name="Imagen 26">
            <a:extLst>
              <a:ext uri="{FF2B5EF4-FFF2-40B4-BE49-F238E27FC236}">
                <a16:creationId xmlns:a16="http://schemas.microsoft.com/office/drawing/2014/main" id="{43DDBD3B-D4FA-2496-DBB4-C3FB546FCC5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636175" y="1935831"/>
            <a:ext cx="282475" cy="282475"/>
          </a:xfrm>
          <a:prstGeom prst="rect">
            <a:avLst/>
          </a:prstGeom>
        </p:spPr>
      </p:pic>
      <p:sp>
        <p:nvSpPr>
          <p:cNvPr id="28" name="CuadroTexto 27">
            <a:extLst>
              <a:ext uri="{FF2B5EF4-FFF2-40B4-BE49-F238E27FC236}">
                <a16:creationId xmlns:a16="http://schemas.microsoft.com/office/drawing/2014/main" id="{6CC89B93-0B81-47DF-975C-037FD41BA3BF}"/>
              </a:ext>
            </a:extLst>
          </p:cNvPr>
          <p:cNvSpPr txBox="1"/>
          <p:nvPr/>
        </p:nvSpPr>
        <p:spPr>
          <a:xfrm>
            <a:off x="6995009" y="3586905"/>
            <a:ext cx="4613411" cy="1938992"/>
          </a:xfrm>
          <a:prstGeom prst="rect">
            <a:avLst/>
          </a:prstGeom>
          <a:noFill/>
        </p:spPr>
        <p:txBody>
          <a:bodyPr wrap="square">
            <a:spAutoFit/>
          </a:bodyPr>
          <a:lstStyle/>
          <a:p>
            <a:r>
              <a:rPr lang="es-CL" sz="2000" dirty="0">
                <a:solidFill>
                  <a:srgbClr val="25234F"/>
                </a:solidFill>
                <a:latin typeface="OpenSansRegular"/>
              </a:rPr>
              <a:t>Sin embargo, esto genera constantes pérdidas de información o dificultad para acceder de forma rápida ante solicitudes. </a:t>
            </a:r>
            <a:r>
              <a:rPr lang="es-ES" sz="2000" dirty="0">
                <a:solidFill>
                  <a:srgbClr val="25234F"/>
                </a:solidFill>
                <a:latin typeface="OpenSansRegular"/>
              </a:rPr>
              <a:t>Así mismo, el traspaso de información a nuevos funcionarios es complejo o entes fiscalizadores.</a:t>
            </a:r>
          </a:p>
        </p:txBody>
      </p:sp>
      <p:sp>
        <p:nvSpPr>
          <p:cNvPr id="2" name="CuadroTexto 1">
            <a:extLst>
              <a:ext uri="{FF2B5EF4-FFF2-40B4-BE49-F238E27FC236}">
                <a16:creationId xmlns:a16="http://schemas.microsoft.com/office/drawing/2014/main" id="{DB5DDA80-8B02-033A-0632-C89FCF3C2789}"/>
              </a:ext>
            </a:extLst>
          </p:cNvPr>
          <p:cNvSpPr txBox="1"/>
          <p:nvPr/>
        </p:nvSpPr>
        <p:spPr>
          <a:xfrm>
            <a:off x="975211" y="2218306"/>
            <a:ext cx="1621794" cy="1323439"/>
          </a:xfrm>
          <a:prstGeom prst="rect">
            <a:avLst/>
          </a:prstGeom>
          <a:noFill/>
        </p:spPr>
        <p:txBody>
          <a:bodyPr wrap="square" rtlCol="0">
            <a:spAutoFit/>
          </a:bodyPr>
          <a:lstStyle/>
          <a:p>
            <a:pPr algn="l"/>
            <a:r>
              <a:rPr lang="en-US" sz="2000" dirty="0" err="1">
                <a:solidFill>
                  <a:srgbClr val="25234F"/>
                </a:solidFill>
                <a:highlight>
                  <a:srgbClr val="FFFF00"/>
                </a:highlight>
                <a:latin typeface="OpenSansRegular"/>
              </a:rPr>
              <a:t>Conseguir</a:t>
            </a:r>
            <a:r>
              <a:rPr lang="en-US" sz="2000" dirty="0">
                <a:solidFill>
                  <a:srgbClr val="25234F"/>
                </a:solidFill>
                <a:highlight>
                  <a:srgbClr val="FFFF00"/>
                </a:highlight>
                <a:latin typeface="OpenSansRegular"/>
              </a:rPr>
              <a:t> </a:t>
            </a:r>
            <a:r>
              <a:rPr lang="en-US" sz="2000" dirty="0" err="1">
                <a:solidFill>
                  <a:srgbClr val="25234F"/>
                </a:solidFill>
                <a:highlight>
                  <a:srgbClr val="FFFF00"/>
                </a:highlight>
                <a:latin typeface="OpenSansRegular"/>
              </a:rPr>
              <a:t>reporte</a:t>
            </a:r>
            <a:r>
              <a:rPr lang="en-US" sz="2000" dirty="0">
                <a:solidFill>
                  <a:srgbClr val="25234F"/>
                </a:solidFill>
                <a:highlight>
                  <a:srgbClr val="FFFF00"/>
                </a:highlight>
                <a:latin typeface="OpenSansRegular"/>
              </a:rPr>
              <a:t> que Brinda </a:t>
            </a:r>
            <a:r>
              <a:rPr lang="en-US" sz="2000" dirty="0" err="1">
                <a:solidFill>
                  <a:srgbClr val="25234F"/>
                </a:solidFill>
                <a:highlight>
                  <a:srgbClr val="FFFF00"/>
                </a:highlight>
                <a:latin typeface="OpenSansRegular"/>
              </a:rPr>
              <a:t>essal</a:t>
            </a:r>
            <a:r>
              <a:rPr lang="en-US" sz="2000" dirty="0">
                <a:solidFill>
                  <a:srgbClr val="25234F"/>
                </a:solidFill>
                <a:highlight>
                  <a:srgbClr val="FFFF00"/>
                </a:highlight>
                <a:latin typeface="OpenSansRegular"/>
              </a:rPr>
              <a:t> (</a:t>
            </a:r>
            <a:r>
              <a:rPr lang="en-US" sz="2000" dirty="0" err="1">
                <a:solidFill>
                  <a:srgbClr val="25234F"/>
                </a:solidFill>
                <a:highlight>
                  <a:srgbClr val="FFFF00"/>
                </a:highlight>
                <a:latin typeface="OpenSansRegular"/>
              </a:rPr>
              <a:t>papel</a:t>
            </a:r>
            <a:r>
              <a:rPr lang="en-US" sz="2000" dirty="0">
                <a:solidFill>
                  <a:srgbClr val="25234F"/>
                </a:solidFill>
                <a:highlight>
                  <a:srgbClr val="FFFF00"/>
                </a:highlight>
                <a:latin typeface="OpenSansRegular"/>
              </a:rPr>
              <a:t>).</a:t>
            </a:r>
            <a:endParaRPr lang="es-CL" sz="2000" dirty="0">
              <a:solidFill>
                <a:srgbClr val="25234F"/>
              </a:solidFill>
              <a:highlight>
                <a:srgbClr val="FFFF00"/>
              </a:highlight>
              <a:latin typeface="OpenSansRegular"/>
            </a:endParaRPr>
          </a:p>
        </p:txBody>
      </p:sp>
      <p:pic>
        <p:nvPicPr>
          <p:cNvPr id="6" name="Imagen 5">
            <a:extLst>
              <a:ext uri="{FF2B5EF4-FFF2-40B4-BE49-F238E27FC236}">
                <a16:creationId xmlns:a16="http://schemas.microsoft.com/office/drawing/2014/main" id="{3C7E2311-93B7-9978-8B48-9A88F92664C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54207" y="5599343"/>
            <a:ext cx="246408" cy="244372"/>
          </a:xfrm>
          <a:prstGeom prst="rect">
            <a:avLst/>
          </a:prstGeom>
        </p:spPr>
      </p:pic>
      <p:sp>
        <p:nvSpPr>
          <p:cNvPr id="8" name="CuadroTexto 7">
            <a:extLst>
              <a:ext uri="{FF2B5EF4-FFF2-40B4-BE49-F238E27FC236}">
                <a16:creationId xmlns:a16="http://schemas.microsoft.com/office/drawing/2014/main" id="{7C94A190-C5BA-E8A9-EBCB-5BB9E76D7782}"/>
              </a:ext>
            </a:extLst>
          </p:cNvPr>
          <p:cNvSpPr txBox="1"/>
          <p:nvPr/>
        </p:nvSpPr>
        <p:spPr>
          <a:xfrm>
            <a:off x="6995009" y="5525897"/>
            <a:ext cx="4613411" cy="707886"/>
          </a:xfrm>
          <a:prstGeom prst="rect">
            <a:avLst/>
          </a:prstGeom>
          <a:noFill/>
        </p:spPr>
        <p:txBody>
          <a:bodyPr wrap="square">
            <a:spAutoFit/>
          </a:bodyPr>
          <a:lstStyle/>
          <a:p>
            <a:r>
              <a:rPr lang="es-ES" sz="2000" dirty="0">
                <a:solidFill>
                  <a:srgbClr val="25234F"/>
                </a:solidFill>
                <a:latin typeface="OpenSansRegular"/>
              </a:rPr>
              <a:t>DGA obliga a informar </a:t>
            </a:r>
            <a:r>
              <a:rPr lang="es-ES" sz="2000" dirty="0" err="1">
                <a:solidFill>
                  <a:srgbClr val="25234F"/>
                </a:solidFill>
                <a:latin typeface="OpenSansRegular"/>
              </a:rPr>
              <a:t>via</a:t>
            </a:r>
            <a:r>
              <a:rPr lang="es-ES" sz="2000" dirty="0">
                <a:solidFill>
                  <a:srgbClr val="25234F"/>
                </a:solidFill>
                <a:latin typeface="OpenSansRegular"/>
              </a:rPr>
              <a:t> </a:t>
            </a:r>
            <a:r>
              <a:rPr lang="es-ES" sz="2000" dirty="0" err="1">
                <a:solidFill>
                  <a:srgbClr val="25234F"/>
                </a:solidFill>
                <a:latin typeface="OpenSansRegular"/>
              </a:rPr>
              <a:t>WebService</a:t>
            </a:r>
            <a:r>
              <a:rPr lang="es-ES" sz="2000" dirty="0">
                <a:solidFill>
                  <a:srgbClr val="25234F"/>
                </a:solidFill>
                <a:latin typeface="OpenSansRegular"/>
              </a:rPr>
              <a:t> dato. </a:t>
            </a:r>
            <a:r>
              <a:rPr lang="es-ES" sz="2000" dirty="0">
                <a:solidFill>
                  <a:srgbClr val="25234F"/>
                </a:solidFill>
                <a:highlight>
                  <a:srgbClr val="FFFF00"/>
                </a:highlight>
                <a:latin typeface="OpenSansRegular"/>
              </a:rPr>
              <a:t>(indicar respaldo)</a:t>
            </a:r>
          </a:p>
        </p:txBody>
      </p:sp>
    </p:spTree>
    <p:extLst>
      <p:ext uri="{BB962C8B-B14F-4D97-AF65-F5344CB8AC3E}">
        <p14:creationId xmlns:p14="http://schemas.microsoft.com/office/powerpoint/2010/main" val="43520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6E347D-A6B0-DBAA-A719-A0D0F141C637}"/>
              </a:ext>
            </a:extLst>
          </p:cNvPr>
          <p:cNvPicPr>
            <a:picLocks noChangeAspect="1"/>
          </p:cNvPicPr>
          <p:nvPr/>
        </p:nvPicPr>
        <p:blipFill>
          <a:blip r:embed="rId4"/>
          <a:stretch>
            <a:fillRect/>
          </a:stretch>
        </p:blipFill>
        <p:spPr>
          <a:xfrm>
            <a:off x="10621617" y="-228602"/>
            <a:ext cx="1570385" cy="1570385"/>
          </a:xfrm>
          <a:prstGeom prst="rect">
            <a:avLst/>
          </a:prstGeom>
        </p:spPr>
      </p:pic>
      <p:sp>
        <p:nvSpPr>
          <p:cNvPr id="5" name="Título 1">
            <a:extLst>
              <a:ext uri="{FF2B5EF4-FFF2-40B4-BE49-F238E27FC236}">
                <a16:creationId xmlns:a16="http://schemas.microsoft.com/office/drawing/2014/main" id="{C0BC21FC-6727-22B4-996C-C5A422318F41}"/>
              </a:ext>
            </a:extLst>
          </p:cNvPr>
          <p:cNvSpPr txBox="1">
            <a:spLocks/>
          </p:cNvSpPr>
          <p:nvPr/>
        </p:nvSpPr>
        <p:spPr bwMode="auto">
          <a:xfrm>
            <a:off x="2335697" y="1"/>
            <a:ext cx="8046089"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377"/>
            <a:r>
              <a:rPr lang="es-ES" sz="3600" dirty="0">
                <a:solidFill>
                  <a:srgbClr val="25234F"/>
                </a:solidFill>
                <a:latin typeface="Conthrax Bold" panose="020B0807020201080204" pitchFamily="34" charset="0"/>
              </a:rPr>
              <a:t>Soluciones parciales</a:t>
            </a:r>
          </a:p>
        </p:txBody>
      </p:sp>
      <p:sp>
        <p:nvSpPr>
          <p:cNvPr id="7" name="CuadroTexto 6">
            <a:extLst>
              <a:ext uri="{FF2B5EF4-FFF2-40B4-BE49-F238E27FC236}">
                <a16:creationId xmlns:a16="http://schemas.microsoft.com/office/drawing/2014/main" id="{E88B4FF9-CEB7-53BA-C195-0033F7EA72E0}"/>
              </a:ext>
            </a:extLst>
          </p:cNvPr>
          <p:cNvSpPr txBox="1"/>
          <p:nvPr/>
        </p:nvSpPr>
        <p:spPr>
          <a:xfrm>
            <a:off x="3560435" y="2103329"/>
            <a:ext cx="4892191" cy="400110"/>
          </a:xfrm>
          <a:prstGeom prst="rect">
            <a:avLst/>
          </a:prstGeom>
          <a:noFill/>
        </p:spPr>
        <p:txBody>
          <a:bodyPr wrap="square" rtlCol="0">
            <a:spAutoFit/>
          </a:bodyPr>
          <a:lstStyle/>
          <a:p>
            <a:pPr algn="l"/>
            <a:r>
              <a:rPr lang="es-CL" sz="2000" dirty="0">
                <a:solidFill>
                  <a:srgbClr val="25234F"/>
                </a:solidFill>
                <a:latin typeface="OpenSansRegular"/>
              </a:rPr>
              <a:t>Sistemas de medición remota estándares.</a:t>
            </a:r>
          </a:p>
        </p:txBody>
      </p:sp>
      <p:pic>
        <p:nvPicPr>
          <p:cNvPr id="8" name="Imagen 7">
            <a:extLst>
              <a:ext uri="{FF2B5EF4-FFF2-40B4-BE49-F238E27FC236}">
                <a16:creationId xmlns:a16="http://schemas.microsoft.com/office/drawing/2014/main" id="{A9480CD4-42E6-69A8-5C56-CB9706ADFE6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202715" y="2162146"/>
            <a:ext cx="282475" cy="282475"/>
          </a:xfrm>
          <a:prstGeom prst="rect">
            <a:avLst/>
          </a:prstGeom>
        </p:spPr>
      </p:pic>
      <p:pic>
        <p:nvPicPr>
          <p:cNvPr id="9" name="Imagen 8">
            <a:extLst>
              <a:ext uri="{FF2B5EF4-FFF2-40B4-BE49-F238E27FC236}">
                <a16:creationId xmlns:a16="http://schemas.microsoft.com/office/drawing/2014/main" id="{7CE61DC6-D812-0545-9131-795B86E8EF8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334533" y="3977823"/>
            <a:ext cx="246408" cy="244372"/>
          </a:xfrm>
          <a:prstGeom prst="rect">
            <a:avLst/>
          </a:prstGeom>
        </p:spPr>
      </p:pic>
      <p:sp>
        <p:nvSpPr>
          <p:cNvPr id="10" name="CuadroTexto 9">
            <a:extLst>
              <a:ext uri="{FF2B5EF4-FFF2-40B4-BE49-F238E27FC236}">
                <a16:creationId xmlns:a16="http://schemas.microsoft.com/office/drawing/2014/main" id="{33A125E0-5A58-C3F0-5298-F30598BE4FDF}"/>
              </a:ext>
            </a:extLst>
          </p:cNvPr>
          <p:cNvSpPr txBox="1"/>
          <p:nvPr/>
        </p:nvSpPr>
        <p:spPr>
          <a:xfrm>
            <a:off x="3560435" y="3896756"/>
            <a:ext cx="4613411" cy="707886"/>
          </a:xfrm>
          <a:prstGeom prst="rect">
            <a:avLst/>
          </a:prstGeom>
          <a:noFill/>
        </p:spPr>
        <p:txBody>
          <a:bodyPr wrap="square">
            <a:spAutoFit/>
          </a:bodyPr>
          <a:lstStyle/>
          <a:p>
            <a:r>
              <a:rPr lang="es-CL" sz="2000" dirty="0">
                <a:solidFill>
                  <a:srgbClr val="25234F"/>
                </a:solidFill>
                <a:latin typeface="OpenSansRegular"/>
              </a:rPr>
              <a:t>Soluciones desarrolladas a medidas que no tienen respaldo técnico.</a:t>
            </a:r>
            <a:endParaRPr lang="es-ES" sz="2000" dirty="0">
              <a:solidFill>
                <a:srgbClr val="25234F"/>
              </a:solidFill>
              <a:latin typeface="OpenSansRegular"/>
            </a:endParaRPr>
          </a:p>
        </p:txBody>
      </p:sp>
    </p:spTree>
    <p:extLst>
      <p:ext uri="{BB962C8B-B14F-4D97-AF65-F5344CB8AC3E}">
        <p14:creationId xmlns:p14="http://schemas.microsoft.com/office/powerpoint/2010/main" val="118817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ítulo 1">
            <a:extLst>
              <a:ext uri="{FF2B5EF4-FFF2-40B4-BE49-F238E27FC236}">
                <a16:creationId xmlns:a16="http://schemas.microsoft.com/office/drawing/2014/main" id="{AB839976-F2B7-8C66-6E8B-70E35C0A1029}"/>
              </a:ext>
            </a:extLst>
          </p:cNvPr>
          <p:cNvSpPr>
            <a:spLocks noGrp="1"/>
          </p:cNvSpPr>
          <p:nvPr>
            <p:ph type="title"/>
          </p:nvPr>
        </p:nvSpPr>
        <p:spPr>
          <a:xfrm>
            <a:off x="2084387" y="-25254"/>
            <a:ext cx="8795386" cy="1349678"/>
          </a:xfrm>
        </p:spPr>
        <p:txBody>
          <a:bodyPr/>
          <a:lstStyle/>
          <a:p>
            <a:pPr algn="ctr"/>
            <a:r>
              <a:rPr lang="es-ES" sz="4800" b="1" dirty="0">
                <a:solidFill>
                  <a:srgbClr val="34325D"/>
                </a:solidFill>
                <a:latin typeface="Conthrax Bold" panose="020B0807020201080204" pitchFamily="34" charset="0"/>
              </a:rPr>
              <a:t>Aplicación móvil</a:t>
            </a:r>
          </a:p>
        </p:txBody>
      </p:sp>
      <p:pic>
        <p:nvPicPr>
          <p:cNvPr id="3" name="Imagen 2">
            <a:extLst>
              <a:ext uri="{FF2B5EF4-FFF2-40B4-BE49-F238E27FC236}">
                <a16:creationId xmlns:a16="http://schemas.microsoft.com/office/drawing/2014/main" id="{F9824E99-CE42-E19A-2375-4AB6968CD963}"/>
              </a:ext>
            </a:extLst>
          </p:cNvPr>
          <p:cNvPicPr>
            <a:picLocks noChangeAspect="1"/>
          </p:cNvPicPr>
          <p:nvPr/>
        </p:nvPicPr>
        <p:blipFill>
          <a:blip r:embed="rId3"/>
          <a:stretch>
            <a:fillRect/>
          </a:stretch>
        </p:blipFill>
        <p:spPr>
          <a:xfrm>
            <a:off x="10621615" y="-228603"/>
            <a:ext cx="1570385" cy="1570385"/>
          </a:xfrm>
          <a:prstGeom prst="rect">
            <a:avLst/>
          </a:prstGeom>
        </p:spPr>
      </p:pic>
      <p:grpSp>
        <p:nvGrpSpPr>
          <p:cNvPr id="12" name="Grupo 11">
            <a:extLst>
              <a:ext uri="{FF2B5EF4-FFF2-40B4-BE49-F238E27FC236}">
                <a16:creationId xmlns:a16="http://schemas.microsoft.com/office/drawing/2014/main" id="{0BC05FA5-3781-2F8D-147C-4E796B5DD749}"/>
              </a:ext>
            </a:extLst>
          </p:cNvPr>
          <p:cNvGrpSpPr/>
          <p:nvPr/>
        </p:nvGrpSpPr>
        <p:grpSpPr>
          <a:xfrm>
            <a:off x="-1107979" y="526502"/>
            <a:ext cx="5344365" cy="5882945"/>
            <a:chOff x="-1127027" y="904513"/>
            <a:chExt cx="5344365" cy="5882945"/>
          </a:xfrm>
        </p:grpSpPr>
        <p:pic>
          <p:nvPicPr>
            <p:cNvPr id="10" name="Gráfico 9">
              <a:extLst>
                <a:ext uri="{FF2B5EF4-FFF2-40B4-BE49-F238E27FC236}">
                  <a16:creationId xmlns:a16="http://schemas.microsoft.com/office/drawing/2014/main" id="{3B6362E6-201B-E4F3-E327-9D24F3BF1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27" y="904513"/>
              <a:ext cx="5344365" cy="5882945"/>
            </a:xfrm>
            <a:prstGeom prst="rect">
              <a:avLst/>
            </a:prstGeom>
          </p:spPr>
        </p:pic>
        <p:sp>
          <p:nvSpPr>
            <p:cNvPr id="2" name="CuadroTexto 1">
              <a:extLst>
                <a:ext uri="{FF2B5EF4-FFF2-40B4-BE49-F238E27FC236}">
                  <a16:creationId xmlns:a16="http://schemas.microsoft.com/office/drawing/2014/main" id="{A8583EA7-09E4-46CC-AB60-14998A1C5434}"/>
                </a:ext>
              </a:extLst>
            </p:cNvPr>
            <p:cNvSpPr txBox="1"/>
            <p:nvPr/>
          </p:nvSpPr>
          <p:spPr>
            <a:xfrm>
              <a:off x="1004255" y="3068320"/>
              <a:ext cx="1879600" cy="400110"/>
            </a:xfrm>
            <a:prstGeom prst="rect">
              <a:avLst/>
            </a:prstGeom>
            <a:solidFill>
              <a:srgbClr val="080F15"/>
            </a:solidFill>
          </p:spPr>
          <p:txBody>
            <a:bodyPr wrap="square" rtlCol="0">
              <a:spAutoFit/>
            </a:bodyPr>
            <a:lstStyle/>
            <a:p>
              <a:pPr algn="ctr"/>
              <a:r>
                <a:rPr lang="es-CL" sz="2000" dirty="0">
                  <a:solidFill>
                    <a:srgbClr val="1998CB"/>
                  </a:solidFill>
                  <a:latin typeface="BigNoodleTitling" panose="02000708030402040100" pitchFamily="2" charset="0"/>
                </a:rPr>
                <a:t>APR</a:t>
              </a:r>
              <a:r>
                <a:rPr lang="es-CL" sz="2000" dirty="0">
                  <a:solidFill>
                    <a:schemeClr val="bg1"/>
                  </a:solidFill>
                  <a:latin typeface="BigNoodleTitling" panose="02000708030402040100" pitchFamily="2" charset="0"/>
                </a:rPr>
                <a:t> OPERADOR</a:t>
              </a:r>
            </a:p>
          </p:txBody>
        </p:sp>
      </p:grpSp>
      <p:sp>
        <p:nvSpPr>
          <p:cNvPr id="6" name="CuadroTexto 5">
            <a:extLst>
              <a:ext uri="{FF2B5EF4-FFF2-40B4-BE49-F238E27FC236}">
                <a16:creationId xmlns:a16="http://schemas.microsoft.com/office/drawing/2014/main" id="{E93059AD-8B38-0533-7C2E-BC3876CE5B19}"/>
              </a:ext>
            </a:extLst>
          </p:cNvPr>
          <p:cNvSpPr txBox="1"/>
          <p:nvPr/>
        </p:nvSpPr>
        <p:spPr>
          <a:xfrm>
            <a:off x="6514616" y="1527773"/>
            <a:ext cx="4892191" cy="400110"/>
          </a:xfrm>
          <a:prstGeom prst="rect">
            <a:avLst/>
          </a:prstGeom>
          <a:noFill/>
        </p:spPr>
        <p:txBody>
          <a:bodyPr wrap="square" rtlCol="0">
            <a:spAutoFit/>
          </a:bodyPr>
          <a:lstStyle/>
          <a:p>
            <a:pPr algn="l"/>
            <a:r>
              <a:rPr lang="es-CL" sz="2000" dirty="0">
                <a:solidFill>
                  <a:srgbClr val="25234F"/>
                </a:solidFill>
                <a:latin typeface="OpenSansRegular"/>
              </a:rPr>
              <a:t>Características.</a:t>
            </a:r>
          </a:p>
        </p:txBody>
      </p:sp>
    </p:spTree>
    <p:extLst>
      <p:ext uri="{BB962C8B-B14F-4D97-AF65-F5344CB8AC3E}">
        <p14:creationId xmlns:p14="http://schemas.microsoft.com/office/powerpoint/2010/main" val="231059878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18342</TotalTime>
  <Words>1783</Words>
  <Application>Microsoft Office PowerPoint</Application>
  <PresentationFormat>Panorámica</PresentationFormat>
  <Paragraphs>253</Paragraphs>
  <Slides>29</Slides>
  <Notes>19</Notes>
  <HiddenSlides>1</HiddenSlides>
  <MMClips>0</MMClips>
  <ScaleCrop>false</ScaleCrop>
  <HeadingPairs>
    <vt:vector size="6" baseType="variant">
      <vt:variant>
        <vt:lpstr>Fuentes usadas</vt:lpstr>
      </vt:variant>
      <vt:variant>
        <vt:i4>16</vt:i4>
      </vt:variant>
      <vt:variant>
        <vt:lpstr>Tema</vt:lpstr>
      </vt:variant>
      <vt:variant>
        <vt:i4>2</vt:i4>
      </vt:variant>
      <vt:variant>
        <vt:lpstr>Títulos de diapositiva</vt:lpstr>
      </vt:variant>
      <vt:variant>
        <vt:i4>29</vt:i4>
      </vt:variant>
    </vt:vector>
  </HeadingPairs>
  <TitlesOfParts>
    <vt:vector size="47" baseType="lpstr">
      <vt:lpstr>Arial</vt:lpstr>
      <vt:lpstr>Bahnschrift SemiBold Condensed</vt:lpstr>
      <vt:lpstr>BigNoodleTitling</vt:lpstr>
      <vt:lpstr>Calibri</vt:lpstr>
      <vt:lpstr>Calibri Light</vt:lpstr>
      <vt:lpstr>Conthrax Bold</vt:lpstr>
      <vt:lpstr>Helvetica Light</vt:lpstr>
      <vt:lpstr>Lato Light</vt:lpstr>
      <vt:lpstr>Lato Regular</vt:lpstr>
      <vt:lpstr>Montserrat</vt:lpstr>
      <vt:lpstr>Montserrat Light</vt:lpstr>
      <vt:lpstr>Nexa Bold</vt:lpstr>
      <vt:lpstr>Open Sans</vt:lpstr>
      <vt:lpstr>Open Sans Light</vt:lpstr>
      <vt:lpstr>OpenSansRegular</vt:lpstr>
      <vt:lpstr>Source Sans Pro Light</vt:lpstr>
      <vt:lpstr>1_Tema de Office</vt:lpstr>
      <vt:lpstr>2_Tema de Office</vt:lpstr>
      <vt:lpstr>Presentación de PowerPoint</vt:lpstr>
      <vt:lpstr>Beber agua</vt:lpstr>
      <vt:lpstr>El agua</vt:lpstr>
      <vt:lpstr>Explicar como se esta desarrollando esta problemática actualmente a nivel país o como lo abarca el mercado</vt:lpstr>
      <vt:lpstr>¿Qué es un APR?</vt:lpstr>
      <vt:lpstr>Presentación de PowerPoint</vt:lpstr>
      <vt:lpstr>Presentación de PowerPoint</vt:lpstr>
      <vt:lpstr>Presentación de PowerPoint</vt:lpstr>
      <vt:lpstr>Aplicación móvil</vt:lpstr>
      <vt:lpstr>Plataforma Web </vt:lpstr>
      <vt:lpstr>Presentación de PowerPoint</vt:lpstr>
      <vt:lpstr>Nuestra Red de Servicios</vt:lpstr>
      <vt:lpstr>¿Dónde se encuentra nuestro sistema?</vt:lpstr>
      <vt:lpstr>Modelo de negocios principal</vt:lpstr>
      <vt:lpstr>Modelo de negocios secundaria</vt:lpstr>
      <vt:lpstr>Competidores</vt:lpstr>
      <vt:lpstr>Presentación de PowerPoint</vt:lpstr>
      <vt:lpstr>¿Dónde se encuentran los APRs?</vt:lpstr>
      <vt:lpstr>Evolución de ventas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Edgardo Fuentes</dc:creator>
  <cp:lastModifiedBy>Victor Reyes</cp:lastModifiedBy>
  <cp:revision>324</cp:revision>
  <dcterms:created xsi:type="dcterms:W3CDTF">2019-09-25T11:57:06Z</dcterms:created>
  <dcterms:modified xsi:type="dcterms:W3CDTF">2023-01-12T00:58:17Z</dcterms:modified>
</cp:coreProperties>
</file>